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3.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4.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5.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1.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5.xml" ContentType="application/vnd.openxmlformats-officedocument.presentationml.tags+xml"/>
  <Override PartName="/ppt/notesSlides/notesSlide19.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68" r:id="rId2"/>
    <p:sldMasterId id="2147483676" r:id="rId3"/>
    <p:sldMasterId id="2147483683" r:id="rId4"/>
    <p:sldMasterId id="2147483692" r:id="rId5"/>
    <p:sldMasterId id="2147483701" r:id="rId6"/>
  </p:sldMasterIdLst>
  <p:notesMasterIdLst>
    <p:notesMasterId r:id="rId63"/>
  </p:notesMasterIdLst>
  <p:sldIdLst>
    <p:sldId id="256" r:id="rId7"/>
    <p:sldId id="257" r:id="rId8"/>
    <p:sldId id="298" r:id="rId9"/>
    <p:sldId id="258" r:id="rId10"/>
    <p:sldId id="293" r:id="rId11"/>
    <p:sldId id="294" r:id="rId12"/>
    <p:sldId id="299" r:id="rId13"/>
    <p:sldId id="300" r:id="rId14"/>
    <p:sldId id="301" r:id="rId15"/>
    <p:sldId id="261" r:id="rId16"/>
    <p:sldId id="312" r:id="rId17"/>
    <p:sldId id="279" r:id="rId18"/>
    <p:sldId id="282" r:id="rId19"/>
    <p:sldId id="303" r:id="rId20"/>
    <p:sldId id="283" r:id="rId21"/>
    <p:sldId id="284" r:id="rId22"/>
    <p:sldId id="285" r:id="rId23"/>
    <p:sldId id="296" r:id="rId24"/>
    <p:sldId id="287" r:id="rId25"/>
    <p:sldId id="288" r:id="rId26"/>
    <p:sldId id="289" r:id="rId27"/>
    <p:sldId id="290" r:id="rId28"/>
    <p:sldId id="291" r:id="rId29"/>
    <p:sldId id="316" r:id="rId30"/>
    <p:sldId id="314" r:id="rId31"/>
    <p:sldId id="304" r:id="rId32"/>
    <p:sldId id="305" r:id="rId33"/>
    <p:sldId id="306" r:id="rId34"/>
    <p:sldId id="307" r:id="rId35"/>
    <p:sldId id="308" r:id="rId36"/>
    <p:sldId id="310" r:id="rId37"/>
    <p:sldId id="309" r:id="rId38"/>
    <p:sldId id="311" r:id="rId39"/>
    <p:sldId id="315" r:id="rId40"/>
    <p:sldId id="317" r:id="rId41"/>
    <p:sldId id="260" r:id="rId42"/>
    <p:sldId id="262" r:id="rId43"/>
    <p:sldId id="292" r:id="rId44"/>
    <p:sldId id="264" r:id="rId45"/>
    <p:sldId id="265" r:id="rId46"/>
    <p:sldId id="266" r:id="rId47"/>
    <p:sldId id="267" r:id="rId48"/>
    <p:sldId id="268" r:id="rId49"/>
    <p:sldId id="269" r:id="rId50"/>
    <p:sldId id="270" r:id="rId51"/>
    <p:sldId id="313" r:id="rId52"/>
    <p:sldId id="271" r:id="rId53"/>
    <p:sldId id="272" r:id="rId54"/>
    <p:sldId id="273" r:id="rId55"/>
    <p:sldId id="274" r:id="rId56"/>
    <p:sldId id="275" r:id="rId57"/>
    <p:sldId id="276" r:id="rId58"/>
    <p:sldId id="277" r:id="rId59"/>
    <p:sldId id="278" r:id="rId60"/>
    <p:sldId id="318" r:id="rId61"/>
    <p:sldId id="319" r:id="rId6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4596" autoAdjust="0"/>
    <p:restoredTop sz="86456" autoAdjust="0"/>
  </p:normalViewPr>
  <p:slideViewPr>
    <p:cSldViewPr snapToGrid="0">
      <p:cViewPr>
        <p:scale>
          <a:sx n="70" d="100"/>
          <a:sy n="70" d="100"/>
        </p:scale>
        <p:origin x="1296" y="648"/>
      </p:cViewPr>
      <p:guideLst/>
    </p:cSldViewPr>
  </p:slideViewPr>
  <p:outlineViewPr>
    <p:cViewPr>
      <p:scale>
        <a:sx n="33" d="100"/>
        <a:sy n="33" d="100"/>
      </p:scale>
      <p:origin x="0" y="-24792"/>
    </p:cViewPr>
  </p:outlineViewPr>
  <p:notesTextViewPr>
    <p:cViewPr>
      <p:scale>
        <a:sx n="1" d="1"/>
        <a:sy n="1" d="1"/>
      </p:scale>
      <p:origin x="0" y="0"/>
    </p:cViewPr>
  </p:notesTextViewPr>
  <p:sorterViewPr>
    <p:cViewPr varScale="1">
      <p:scale>
        <a:sx n="100" d="100"/>
        <a:sy n="100" d="100"/>
      </p:scale>
      <p:origin x="0" y="-10296"/>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slide" Target="slides/slide49.xml"/><Relationship Id="rId63" Type="http://schemas.openxmlformats.org/officeDocument/2006/relationships/notesMaster" Target="notesMasters/notesMaster1.xml"/><Relationship Id="rId7" Type="http://schemas.openxmlformats.org/officeDocument/2006/relationships/slide" Target="slides/slide1.xml"/><Relationship Id="rId2" Type="http://schemas.openxmlformats.org/officeDocument/2006/relationships/slideMaster" Target="slideMasters/slideMaster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66" Type="http://schemas.openxmlformats.org/officeDocument/2006/relationships/theme" Target="theme/theme1.xml"/><Relationship Id="rId5" Type="http://schemas.openxmlformats.org/officeDocument/2006/relationships/slideMaster" Target="slideMasters/slideMaster5.xml"/><Relationship Id="rId61" Type="http://schemas.openxmlformats.org/officeDocument/2006/relationships/slide" Target="slides/slide55.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presProps" Target="presProps.xml"/><Relationship Id="rId8" Type="http://schemas.openxmlformats.org/officeDocument/2006/relationships/slide" Target="slides/slide2.xml"/><Relationship Id="rId51" Type="http://schemas.openxmlformats.org/officeDocument/2006/relationships/slide" Target="slides/slide45.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tableStyles" Target="tableStyles.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C640697-B4B1-47C0-AD4E-142128EED50C}" type="datetimeFigureOut">
              <a:rPr lang="en-US" smtClean="0"/>
              <a:t>2/22/2020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346348B-95E2-4292-AC2A-FA6ADC209658}" type="slidenum">
              <a:rPr lang="en-US" smtClean="0"/>
              <a:t>‹#›</a:t>
            </a:fld>
            <a:endParaRPr lang="en-US"/>
          </a:p>
        </p:txBody>
      </p:sp>
    </p:spTree>
    <p:extLst>
      <p:ext uri="{BB962C8B-B14F-4D97-AF65-F5344CB8AC3E}">
        <p14:creationId xmlns:p14="http://schemas.microsoft.com/office/powerpoint/2010/main" val="12313167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www.kpaengineers.com/portfolio-items/membrane-filtration-plant/" TargetMode="External"/><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www.atl.semtechsolutions.com/node/18/membrane-filtration-technology" TargetMode="External"/><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www.evoqua.com/en/brands/Memcor/Pages/memcor-xs.aspx" TargetMode="External"/><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www.kpaengineers.com/portfolio-items/membrane-filtration-plant/" TargetMode="External"/><Relationship Id="rId2" Type="http://schemas.openxmlformats.org/officeDocument/2006/relationships/slide" Target="../slides/slide52.xml"/><Relationship Id="rId1" Type="http://schemas.openxmlformats.org/officeDocument/2006/relationships/notesMaster" Target="../notesMasters/notesMaster1.xml"/><Relationship Id="rId5" Type="http://schemas.openxmlformats.org/officeDocument/2006/relationships/hyperlink" Target="https://moralescompany.com/completed-projects/water-treatment-plants" TargetMode="External"/><Relationship Id="rId4" Type="http://schemas.openxmlformats.org/officeDocument/2006/relationships/hyperlink" Target="http://www.tdtnews.com/news/article_679b5530-a629-11e7-8d69-0ff68a1a883c.html" TargetMode="Externa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moralescompany.com/completed-projects/water-treatment-plants" TargetMode="External"/><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www.meurerresearch.com/"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66788" rtl="0" eaLnBrk="1" fontAlgn="base" latinLnBrk="0" hangingPunct="1">
              <a:lnSpc>
                <a:spcPct val="100000"/>
              </a:lnSpc>
              <a:spcBef>
                <a:spcPct val="0"/>
              </a:spcBef>
              <a:spcAft>
                <a:spcPct val="0"/>
              </a:spcAft>
              <a:buClrTx/>
              <a:buSzTx/>
              <a:buFontTx/>
              <a:buNone/>
              <a:tabLst/>
              <a:defRPr/>
            </a:pPr>
            <a:fld id="{99CAA490-0BB9-4E60-BFB7-421EA3CE6D50}" type="slidenum">
              <a:rPr kumimoji="0" lang="en-US" sz="1300" b="0" i="0" u="none" strike="noStrike" kern="1200" cap="none" spc="0" normalizeH="0" baseline="0" noProof="0">
                <a:ln>
                  <a:noFill/>
                </a:ln>
                <a:solidFill>
                  <a:srgbClr val="000000"/>
                </a:solidFill>
                <a:effectLst/>
                <a:uLnTx/>
                <a:uFillTx/>
                <a:latin typeface="Arial" charset="0"/>
                <a:ea typeface="+mn-ea"/>
                <a:cs typeface="+mn-cs"/>
              </a:rPr>
              <a:pPr marL="0" marR="0" lvl="0" indent="0" algn="r" defTabSz="966788" rtl="0" eaLnBrk="1" fontAlgn="base" latinLnBrk="0" hangingPunct="1">
                <a:lnSpc>
                  <a:spcPct val="100000"/>
                </a:lnSpc>
                <a:spcBef>
                  <a:spcPct val="0"/>
                </a:spcBef>
                <a:spcAft>
                  <a:spcPct val="0"/>
                </a:spcAft>
                <a:buClrTx/>
                <a:buSzTx/>
                <a:buFontTx/>
                <a:buNone/>
                <a:tabLst/>
                <a:defRPr/>
              </a:pPr>
              <a:t>5</a:t>
            </a:fld>
            <a:endParaRPr kumimoji="0" lang="en-US" sz="13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32098" name="Rectangle 2"/>
          <p:cNvSpPr>
            <a:spLocks noGrp="1" noRot="1" noChangeAspect="1" noChangeArrowheads="1" noTextEdit="1"/>
          </p:cNvSpPr>
          <p:nvPr>
            <p:ph type="sldImg"/>
          </p:nvPr>
        </p:nvSpPr>
        <p:spPr>
          <a:ln/>
        </p:spPr>
      </p:sp>
      <p:sp>
        <p:nvSpPr>
          <p:cNvPr id="13209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36286191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Ithaca</a:t>
            </a:r>
            <a:r>
              <a:rPr lang="en-US" baseline="0" dirty="0" smtClean="0"/>
              <a:t> Water Treatment Plant – photo taken on 4/13/2019</a:t>
            </a:r>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22</a:t>
            </a:fld>
            <a:endParaRPr lang="en-US"/>
          </a:p>
        </p:txBody>
      </p:sp>
    </p:spTree>
    <p:extLst>
      <p:ext uri="{BB962C8B-B14F-4D97-AF65-F5344CB8AC3E}">
        <p14:creationId xmlns:p14="http://schemas.microsoft.com/office/powerpoint/2010/main" val="18108762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355E532-D46F-43B3-9D51-0CAEA8AAB803}" type="slidenum">
              <a:rPr lang="en-US"/>
              <a:pPr/>
              <a:t>26</a:t>
            </a:fld>
            <a:endParaRPr lang="en-US"/>
          </a:p>
        </p:txBody>
      </p:sp>
      <p:sp>
        <p:nvSpPr>
          <p:cNvPr id="164866" name="Rectangle 2"/>
          <p:cNvSpPr>
            <a:spLocks noGrp="1" noRot="1" noChangeAspect="1" noChangeArrowheads="1" noTextEdit="1"/>
          </p:cNvSpPr>
          <p:nvPr>
            <p:ph type="sldImg"/>
          </p:nvPr>
        </p:nvSpPr>
        <p:spPr>
          <a:ln/>
        </p:spPr>
      </p:sp>
      <p:sp>
        <p:nvSpPr>
          <p:cNvPr id="164867"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4398090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B51C5B0-4095-4C79-95CD-AB442EA0A3C6}" type="slidenum">
              <a:rPr lang="en-US"/>
              <a:pPr/>
              <a:t>27</a:t>
            </a:fld>
            <a:endParaRPr lang="en-US"/>
          </a:p>
        </p:txBody>
      </p:sp>
      <p:sp>
        <p:nvSpPr>
          <p:cNvPr id="165890" name="Rectangle 2"/>
          <p:cNvSpPr>
            <a:spLocks noGrp="1" noRot="1" noChangeAspect="1" noChangeArrowheads="1" noTextEdit="1"/>
          </p:cNvSpPr>
          <p:nvPr>
            <p:ph type="sldImg"/>
          </p:nvPr>
        </p:nvSpPr>
        <p:spPr>
          <a:ln/>
        </p:spPr>
      </p:sp>
      <p:sp>
        <p:nvSpPr>
          <p:cNvPr id="16589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9037387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DA51CD3-B142-471B-B819-2A3C8EF7022B}" type="slidenum">
              <a:rPr lang="en-US"/>
              <a:pPr/>
              <a:t>28</a:t>
            </a:fld>
            <a:endParaRPr lang="en-US"/>
          </a:p>
        </p:txBody>
      </p:sp>
      <p:sp>
        <p:nvSpPr>
          <p:cNvPr id="166914" name="Rectangle 2"/>
          <p:cNvSpPr>
            <a:spLocks noGrp="1" noRot="1" noChangeAspect="1" noChangeArrowheads="1" noTextEdit="1"/>
          </p:cNvSpPr>
          <p:nvPr>
            <p:ph type="sldImg"/>
          </p:nvPr>
        </p:nvSpPr>
        <p:spPr>
          <a:ln/>
        </p:spPr>
      </p:sp>
      <p:sp>
        <p:nvSpPr>
          <p:cNvPr id="166915" name="Rectangle 3"/>
          <p:cNvSpPr>
            <a:spLocks noGrp="1" noChangeArrowheads="1"/>
          </p:cNvSpPr>
          <p:nvPr>
            <p:ph type="body" idx="1"/>
          </p:nvPr>
        </p:nvSpPr>
        <p:spPr/>
        <p:txBody>
          <a:bodyPr/>
          <a:lstStyle/>
          <a:p>
            <a:r>
              <a:rPr lang="en-US" sz="1200" kern="1200">
                <a:solidFill>
                  <a:schemeClr val="tx1"/>
                </a:solidFill>
                <a:effectLst/>
                <a:latin typeface="Arial" pitchFamily="34" charset="0"/>
                <a:ea typeface="+mn-ea"/>
                <a:cs typeface="+mn-cs"/>
              </a:rPr>
              <a:t>https://www.youtube.com/watch?v=9tqk2cFDi5o#t=226</a:t>
            </a:r>
            <a:endParaRPr lang="en-US" dirty="0"/>
          </a:p>
        </p:txBody>
      </p:sp>
    </p:spTree>
    <p:extLst>
      <p:ext uri="{BB962C8B-B14F-4D97-AF65-F5344CB8AC3E}">
        <p14:creationId xmlns:p14="http://schemas.microsoft.com/office/powerpoint/2010/main" val="14584944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err="1"/>
              <a:t>Karmen</a:t>
            </a:r>
            <a:r>
              <a:rPr lang="en-US" baseline="0" dirty="0"/>
              <a:t> </a:t>
            </a:r>
            <a:r>
              <a:rPr lang="en-US" baseline="0" dirty="0" err="1"/>
              <a:t>Kozeny</a:t>
            </a:r>
            <a:r>
              <a:rPr lang="en-US" baseline="0" dirty="0"/>
              <a:t> valid up to Re of 6</a:t>
            </a: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t>Page 8.10 in Water Quality</a:t>
            </a:r>
            <a:r>
              <a:rPr lang="en-US" baseline="0" dirty="0"/>
              <a:t> and Treatment: A Handbook of Community Water Supplies. Fifth edition</a:t>
            </a:r>
            <a:r>
              <a:rPr lang="en-US" baseline="0" dirty="0" smtClean="0"/>
              <a:t>.</a:t>
            </a:r>
          </a:p>
          <a:p>
            <a:pPr marL="0" marR="0" indent="0" algn="l" defTabSz="914400" rtl="0" eaLnBrk="1" fontAlgn="base" latinLnBrk="0" hangingPunct="1">
              <a:lnSpc>
                <a:spcPct val="100000"/>
              </a:lnSpc>
              <a:spcBef>
                <a:spcPct val="30000"/>
              </a:spcBef>
              <a:spcAft>
                <a:spcPct val="0"/>
              </a:spcAft>
              <a:buClrTx/>
              <a:buSzTx/>
              <a:buFontTx/>
              <a:buNone/>
              <a:tabLst/>
              <a:defRPr/>
            </a:pPr>
            <a:endParaRPr lang="en-US" baseline="0" dirty="0" smtClean="0"/>
          </a:p>
          <a:p>
            <a:pPr marL="0" marR="0" indent="0" algn="l" defTabSz="914400" rtl="0" eaLnBrk="1" fontAlgn="base" latinLnBrk="0" hangingPunct="1">
              <a:lnSpc>
                <a:spcPct val="100000"/>
              </a:lnSpc>
              <a:spcBef>
                <a:spcPct val="30000"/>
              </a:spcBef>
              <a:spcAft>
                <a:spcPct val="0"/>
              </a:spcAft>
              <a:buClrTx/>
              <a:buSzTx/>
              <a:buFontTx/>
              <a:buNone/>
              <a:tabLst/>
              <a:defRPr/>
            </a:pPr>
            <a:r>
              <a:rPr lang="en-US" baseline="0" dirty="0" smtClean="0"/>
              <a:t>What happens if we have an </a:t>
            </a:r>
            <a:r>
              <a:rPr lang="en-US" baseline="0" dirty="0" err="1" smtClean="0"/>
              <a:t>upflow</a:t>
            </a:r>
            <a:r>
              <a:rPr lang="en-US" baseline="0" dirty="0" smtClean="0"/>
              <a:t> RSF and we gradually increase the filtration velocity? At some point (to be determined) the pressure difference will be enough to lift the entire sand bed!</a:t>
            </a:r>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29</a:t>
            </a:fld>
            <a:endParaRPr lang="en-US"/>
          </a:p>
        </p:txBody>
      </p:sp>
    </p:spTree>
    <p:extLst>
      <p:ext uri="{BB962C8B-B14F-4D97-AF65-F5344CB8AC3E}">
        <p14:creationId xmlns:p14="http://schemas.microsoft.com/office/powerpoint/2010/main" val="37221148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bigger</a:t>
            </a:r>
            <a:r>
              <a:rPr lang="en-US" baseline="0" dirty="0" smtClean="0"/>
              <a:t> flocs there is less head loss at breakthrough! </a:t>
            </a:r>
          </a:p>
          <a:p>
            <a:r>
              <a:rPr lang="en-US" dirty="0" smtClean="0"/>
              <a:t>With bigger</a:t>
            </a:r>
            <a:r>
              <a:rPr lang="en-US" baseline="0" dirty="0" smtClean="0"/>
              <a:t> flocs there is more head loss per mass of particles removed</a:t>
            </a:r>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33</a:t>
            </a:fld>
            <a:endParaRPr lang="en-US"/>
          </a:p>
        </p:txBody>
      </p:sp>
    </p:spTree>
    <p:extLst>
      <p:ext uri="{BB962C8B-B14F-4D97-AF65-F5344CB8AC3E}">
        <p14:creationId xmlns:p14="http://schemas.microsoft.com/office/powerpoint/2010/main" val="29537158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Arial" pitchFamily="34" charset="0"/>
                <a:ea typeface="+mn-ea"/>
                <a:cs typeface="+mn-cs"/>
              </a:rPr>
              <a:t>$14,800,000</a:t>
            </a:r>
          </a:p>
          <a:p>
            <a:r>
              <a:rPr lang="en-US" dirty="0" smtClean="0">
                <a:hlinkClick r:id="rId3"/>
              </a:rPr>
              <a:t>https://www.kpaengineers.com/portfolio-items/membrane-filtration-plant/</a:t>
            </a:r>
            <a:endParaRPr lang="en-US" dirty="0" smtClean="0"/>
          </a:p>
          <a:p>
            <a:r>
              <a:rPr lang="en-US" sz="1200" b="0" i="0" kern="1200" dirty="0" smtClean="0">
                <a:solidFill>
                  <a:schemeClr val="tx1"/>
                </a:solidFill>
                <a:effectLst/>
                <a:latin typeface="Arial" pitchFamily="34" charset="0"/>
                <a:ea typeface="+mn-ea"/>
                <a:cs typeface="+mn-cs"/>
              </a:rPr>
              <a:t>15 MGD</a:t>
            </a:r>
          </a:p>
          <a:p>
            <a:r>
              <a:rPr lang="en-US" sz="1200" b="0" i="0" kern="1200" dirty="0" smtClean="0">
                <a:solidFill>
                  <a:schemeClr val="tx1"/>
                </a:solidFill>
                <a:effectLst/>
                <a:latin typeface="Arial" pitchFamily="34" charset="0"/>
                <a:ea typeface="+mn-ea"/>
                <a:cs typeface="+mn-cs"/>
              </a:rPr>
              <a:t>No pretreatment</a:t>
            </a:r>
          </a:p>
          <a:p>
            <a:r>
              <a:rPr lang="en-US" sz="1200" b="0" i="0" kern="1200" dirty="0" smtClean="0">
                <a:solidFill>
                  <a:schemeClr val="tx1"/>
                </a:solidFill>
                <a:effectLst/>
                <a:latin typeface="Arial" pitchFamily="34" charset="0"/>
                <a:ea typeface="+mn-ea"/>
                <a:cs typeface="+mn-cs"/>
              </a:rPr>
              <a:t>$22500 /(L/s)</a:t>
            </a:r>
          </a:p>
          <a:p>
            <a:endParaRPr lang="en-US" sz="1200" b="0" i="0" kern="1200" dirty="0" smtClean="0">
              <a:solidFill>
                <a:schemeClr val="tx1"/>
              </a:solidFill>
              <a:effectLst/>
              <a:latin typeface="Arial" pitchFamily="34" charset="0"/>
              <a:ea typeface="+mn-ea"/>
              <a:cs typeface="+mn-cs"/>
            </a:endParaRPr>
          </a:p>
          <a:p>
            <a:r>
              <a:rPr lang="en-US" sz="1200" b="0" i="0" kern="1200" dirty="0" err="1" smtClean="0">
                <a:solidFill>
                  <a:schemeClr val="tx1"/>
                </a:solidFill>
                <a:effectLst/>
                <a:latin typeface="Arial" pitchFamily="34" charset="0"/>
                <a:ea typeface="+mn-ea"/>
                <a:cs typeface="+mn-cs"/>
              </a:rPr>
              <a:t>Actuually</a:t>
            </a:r>
            <a:r>
              <a:rPr lang="en-US" sz="1200" b="0" i="0" kern="1200" dirty="0" smtClean="0">
                <a:solidFill>
                  <a:schemeClr val="tx1"/>
                </a:solidFill>
                <a:effectLst/>
                <a:latin typeface="Arial" pitchFamily="34" charset="0"/>
                <a:ea typeface="+mn-ea"/>
                <a:cs typeface="+mn-cs"/>
              </a:rPr>
              <a:t> operates at 11.6 MGD</a:t>
            </a:r>
          </a:p>
          <a:p>
            <a:endParaRPr lang="en-US" sz="1200" b="0" i="0" kern="1200" dirty="0" smtClean="0">
              <a:solidFill>
                <a:schemeClr val="tx1"/>
              </a:solidFill>
              <a:effectLst/>
              <a:latin typeface="Arial" pitchFamily="34" charset="0"/>
              <a:ea typeface="+mn-ea"/>
              <a:cs typeface="+mn-cs"/>
            </a:endParaRPr>
          </a:p>
          <a:p>
            <a:r>
              <a:rPr lang="en-US" sz="1200" b="1" i="0" kern="1200" dirty="0" smtClean="0">
                <a:solidFill>
                  <a:schemeClr val="tx1"/>
                </a:solidFill>
                <a:effectLst/>
                <a:latin typeface="Arial" pitchFamily="34" charset="0"/>
                <a:ea typeface="+mn-ea"/>
                <a:cs typeface="+mn-cs"/>
              </a:rPr>
              <a:t>Project Description:</a:t>
            </a:r>
            <a:r>
              <a:rPr lang="en-US" sz="1200" b="0" i="0" kern="1200" dirty="0" smtClean="0">
                <a:solidFill>
                  <a:schemeClr val="tx1"/>
                </a:solidFill>
                <a:effectLst/>
                <a:latin typeface="Arial" pitchFamily="34" charset="0"/>
                <a:ea typeface="+mn-ea"/>
                <a:cs typeface="+mn-cs"/>
              </a:rPr>
              <a:t> The City of Temple, Texas owns and operates the 11.6 MGD Membrane Water Treatment Plant. The plant was placed into operation in 2004 and operated as originally designed for the first 12 to 15 months. However, over the past several years the plant has not been able to consistently operate at the design capacity. $590,524 to upgrade the chemical cleaning</a:t>
            </a:r>
          </a:p>
          <a:p>
            <a:endParaRPr lang="en-US" sz="1200" b="0" i="0" kern="1200" dirty="0" smtClean="0">
              <a:solidFill>
                <a:schemeClr val="tx1"/>
              </a:solidFill>
              <a:effectLst/>
              <a:latin typeface="Arial" pitchFamily="34" charset="0"/>
              <a:ea typeface="+mn-ea"/>
              <a:cs typeface="+mn-cs"/>
            </a:endParaRPr>
          </a:p>
          <a:p>
            <a:r>
              <a:rPr lang="en-US" sz="1200" b="0" i="0" kern="1200" dirty="0" smtClean="0">
                <a:solidFill>
                  <a:schemeClr val="tx1"/>
                </a:solidFill>
                <a:effectLst/>
                <a:latin typeface="Arial" pitchFamily="34" charset="0"/>
                <a:ea typeface="+mn-ea"/>
                <a:cs typeface="+mn-cs"/>
              </a:rPr>
              <a:t>Realized they needed pretreatment in 2008</a:t>
            </a:r>
          </a:p>
          <a:p>
            <a:r>
              <a:rPr lang="en-US" sz="1200" b="0" i="0" kern="1200" dirty="0" smtClean="0">
                <a:solidFill>
                  <a:schemeClr val="tx1"/>
                </a:solidFill>
                <a:effectLst/>
                <a:latin typeface="Arial" pitchFamily="34" charset="0"/>
                <a:ea typeface="+mn-ea"/>
                <a:cs typeface="+mn-cs"/>
              </a:rPr>
              <a:t>Backwash Sedimentation $2,607,785</a:t>
            </a:r>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36</a:t>
            </a:fld>
            <a:endParaRPr lang="en-US"/>
          </a:p>
        </p:txBody>
      </p:sp>
    </p:spTree>
    <p:extLst>
      <p:ext uri="{BB962C8B-B14F-4D97-AF65-F5344CB8AC3E}">
        <p14:creationId xmlns:p14="http://schemas.microsoft.com/office/powerpoint/2010/main" val="3323250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Brent </a:t>
            </a:r>
            <a:r>
              <a:rPr lang="en-US" dirty="0" err="1" smtClean="0"/>
              <a:t>Alspach</a:t>
            </a:r>
            <a:endParaRPr lang="en-US" dirty="0" smtClean="0"/>
          </a:p>
          <a:p>
            <a:endParaRPr lang="en-US" dirty="0" smtClean="0"/>
          </a:p>
          <a:p>
            <a:r>
              <a:rPr lang="en-US" sz="1200" b="0" i="0" kern="1200" dirty="0" smtClean="0">
                <a:solidFill>
                  <a:schemeClr val="tx1"/>
                </a:solidFill>
                <a:effectLst/>
                <a:latin typeface="Arial" pitchFamily="34" charset="0"/>
                <a:ea typeface="+mn-ea"/>
                <a:cs typeface="+mn-cs"/>
              </a:rPr>
              <a:t>Membrane filtration is certainly carving out a substantive niche in drinking water treatment, but I wouldn’t say that they’re generally preferred; nor would I expect them to overtake the use of conventional treatment any time soon.</a:t>
            </a:r>
          </a:p>
          <a:p>
            <a:r>
              <a:rPr lang="en-US" sz="1200" b="0" i="0" kern="1200" dirty="0" smtClean="0">
                <a:solidFill>
                  <a:schemeClr val="tx1"/>
                </a:solidFill>
                <a:effectLst/>
                <a:latin typeface="Arial" pitchFamily="34" charset="0"/>
                <a:ea typeface="+mn-ea"/>
                <a:cs typeface="+mn-cs"/>
              </a:rPr>
              <a:t> </a:t>
            </a:r>
          </a:p>
          <a:p>
            <a:r>
              <a:rPr lang="en-US" sz="1200" b="0" i="0" kern="1200" dirty="0" smtClean="0">
                <a:solidFill>
                  <a:schemeClr val="tx1"/>
                </a:solidFill>
                <a:effectLst/>
                <a:latin typeface="Arial" pitchFamily="34" charset="0"/>
                <a:ea typeface="+mn-ea"/>
                <a:cs typeface="+mn-cs"/>
              </a:rPr>
              <a:t>I’m not aware of any generalized comparison between media (rapid sand) filters and MF/UF, primarily due lots of variability with site-specific factors, the membrane product used, and system capacity, among others.  The performance comparison should be pretty straightforward, but the relative costs and other issues (e.g., maintenance, automation, etc.) can be very different from site-to-site and client-to-client.</a:t>
            </a:r>
          </a:p>
          <a:p>
            <a:r>
              <a:rPr lang="en-US" sz="1200" b="0" i="0" kern="1200" dirty="0" smtClean="0">
                <a:solidFill>
                  <a:schemeClr val="tx1"/>
                </a:solidFill>
                <a:effectLst/>
                <a:latin typeface="Arial" pitchFamily="34" charset="0"/>
                <a:ea typeface="+mn-ea"/>
                <a:cs typeface="+mn-cs"/>
              </a:rPr>
              <a:t> </a:t>
            </a:r>
          </a:p>
          <a:p>
            <a:r>
              <a:rPr lang="en-US" sz="1200" b="0" i="0" kern="1200" dirty="0" smtClean="0">
                <a:solidFill>
                  <a:schemeClr val="tx1"/>
                </a:solidFill>
                <a:effectLst/>
                <a:latin typeface="Arial" pitchFamily="34" charset="0"/>
                <a:ea typeface="+mn-ea"/>
                <a:cs typeface="+mn-cs"/>
              </a:rPr>
              <a:t>It might be better to simply stick to performance-based factors in teaching your class, and then noting the other items that are more subjective and can influence the selection of one technology over another.  This would have more practical value for your students then some kind of a generalized comparison that is assumed (almost certainly erroneously) to be broadly applicable.</a:t>
            </a:r>
          </a:p>
          <a:p>
            <a:r>
              <a:rPr lang="en-US" sz="1200" b="0" i="0" kern="1200" dirty="0" smtClean="0">
                <a:solidFill>
                  <a:schemeClr val="tx1"/>
                </a:solidFill>
                <a:effectLst/>
                <a:latin typeface="Arial" pitchFamily="34" charset="0"/>
                <a:ea typeface="+mn-ea"/>
                <a:cs typeface="+mn-cs"/>
              </a:rPr>
              <a:t> </a:t>
            </a:r>
          </a:p>
          <a:p>
            <a:r>
              <a:rPr lang="en-US" dirty="0" smtClean="0"/>
              <a:t>Membranes (and other advanced treatment technologies) are the same as more conventional processes, in which you’d do some calculations to size the system, based on theory described in texts.  In practice, as an engineer, you really have to understand what the technology is capable of doing, along with its pros and cons, operational nuances, potential challenges, etc., and then if the technology is a good candidate for an application, you’d rely on the vendor to size the system.  Alternatively, if possible within budget and scheduling constraints, you might also conduct a pilot test, which would give the engineer more direct information to specify design criteria.  (Just to clarify – this is MF/UF; the paradigm is a bit different than NF/RO.) </a:t>
            </a:r>
          </a:p>
          <a:p>
            <a:r>
              <a:rPr lang="en-US" dirty="0" smtClean="0"/>
              <a:t> </a:t>
            </a:r>
          </a:p>
          <a:p>
            <a:r>
              <a:rPr lang="en-US" dirty="0" smtClean="0"/>
              <a:t>There are some AWWA Manuals of Practice for both MF/UF and NF/RO, and those have some interesting information that might be of use.  Those are all prepared by volunteers (i.e., people like us who donate our time and expertise) in the profession, so they tend to be more practical than theoretical.</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37</a:t>
            </a:fld>
            <a:endParaRPr lang="en-US"/>
          </a:p>
        </p:txBody>
      </p:sp>
    </p:spTree>
    <p:extLst>
      <p:ext uri="{BB962C8B-B14F-4D97-AF65-F5344CB8AC3E}">
        <p14:creationId xmlns:p14="http://schemas.microsoft.com/office/powerpoint/2010/main" val="19253801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Adapted from </a:t>
            </a:r>
            <a:r>
              <a:rPr lang="en-US" sz="1200" b="0" i="0" kern="1200" dirty="0" smtClean="0">
                <a:solidFill>
                  <a:schemeClr val="tx1"/>
                </a:solidFill>
                <a:effectLst/>
                <a:latin typeface="Arial" pitchFamily="34" charset="0"/>
                <a:ea typeface="+mn-ea"/>
                <a:cs typeface="+mn-cs"/>
              </a:rPr>
              <a:t>Crittenden, John C., and et al.. </a:t>
            </a:r>
            <a:r>
              <a:rPr lang="en-US" sz="1200" b="0" i="1" kern="1200" dirty="0" smtClean="0">
                <a:solidFill>
                  <a:schemeClr val="tx1"/>
                </a:solidFill>
                <a:effectLst/>
                <a:latin typeface="Arial" pitchFamily="34" charset="0"/>
                <a:ea typeface="+mn-ea"/>
                <a:cs typeface="+mn-cs"/>
              </a:rPr>
              <a:t>MWH's Water Treatment: Principles and Design, Third Edition</a:t>
            </a:r>
            <a:r>
              <a:rPr lang="en-US" sz="1200" b="0" i="0" kern="1200" dirty="0" smtClean="0">
                <a:solidFill>
                  <a:schemeClr val="tx1"/>
                </a:solidFill>
                <a:effectLst/>
                <a:latin typeface="Arial" pitchFamily="34" charset="0"/>
                <a:ea typeface="+mn-ea"/>
                <a:cs typeface="+mn-cs"/>
              </a:rPr>
              <a:t>. John Wiley &amp; Sons. © 2012.Skillsoft. &lt;</a:t>
            </a:r>
            <a:r>
              <a:rPr lang="en-US" sz="1200" b="0" i="1" kern="1200" dirty="0" smtClean="0">
                <a:solidFill>
                  <a:schemeClr val="tx1"/>
                </a:solidFill>
                <a:effectLst/>
                <a:latin typeface="Arial" pitchFamily="34" charset="0"/>
                <a:ea typeface="+mn-ea"/>
                <a:cs typeface="+mn-cs"/>
              </a:rPr>
              <a:t>https://proxy.library.cornell.edu/sso/skillport?context=46187</a:t>
            </a:r>
            <a:r>
              <a:rPr lang="en-US" sz="1200" b="0" i="0" kern="1200" dirty="0" smtClean="0">
                <a:solidFill>
                  <a:schemeClr val="tx1"/>
                </a:solidFill>
                <a:effectLst/>
                <a:latin typeface="Arial" pitchFamily="34" charset="0"/>
                <a:ea typeface="+mn-ea"/>
                <a:cs typeface="+mn-cs"/>
              </a:rPr>
              <a:t>&gt; (Accessed April 02, 2019)</a:t>
            </a:r>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39</a:t>
            </a:fld>
            <a:endParaRPr lang="en-US"/>
          </a:p>
        </p:txBody>
      </p:sp>
    </p:spTree>
    <p:extLst>
      <p:ext uri="{BB962C8B-B14F-4D97-AF65-F5344CB8AC3E}">
        <p14:creationId xmlns:p14="http://schemas.microsoft.com/office/powerpoint/2010/main" val="40689819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hlinkClick r:id="rId3"/>
              </a:rPr>
              <a:t>http://www.atl.semtechsolutions.com/node/18/membrane-filtration-technology</a:t>
            </a:r>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42</a:t>
            </a:fld>
            <a:endParaRPr lang="en-US"/>
          </a:p>
        </p:txBody>
      </p:sp>
    </p:spTree>
    <p:extLst>
      <p:ext uri="{BB962C8B-B14F-4D97-AF65-F5344CB8AC3E}">
        <p14:creationId xmlns:p14="http://schemas.microsoft.com/office/powerpoint/2010/main" val="30905127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66788" rtl="0" eaLnBrk="1" fontAlgn="base" latinLnBrk="0" hangingPunct="1">
              <a:lnSpc>
                <a:spcPct val="100000"/>
              </a:lnSpc>
              <a:spcBef>
                <a:spcPct val="0"/>
              </a:spcBef>
              <a:spcAft>
                <a:spcPct val="0"/>
              </a:spcAft>
              <a:buClrTx/>
              <a:buSzTx/>
              <a:buFontTx/>
              <a:buNone/>
              <a:tabLst/>
              <a:defRPr/>
            </a:pPr>
            <a:fld id="{99CAA490-0BB9-4E60-BFB7-421EA3CE6D50}" type="slidenum">
              <a:rPr kumimoji="0" lang="en-US" sz="1300" b="0" i="0" u="none" strike="noStrike" kern="1200" cap="none" spc="0" normalizeH="0" baseline="0" noProof="0">
                <a:ln>
                  <a:noFill/>
                </a:ln>
                <a:solidFill>
                  <a:srgbClr val="000000"/>
                </a:solidFill>
                <a:effectLst/>
                <a:uLnTx/>
                <a:uFillTx/>
                <a:latin typeface="Arial" charset="0"/>
                <a:ea typeface="+mn-ea"/>
                <a:cs typeface="+mn-cs"/>
              </a:rPr>
              <a:pPr marL="0" marR="0" lvl="0" indent="0" algn="r" defTabSz="966788" rtl="0" eaLnBrk="1" fontAlgn="base" latinLnBrk="0" hangingPunct="1">
                <a:lnSpc>
                  <a:spcPct val="100000"/>
                </a:lnSpc>
                <a:spcBef>
                  <a:spcPct val="0"/>
                </a:spcBef>
                <a:spcAft>
                  <a:spcPct val="0"/>
                </a:spcAft>
                <a:buClrTx/>
                <a:buSzTx/>
                <a:buFontTx/>
                <a:buNone/>
                <a:tabLst/>
                <a:defRPr/>
              </a:pPr>
              <a:t>6</a:t>
            </a:fld>
            <a:endParaRPr kumimoji="0" lang="en-US" sz="13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32098" name="Rectangle 2"/>
          <p:cNvSpPr>
            <a:spLocks noGrp="1" noRot="1" noChangeAspect="1" noChangeArrowheads="1" noTextEdit="1"/>
          </p:cNvSpPr>
          <p:nvPr>
            <p:ph type="sldImg"/>
          </p:nvPr>
        </p:nvSpPr>
        <p:spPr>
          <a:ln/>
        </p:spPr>
      </p:sp>
      <p:sp>
        <p:nvSpPr>
          <p:cNvPr id="13209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117565432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Suggests that pores are being plugged and so fewer and fewer pores are</a:t>
            </a:r>
            <a:r>
              <a:rPr lang="en-US" baseline="0" dirty="0" smtClean="0"/>
              <a:t> available.</a:t>
            </a:r>
          </a:p>
          <a:p>
            <a:r>
              <a:rPr lang="en-US" baseline="0" dirty="0" smtClean="0"/>
              <a:t>100 pores. 1 particles removed 99 pores left.</a:t>
            </a:r>
          </a:p>
          <a:p>
            <a:r>
              <a:rPr lang="en-US" baseline="0" dirty="0" smtClean="0"/>
              <a:t>80</a:t>
            </a:r>
            <a:r>
              <a:rPr lang="en-US" baseline="30000" dirty="0" smtClean="0"/>
              <a:t>th</a:t>
            </a:r>
            <a:r>
              <a:rPr lang="en-US" baseline="0" dirty="0" smtClean="0"/>
              <a:t> particle removed 1/20 of the remaining pores are plugged. Remaining pores must carry all of the flow and thus pore velocity increases more and more rapidly as pores are clogged.</a:t>
            </a:r>
            <a:endParaRPr lang="en-US" dirty="0"/>
          </a:p>
        </p:txBody>
      </p:sp>
      <p:sp>
        <p:nvSpPr>
          <p:cNvPr id="4" name="Slide Number Placeholder 3"/>
          <p:cNvSpPr>
            <a:spLocks noGrp="1"/>
          </p:cNvSpPr>
          <p:nvPr>
            <p:ph type="sldNum" sz="quarter" idx="10"/>
          </p:nvPr>
        </p:nvSpPr>
        <p:spPr/>
        <p:txBody>
          <a:bodyPr/>
          <a:lstStyle/>
          <a:p>
            <a:fld id="{1346348B-95E2-4292-AC2A-FA6ADC209658}" type="slidenum">
              <a:rPr lang="en-US" smtClean="0"/>
              <a:t>46</a:t>
            </a:fld>
            <a:endParaRPr lang="en-US"/>
          </a:p>
        </p:txBody>
      </p:sp>
    </p:spTree>
    <p:extLst>
      <p:ext uri="{BB962C8B-B14F-4D97-AF65-F5344CB8AC3E}">
        <p14:creationId xmlns:p14="http://schemas.microsoft.com/office/powerpoint/2010/main" val="12765088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hlinkClick r:id="rId3"/>
              </a:rPr>
              <a:t>https://www.evoqua.com/en/brands/Memcor/Pages/memcor-xs.aspx</a:t>
            </a:r>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48</a:t>
            </a:fld>
            <a:endParaRPr lang="en-US"/>
          </a:p>
        </p:txBody>
      </p:sp>
    </p:spTree>
    <p:extLst>
      <p:ext uri="{BB962C8B-B14F-4D97-AF65-F5344CB8AC3E}">
        <p14:creationId xmlns:p14="http://schemas.microsoft.com/office/powerpoint/2010/main" val="209666561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Arial" pitchFamily="34" charset="0"/>
                <a:ea typeface="+mn-ea"/>
                <a:cs typeface="+mn-cs"/>
              </a:rPr>
              <a:t>Backwash velocities are generally much higher than filtration velocities.  The correct value is more of a black art than a science because it depends on how the particles adhere to each other and to the membrane as well as whether some fraction penetrates into the pores and how tortuous those pores are.  It is generally impossible to remove particles that have entered the pore structure, but it is possible to move them sometimes and make them pack into a tighter, less porous, structure.  Generally a high enough velocity to displace the cake in a single pulse is desirable.  If not enough energy is used, the cake can crack but still remain attached to the membrane.  The backwash preferentially flows through the cracks, leaving much of the cake behind.  Another consideration is the total volume of backwash.  It must be sufficient to move the particles far enough away from the membrane that they settle out and are not re-entrained when forward flow resumes. Mark Hurwitz</a:t>
            </a:r>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51</a:t>
            </a:fld>
            <a:endParaRPr lang="en-US"/>
          </a:p>
        </p:txBody>
      </p:sp>
    </p:spTree>
    <p:extLst>
      <p:ext uri="{BB962C8B-B14F-4D97-AF65-F5344CB8AC3E}">
        <p14:creationId xmlns:p14="http://schemas.microsoft.com/office/powerpoint/2010/main" val="26659991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Arial" pitchFamily="34" charset="0"/>
                <a:ea typeface="+mn-ea"/>
                <a:cs typeface="+mn-cs"/>
              </a:rPr>
              <a:t>$14,800,000</a:t>
            </a:r>
          </a:p>
          <a:p>
            <a:r>
              <a:rPr lang="en-US" dirty="0" smtClean="0">
                <a:hlinkClick r:id="rId3"/>
              </a:rPr>
              <a:t>https://www.kpaengineers.com/portfolio-items/membrane-filtration-plant/</a:t>
            </a:r>
            <a:endParaRPr lang="en-US" dirty="0" smtClean="0"/>
          </a:p>
          <a:p>
            <a:r>
              <a:rPr lang="en-US" sz="1200" b="0" i="0" kern="1200" dirty="0" smtClean="0">
                <a:solidFill>
                  <a:schemeClr val="tx1"/>
                </a:solidFill>
                <a:effectLst/>
                <a:latin typeface="Arial" pitchFamily="34" charset="0"/>
                <a:ea typeface="+mn-ea"/>
                <a:cs typeface="+mn-cs"/>
              </a:rPr>
              <a:t>15 MGD</a:t>
            </a:r>
          </a:p>
          <a:p>
            <a:r>
              <a:rPr lang="en-US" sz="1200" b="0" i="0" kern="1200" dirty="0" smtClean="0">
                <a:solidFill>
                  <a:schemeClr val="tx1"/>
                </a:solidFill>
                <a:effectLst/>
                <a:latin typeface="Arial" pitchFamily="34" charset="0"/>
                <a:ea typeface="+mn-ea"/>
                <a:cs typeface="+mn-cs"/>
              </a:rPr>
              <a:t>No pretreatment</a:t>
            </a:r>
          </a:p>
          <a:p>
            <a:r>
              <a:rPr lang="en-US" sz="1200" b="0" i="0" kern="1200" dirty="0" smtClean="0">
                <a:solidFill>
                  <a:schemeClr val="tx1"/>
                </a:solidFill>
                <a:effectLst/>
                <a:latin typeface="Arial" pitchFamily="34" charset="0"/>
                <a:ea typeface="+mn-ea"/>
                <a:cs typeface="+mn-cs"/>
              </a:rPr>
              <a:t>$22500 /(L/s)</a:t>
            </a:r>
          </a:p>
          <a:p>
            <a:endParaRPr lang="en-US" sz="1200" b="0" i="0" kern="1200" dirty="0" smtClean="0">
              <a:solidFill>
                <a:schemeClr val="tx1"/>
              </a:solidFill>
              <a:effectLst/>
              <a:latin typeface="Arial" pitchFamily="34" charset="0"/>
              <a:ea typeface="+mn-ea"/>
              <a:cs typeface="+mn-cs"/>
            </a:endParaRPr>
          </a:p>
          <a:p>
            <a:r>
              <a:rPr lang="en-US" sz="1200" b="0" i="0" kern="1200" dirty="0" err="1" smtClean="0">
                <a:solidFill>
                  <a:schemeClr val="tx1"/>
                </a:solidFill>
                <a:effectLst/>
                <a:latin typeface="Arial" pitchFamily="34" charset="0"/>
                <a:ea typeface="+mn-ea"/>
                <a:cs typeface="+mn-cs"/>
              </a:rPr>
              <a:t>Actuually</a:t>
            </a:r>
            <a:r>
              <a:rPr lang="en-US" sz="1200" b="0" i="0" kern="1200" dirty="0" smtClean="0">
                <a:solidFill>
                  <a:schemeClr val="tx1"/>
                </a:solidFill>
                <a:effectLst/>
                <a:latin typeface="Arial" pitchFamily="34" charset="0"/>
                <a:ea typeface="+mn-ea"/>
                <a:cs typeface="+mn-cs"/>
              </a:rPr>
              <a:t> operates at 11.6 MGD</a:t>
            </a:r>
          </a:p>
          <a:p>
            <a:endParaRPr lang="en-US" sz="1200" b="0" i="0" kern="1200" dirty="0" smtClean="0">
              <a:solidFill>
                <a:schemeClr val="tx1"/>
              </a:solidFill>
              <a:effectLst/>
              <a:latin typeface="Arial" pitchFamily="34" charset="0"/>
              <a:ea typeface="+mn-ea"/>
              <a:cs typeface="+mn-cs"/>
            </a:endParaRPr>
          </a:p>
          <a:p>
            <a:r>
              <a:rPr lang="en-US" sz="1200" b="1" i="0" kern="1200" dirty="0" smtClean="0">
                <a:solidFill>
                  <a:schemeClr val="tx1"/>
                </a:solidFill>
                <a:effectLst/>
                <a:latin typeface="Arial" pitchFamily="34" charset="0"/>
                <a:ea typeface="+mn-ea"/>
                <a:cs typeface="+mn-cs"/>
              </a:rPr>
              <a:t>Project Description:</a:t>
            </a:r>
            <a:r>
              <a:rPr lang="en-US" sz="1200" b="0" i="0" kern="1200" dirty="0" smtClean="0">
                <a:solidFill>
                  <a:schemeClr val="tx1"/>
                </a:solidFill>
                <a:effectLst/>
                <a:latin typeface="Arial" pitchFamily="34" charset="0"/>
                <a:ea typeface="+mn-ea"/>
                <a:cs typeface="+mn-cs"/>
              </a:rPr>
              <a:t> The City of Temple, Texas owns and operates the 11.6 MGD Membrane Water Treatment Plant. The plant was placed into operation in 2004 and operated as originally designed for the first 12 to 15 months. However, over the past several years the plant has not been able to consistently operate at the design capacity. $590,524 to upgrade the chemical cleaning</a:t>
            </a:r>
          </a:p>
          <a:p>
            <a:endParaRPr lang="en-US" sz="1200" b="0" i="0" kern="1200" dirty="0" smtClean="0">
              <a:solidFill>
                <a:schemeClr val="tx1"/>
              </a:solidFill>
              <a:effectLst/>
              <a:latin typeface="Arial" pitchFamily="34" charset="0"/>
              <a:ea typeface="+mn-ea"/>
              <a:cs typeface="+mn-cs"/>
            </a:endParaRPr>
          </a:p>
          <a:p>
            <a:r>
              <a:rPr lang="en-US" sz="1200" b="0" i="0" kern="1200" dirty="0" smtClean="0">
                <a:solidFill>
                  <a:schemeClr val="tx1"/>
                </a:solidFill>
                <a:effectLst/>
                <a:latin typeface="Arial" pitchFamily="34" charset="0"/>
                <a:ea typeface="+mn-ea"/>
                <a:cs typeface="+mn-cs"/>
              </a:rPr>
              <a:t>Realized they needed pretreatment in 2008</a:t>
            </a:r>
          </a:p>
          <a:p>
            <a:r>
              <a:rPr lang="en-US" sz="1200" b="0" i="0" kern="1200" dirty="0" smtClean="0">
                <a:solidFill>
                  <a:schemeClr val="tx1"/>
                </a:solidFill>
                <a:effectLst/>
                <a:latin typeface="Arial" pitchFamily="34" charset="0"/>
                <a:ea typeface="+mn-ea"/>
                <a:cs typeface="+mn-cs"/>
              </a:rPr>
              <a:t>Flocculation/Sedimentation $2,607,785</a:t>
            </a:r>
          </a:p>
          <a:p>
            <a:endParaRPr lang="en-US" sz="1200" b="0" i="0" kern="1200" dirty="0" smtClean="0">
              <a:solidFill>
                <a:schemeClr val="tx1"/>
              </a:solidFill>
              <a:effectLst/>
              <a:latin typeface="Arial" pitchFamily="34" charset="0"/>
              <a:ea typeface="+mn-ea"/>
              <a:cs typeface="+mn-cs"/>
            </a:endParaRPr>
          </a:p>
          <a:p>
            <a:r>
              <a:rPr lang="en-US" sz="1200" b="0" i="0" kern="1200" dirty="0" smtClean="0">
                <a:solidFill>
                  <a:schemeClr val="tx1"/>
                </a:solidFill>
                <a:effectLst/>
                <a:latin typeface="Arial" pitchFamily="34" charset="0"/>
                <a:ea typeface="+mn-ea"/>
                <a:cs typeface="+mn-cs"/>
              </a:rPr>
              <a:t>2017 down to 6 </a:t>
            </a:r>
            <a:r>
              <a:rPr lang="en-US" sz="1200" b="0" i="0" kern="1200" dirty="0" err="1" smtClean="0">
                <a:solidFill>
                  <a:schemeClr val="tx1"/>
                </a:solidFill>
                <a:effectLst/>
                <a:latin typeface="Arial" pitchFamily="34" charset="0"/>
                <a:ea typeface="+mn-ea"/>
                <a:cs typeface="+mn-cs"/>
              </a:rPr>
              <a:t>mgd</a:t>
            </a:r>
            <a:endParaRPr lang="en-US" dirty="0" smtClean="0"/>
          </a:p>
          <a:p>
            <a:r>
              <a:rPr lang="en-US" dirty="0" smtClean="0">
                <a:hlinkClick r:id="rId4"/>
              </a:rPr>
              <a:t>http://www.tdtnews.com/news/article_679b5530-a629-11e7-8d69-0ff68a1a883c.html</a:t>
            </a:r>
            <a:endParaRPr lang="en-US" dirty="0" smtClean="0"/>
          </a:p>
          <a:p>
            <a:endParaRPr lang="en-US" dirty="0" smtClean="0"/>
          </a:p>
          <a:p>
            <a:r>
              <a:rPr lang="en-US" dirty="0" smtClean="0"/>
              <a:t>See </a:t>
            </a:r>
            <a:r>
              <a:rPr lang="en-US" dirty="0" smtClean="0">
                <a:hlinkClick r:id="rId5"/>
              </a:rPr>
              <a:t>https://moralescompany.com/completed-projects/water-treatment-plants</a:t>
            </a:r>
            <a:r>
              <a:rPr lang="en-US" dirty="0" smtClean="0"/>
              <a:t> for lots of photos</a:t>
            </a:r>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52</a:t>
            </a:fld>
            <a:endParaRPr lang="en-US"/>
          </a:p>
        </p:txBody>
      </p:sp>
    </p:spTree>
    <p:extLst>
      <p:ext uri="{BB962C8B-B14F-4D97-AF65-F5344CB8AC3E}">
        <p14:creationId xmlns:p14="http://schemas.microsoft.com/office/powerpoint/2010/main" val="36502823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smtClean="0"/>
              <a:t>See </a:t>
            </a:r>
            <a:r>
              <a:rPr lang="en-US" dirty="0" smtClean="0">
                <a:hlinkClick r:id="rId3"/>
              </a:rPr>
              <a:t>https://moralescompany.com/completed-projects/water-treatment-plants</a:t>
            </a:r>
            <a:r>
              <a:rPr lang="en-US" dirty="0" smtClean="0"/>
              <a:t> for lots of photos</a:t>
            </a:r>
          </a:p>
          <a:p>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53</a:t>
            </a:fld>
            <a:endParaRPr lang="en-US"/>
          </a:p>
        </p:txBody>
      </p:sp>
    </p:spTree>
    <p:extLst>
      <p:ext uri="{BB962C8B-B14F-4D97-AF65-F5344CB8AC3E}">
        <p14:creationId xmlns:p14="http://schemas.microsoft.com/office/powerpoint/2010/main" val="114263122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Given contaminant</a:t>
            </a:r>
          </a:p>
          <a:p>
            <a:r>
              <a:rPr lang="en-US" dirty="0" smtClean="0"/>
              <a:t>Find MCLG</a:t>
            </a:r>
            <a:r>
              <a:rPr lang="en-US" baseline="0" dirty="0" smtClean="0"/>
              <a:t> from EPA</a:t>
            </a:r>
          </a:p>
          <a:p>
            <a:r>
              <a:rPr lang="en-US" baseline="0" dirty="0" smtClean="0"/>
              <a:t>Try various possible unit processes (based on EPA database or other source)</a:t>
            </a:r>
          </a:p>
          <a:p>
            <a:r>
              <a:rPr lang="en-US" baseline="0" dirty="0" smtClean="0"/>
              <a:t>Calculate operating and capital costs of each UP</a:t>
            </a:r>
          </a:p>
          <a:p>
            <a:r>
              <a:rPr lang="en-US" baseline="0" dirty="0" smtClean="0"/>
              <a:t>Pick the most economical option that meets the treatment goal</a:t>
            </a:r>
            <a:endParaRPr lang="en-US" dirty="0"/>
          </a:p>
        </p:txBody>
      </p:sp>
      <p:sp>
        <p:nvSpPr>
          <p:cNvPr id="4" name="Slide Number Placeholder 3"/>
          <p:cNvSpPr>
            <a:spLocks noGrp="1"/>
          </p:cNvSpPr>
          <p:nvPr>
            <p:ph type="sldNum" sz="quarter" idx="10"/>
          </p:nvPr>
        </p:nvSpPr>
        <p:spPr/>
        <p:txBody>
          <a:bodyPr/>
          <a:lstStyle/>
          <a:p>
            <a:fld id="{1346348B-95E2-4292-AC2A-FA6ADC209658}" type="slidenum">
              <a:rPr lang="en-US" smtClean="0"/>
              <a:t>55</a:t>
            </a:fld>
            <a:endParaRPr lang="en-US"/>
          </a:p>
        </p:txBody>
      </p:sp>
    </p:spTree>
    <p:extLst>
      <p:ext uri="{BB962C8B-B14F-4D97-AF65-F5344CB8AC3E}">
        <p14:creationId xmlns:p14="http://schemas.microsoft.com/office/powerpoint/2010/main" val="31212645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Ithaca</a:t>
            </a:r>
            <a:r>
              <a:rPr lang="en-US" baseline="0" dirty="0" smtClean="0"/>
              <a:t> Water Treatment Plant – photo taken on 4/13/2019</a:t>
            </a:r>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15</a:t>
            </a:fld>
            <a:endParaRPr lang="en-US"/>
          </a:p>
        </p:txBody>
      </p:sp>
    </p:spTree>
    <p:extLst>
      <p:ext uri="{BB962C8B-B14F-4D97-AF65-F5344CB8AC3E}">
        <p14:creationId xmlns:p14="http://schemas.microsoft.com/office/powerpoint/2010/main" val="19931042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Ithaca</a:t>
            </a:r>
            <a:r>
              <a:rPr lang="en-US" baseline="0" dirty="0" smtClean="0"/>
              <a:t> Water Treatment Plant – photo taken on 4/13/2019</a:t>
            </a:r>
          </a:p>
          <a:p>
            <a:r>
              <a:rPr lang="en-US" dirty="0" smtClean="0"/>
              <a:t>Flight and chain mechanized cleaning</a:t>
            </a:r>
          </a:p>
          <a:p>
            <a:r>
              <a:rPr lang="en-US" dirty="0" smtClean="0"/>
              <a:t>Plate setters</a:t>
            </a:r>
            <a:r>
              <a:rPr lang="en-US" baseline="0" dirty="0" smtClean="0"/>
              <a:t> with flow control!</a:t>
            </a:r>
          </a:p>
          <a:p>
            <a:r>
              <a:rPr lang="en-US" baseline="0" dirty="0" smtClean="0"/>
              <a:t>4 </a:t>
            </a:r>
            <a:r>
              <a:rPr lang="en-US" baseline="0" dirty="0" err="1" smtClean="0"/>
              <a:t>mgd</a:t>
            </a:r>
            <a:r>
              <a:rPr lang="en-US" baseline="0" dirty="0" smtClean="0"/>
              <a:t> is treated by 3 </a:t>
            </a:r>
            <a:r>
              <a:rPr lang="en-US" baseline="0" dirty="0" err="1" smtClean="0"/>
              <a:t>sed</a:t>
            </a:r>
            <a:r>
              <a:rPr lang="en-US" baseline="0" dirty="0" smtClean="0"/>
              <a:t> tanks.</a:t>
            </a:r>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16</a:t>
            </a:fld>
            <a:endParaRPr lang="en-US"/>
          </a:p>
        </p:txBody>
      </p:sp>
    </p:spTree>
    <p:extLst>
      <p:ext uri="{BB962C8B-B14F-4D97-AF65-F5344CB8AC3E}">
        <p14:creationId xmlns:p14="http://schemas.microsoft.com/office/powerpoint/2010/main" val="35328219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hlinkClick r:id="rId3"/>
              </a:rPr>
              <a:t>http://www.meurerresearch.com</a:t>
            </a:r>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17</a:t>
            </a:fld>
            <a:endParaRPr lang="en-US"/>
          </a:p>
        </p:txBody>
      </p:sp>
    </p:spTree>
    <p:extLst>
      <p:ext uri="{BB962C8B-B14F-4D97-AF65-F5344CB8AC3E}">
        <p14:creationId xmlns:p14="http://schemas.microsoft.com/office/powerpoint/2010/main" val="302931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Exercise: Tell the story of the journey of</a:t>
            </a:r>
            <a:r>
              <a:rPr lang="en-US" baseline="0" dirty="0"/>
              <a:t> a large floc, a small floc, a rouge loner clay particle, and of a water molecule as each travels through this sedimentation tank.</a:t>
            </a:r>
          </a:p>
          <a:p>
            <a:r>
              <a:rPr lang="en-US" baseline="0" dirty="0"/>
              <a:t>How do plate settlers work</a:t>
            </a:r>
          </a:p>
          <a:p>
            <a:endParaRPr lang="en-US" dirty="0"/>
          </a:p>
        </p:txBody>
      </p:sp>
      <p:sp>
        <p:nvSpPr>
          <p:cNvPr id="4" name="Slide Number Placeholder 3"/>
          <p:cNvSpPr>
            <a:spLocks noGrp="1"/>
          </p:cNvSpPr>
          <p:nvPr>
            <p:ph type="sldNum" sz="quarter" idx="10"/>
          </p:nvPr>
        </p:nvSpPr>
        <p:spPr/>
        <p:txBody>
          <a:bodyPr/>
          <a:lstStyle/>
          <a:p>
            <a:pPr marL="0" marR="0" lvl="0" indent="0" algn="r" defTabSz="966788" rtl="0" eaLnBrk="1" fontAlgn="base" latinLnBrk="0" hangingPunct="1">
              <a:lnSpc>
                <a:spcPct val="100000"/>
              </a:lnSpc>
              <a:spcBef>
                <a:spcPct val="0"/>
              </a:spcBef>
              <a:spcAft>
                <a:spcPct val="0"/>
              </a:spcAft>
              <a:buClrTx/>
              <a:buSzTx/>
              <a:buFontTx/>
              <a:buNone/>
              <a:tabLst/>
              <a:defRPr/>
            </a:pPr>
            <a:fld id="{4680736C-C557-4F27-A92F-FA435A243315}" type="slidenum">
              <a:rPr kumimoji="0" lang="en-US" sz="13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66788" rtl="0" eaLnBrk="1" fontAlgn="base" latinLnBrk="0" hangingPunct="1">
                <a:lnSpc>
                  <a:spcPct val="100000"/>
                </a:lnSpc>
                <a:spcBef>
                  <a:spcPct val="0"/>
                </a:spcBef>
                <a:spcAft>
                  <a:spcPct val="0"/>
                </a:spcAft>
                <a:buClrTx/>
                <a:buSzTx/>
                <a:buFontTx/>
                <a:buNone/>
                <a:tabLst/>
                <a:defRPr/>
              </a:pPr>
              <a:t>18</a:t>
            </a:fld>
            <a:endParaRPr kumimoji="0" lang="en-US" sz="13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19961257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Ithaca</a:t>
            </a:r>
            <a:r>
              <a:rPr lang="en-US" baseline="0" dirty="0" smtClean="0"/>
              <a:t> Water Treatment Plant – photo taken on 4/13/2019</a:t>
            </a:r>
          </a:p>
          <a:p>
            <a:r>
              <a:rPr lang="en-US" dirty="0" smtClean="0"/>
              <a:t>1 </a:t>
            </a:r>
            <a:r>
              <a:rPr lang="en-US" dirty="0" err="1" smtClean="0"/>
              <a:t>mgd</a:t>
            </a:r>
            <a:r>
              <a:rPr lang="en-US" dirty="0" smtClean="0"/>
              <a:t> unit at Ithaca</a:t>
            </a:r>
            <a:r>
              <a:rPr lang="en-US" baseline="0" dirty="0" smtClean="0"/>
              <a:t> Water Treatment Plant</a:t>
            </a:r>
          </a:p>
          <a:p>
            <a:endParaRPr lang="en-US" baseline="0" dirty="0" smtClean="0"/>
          </a:p>
          <a:p>
            <a:r>
              <a:rPr lang="en-US" baseline="0" dirty="0" smtClean="0"/>
              <a:t>How much area would a </a:t>
            </a:r>
            <a:r>
              <a:rPr lang="en-US" baseline="0" dirty="0" err="1" smtClean="0"/>
              <a:t>StaRS</a:t>
            </a:r>
            <a:r>
              <a:rPr lang="en-US" baseline="0" dirty="0" smtClean="0"/>
              <a:t> filter take? </a:t>
            </a:r>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19</a:t>
            </a:fld>
            <a:endParaRPr lang="en-US"/>
          </a:p>
        </p:txBody>
      </p:sp>
    </p:spTree>
    <p:extLst>
      <p:ext uri="{BB962C8B-B14F-4D97-AF65-F5344CB8AC3E}">
        <p14:creationId xmlns:p14="http://schemas.microsoft.com/office/powerpoint/2010/main" val="32976326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Ithaca</a:t>
            </a:r>
            <a:r>
              <a:rPr lang="en-US" baseline="0" dirty="0" smtClean="0"/>
              <a:t> Water Treatment Plant – photo taken on 4/13/2019</a:t>
            </a:r>
          </a:p>
          <a:p>
            <a:r>
              <a:rPr lang="en-US" baseline="0" dirty="0" smtClean="0"/>
              <a:t>All filters require extra space for controls</a:t>
            </a:r>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20</a:t>
            </a:fld>
            <a:endParaRPr lang="en-US"/>
          </a:p>
        </p:txBody>
      </p:sp>
    </p:spTree>
    <p:extLst>
      <p:ext uri="{BB962C8B-B14F-4D97-AF65-F5344CB8AC3E}">
        <p14:creationId xmlns:p14="http://schemas.microsoft.com/office/powerpoint/2010/main" val="36729783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Ithaca</a:t>
            </a:r>
            <a:r>
              <a:rPr lang="en-US" baseline="0" dirty="0" smtClean="0"/>
              <a:t> Water Treatment Plant – photo taken on 4/13/2019</a:t>
            </a:r>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21</a:t>
            </a:fld>
            <a:endParaRPr lang="en-US"/>
          </a:p>
        </p:txBody>
      </p:sp>
    </p:spTree>
    <p:extLst>
      <p:ext uri="{BB962C8B-B14F-4D97-AF65-F5344CB8AC3E}">
        <p14:creationId xmlns:p14="http://schemas.microsoft.com/office/powerpoint/2010/main" val="22282548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5.xml"/></Relationships>
</file>

<file path=ppt/slideLayouts/_rels/slideLayout33.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4470400" y="5029200"/>
            <a:ext cx="5283200" cy="1143000"/>
          </a:xfrm>
        </p:spPr>
        <p:txBody>
          <a:bodyPr/>
          <a:lstStyle>
            <a:lvl1pPr marL="0" indent="0" algn="r">
              <a:buFont typeface="Wingdings" pitchFamily="2" charset="2"/>
              <a:buNone/>
              <a:defRPr/>
            </a:lvl1pPr>
          </a:lstStyle>
          <a:p>
            <a:r>
              <a:rPr lang="en-US" smtClean="0"/>
              <a:t>Click to edit Master subtitle style</a:t>
            </a:r>
            <a:endParaRPr lang="es-HN"/>
          </a:p>
        </p:txBody>
      </p:sp>
      <p:sp>
        <p:nvSpPr>
          <p:cNvPr id="78855" name="Rectangle 7"/>
          <p:cNvSpPr>
            <a:spLocks noGrp="1" noChangeArrowheads="1"/>
          </p:cNvSpPr>
          <p:nvPr>
            <p:ph type="dt" sz="half" idx="2"/>
          </p:nvPr>
        </p:nvSpPr>
        <p:spPr/>
        <p:txBody>
          <a:bodyPr/>
          <a:lstStyle>
            <a:lvl1pPr>
              <a:defRPr>
                <a:latin typeface="Arial" charset="0"/>
              </a:defRPr>
            </a:lvl1pPr>
          </a:lstStyle>
          <a:p>
            <a:fld id="{C95CED01-24E4-4C43-912C-6F6D3D954174}" type="datetimeFigureOut">
              <a:rPr lang="en-US" smtClean="0"/>
              <a:t>2/22/2020</a:t>
            </a:fld>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endParaRPr lang="en-US"/>
          </a:p>
        </p:txBody>
      </p:sp>
      <p:sp>
        <p:nvSpPr>
          <p:cNvPr id="78857" name="Rectangle 9"/>
          <p:cNvSpPr>
            <a:spLocks noGrp="1" noChangeArrowheads="1"/>
          </p:cNvSpPr>
          <p:nvPr>
            <p:ph type="sldNum" sz="quarter" idx="4"/>
          </p:nvPr>
        </p:nvSpPr>
        <p:spPr/>
        <p:txBody>
          <a:bodyPr/>
          <a:lstStyle>
            <a:lvl1pPr>
              <a:defRPr>
                <a:latin typeface="Arial" charset="0"/>
              </a:defRPr>
            </a:lvl1pPr>
          </a:lstStyle>
          <a:p>
            <a:fld id="{BD26CBC1-DCDC-4FF0-B13F-C25447E2ADFD}" type="slidenum">
              <a:rPr lang="en-US" smtClean="0"/>
              <a:t>‹#›</a:t>
            </a:fld>
            <a:endParaRPr lang="en-US"/>
          </a:p>
        </p:txBody>
      </p:sp>
      <p:sp>
        <p:nvSpPr>
          <p:cNvPr id="78858" name="Rectangle 10"/>
          <p:cNvSpPr>
            <a:spLocks noGrp="1" noChangeArrowheads="1"/>
          </p:cNvSpPr>
          <p:nvPr>
            <p:ph type="ctrTitle" sz="quarter"/>
          </p:nvPr>
        </p:nvSpPr>
        <p:spPr>
          <a:xfrm>
            <a:off x="1828800" y="990601"/>
            <a:ext cx="10363200" cy="1470025"/>
          </a:xfrm>
          <a:ln w="9525"/>
        </p:spPr>
        <p:txBody>
          <a:bodyPr/>
          <a:lstStyle>
            <a:lvl1pPr>
              <a:defRPr sz="5400"/>
            </a:lvl1pPr>
          </a:lstStyle>
          <a:p>
            <a:r>
              <a:rPr lang="en-US" smtClean="0"/>
              <a:t>Click to edit Master title style</a:t>
            </a:r>
            <a:endParaRPr lang="en-US"/>
          </a:p>
        </p:txBody>
      </p:sp>
    </p:spTree>
    <p:extLst>
      <p:ext uri="{BB962C8B-B14F-4D97-AF65-F5344CB8AC3E}">
        <p14:creationId xmlns:p14="http://schemas.microsoft.com/office/powerpoint/2010/main" val="4050958658"/>
      </p:ext>
    </p:extLst>
  </p:cSld>
  <p:clrMapOvr>
    <a:masterClrMapping/>
  </p:clrMapOvr>
  <p:transition>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lvl1pPr>
              <a:defRPr/>
            </a:lvl1pPr>
          </a:lstStyle>
          <a:p>
            <a:pPr>
              <a:defRPr/>
            </a:pPr>
            <a:endParaRPr lang="en-US"/>
          </a:p>
        </p:txBody>
      </p:sp>
      <p:sp>
        <p:nvSpPr>
          <p:cNvPr id="6" name="Footer Placeholder 5"/>
          <p:cNvSpPr>
            <a:spLocks noGrp="1"/>
          </p:cNvSpPr>
          <p:nvPr>
            <p:ph type="ftr" sz="quarter" idx="11"/>
          </p:nvPr>
        </p:nvSpPr>
        <p:spPr/>
        <p:txBody>
          <a:bodyPr/>
          <a:lstStyle>
            <a:lvl1pPr>
              <a:defRPr/>
            </a:lvl1pPr>
          </a:lstStyle>
          <a:p>
            <a:pPr>
              <a:defRPr/>
            </a:pPr>
            <a:endParaRPr lang="en-US"/>
          </a:p>
        </p:txBody>
      </p:sp>
      <p:sp>
        <p:nvSpPr>
          <p:cNvPr id="7" name="Slide Number Placeholder 6"/>
          <p:cNvSpPr>
            <a:spLocks noGrp="1"/>
          </p:cNvSpPr>
          <p:nvPr>
            <p:ph type="sldNum" sz="quarter" idx="12"/>
          </p:nvPr>
        </p:nvSpPr>
        <p:spPr/>
        <p:txBody>
          <a:bodyPr/>
          <a:lstStyle>
            <a:lvl1pPr>
              <a:defRPr/>
            </a:lvl1pPr>
          </a:lstStyle>
          <a:p>
            <a:pPr>
              <a:defRPr/>
            </a:pPr>
            <a:fld id="{D3E7237B-D836-4285-BFA8-5AB309CDADC8}" type="slidenum">
              <a:rPr lang="en-US" smtClean="0"/>
              <a:pPr>
                <a:defRPr/>
              </a:pPr>
              <a:t>‹#›</a:t>
            </a:fld>
            <a:endParaRPr lang="en-US"/>
          </a:p>
        </p:txBody>
      </p:sp>
    </p:spTree>
    <p:extLst>
      <p:ext uri="{BB962C8B-B14F-4D97-AF65-F5344CB8AC3E}">
        <p14:creationId xmlns:p14="http://schemas.microsoft.com/office/powerpoint/2010/main" val="3910881516"/>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lvl1pPr>
              <a:defRPr/>
            </a:lvl1pPr>
          </a:lstStyle>
          <a:p>
            <a:pPr>
              <a:defRPr/>
            </a:pPr>
            <a:endParaRPr lang="en-US"/>
          </a:p>
        </p:txBody>
      </p:sp>
      <p:sp>
        <p:nvSpPr>
          <p:cNvPr id="8" name="Footer Placeholder 7"/>
          <p:cNvSpPr>
            <a:spLocks noGrp="1"/>
          </p:cNvSpPr>
          <p:nvPr>
            <p:ph type="ftr" sz="quarter" idx="11"/>
          </p:nvPr>
        </p:nvSpPr>
        <p:spPr/>
        <p:txBody>
          <a:bodyPr/>
          <a:lstStyle>
            <a:lvl1pPr>
              <a:defRPr/>
            </a:lvl1pPr>
          </a:lstStyle>
          <a:p>
            <a:pPr>
              <a:defRPr/>
            </a:pPr>
            <a:endParaRPr lang="en-US"/>
          </a:p>
        </p:txBody>
      </p:sp>
      <p:sp>
        <p:nvSpPr>
          <p:cNvPr id="9" name="Slide Number Placeholder 8"/>
          <p:cNvSpPr>
            <a:spLocks noGrp="1"/>
          </p:cNvSpPr>
          <p:nvPr>
            <p:ph type="sldNum" sz="quarter" idx="12"/>
          </p:nvPr>
        </p:nvSpPr>
        <p:spPr/>
        <p:txBody>
          <a:bodyPr/>
          <a:lstStyle>
            <a:lvl1pPr>
              <a:defRPr/>
            </a:lvl1pPr>
          </a:lstStyle>
          <a:p>
            <a:pPr>
              <a:defRPr/>
            </a:pPr>
            <a:fld id="{E6ABB78E-A5F8-4730-B849-28A2B445E878}" type="slidenum">
              <a:rPr lang="en-US" smtClean="0"/>
              <a:pPr>
                <a:defRPr/>
              </a:pPr>
              <a:t>‹#›</a:t>
            </a:fld>
            <a:endParaRPr lang="en-US"/>
          </a:p>
        </p:txBody>
      </p:sp>
    </p:spTree>
    <p:extLst>
      <p:ext uri="{BB962C8B-B14F-4D97-AF65-F5344CB8AC3E}">
        <p14:creationId xmlns:p14="http://schemas.microsoft.com/office/powerpoint/2010/main" val="2036846408"/>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lvl1pPr>
              <a:defRPr/>
            </a:lvl1pPr>
          </a:lstStyle>
          <a:p>
            <a:pPr>
              <a:defRPr/>
            </a:pPr>
            <a:endParaRPr lang="en-US"/>
          </a:p>
        </p:txBody>
      </p:sp>
      <p:sp>
        <p:nvSpPr>
          <p:cNvPr id="4" name="Footer Placeholder 3"/>
          <p:cNvSpPr>
            <a:spLocks noGrp="1"/>
          </p:cNvSpPr>
          <p:nvPr>
            <p:ph type="ftr" sz="quarter" idx="11"/>
          </p:nvPr>
        </p:nvSpPr>
        <p:spPr/>
        <p:txBody>
          <a:bodyPr/>
          <a:lstStyle>
            <a:lvl1pPr>
              <a:defRPr/>
            </a:lvl1pPr>
          </a:lstStyle>
          <a:p>
            <a:pPr>
              <a:defRPr/>
            </a:pPr>
            <a:endParaRPr lang="en-US"/>
          </a:p>
        </p:txBody>
      </p:sp>
      <p:sp>
        <p:nvSpPr>
          <p:cNvPr id="5" name="Slide Number Placeholder 4"/>
          <p:cNvSpPr>
            <a:spLocks noGrp="1"/>
          </p:cNvSpPr>
          <p:nvPr>
            <p:ph type="sldNum" sz="quarter" idx="12"/>
          </p:nvPr>
        </p:nvSpPr>
        <p:spPr/>
        <p:txBody>
          <a:bodyPr/>
          <a:lstStyle>
            <a:lvl1pPr>
              <a:defRPr/>
            </a:lvl1pPr>
          </a:lstStyle>
          <a:p>
            <a:pPr>
              <a:defRPr/>
            </a:pPr>
            <a:fld id="{6D2D8A67-7796-44DC-9B8E-0811BED7C34E}" type="slidenum">
              <a:rPr lang="en-US" smtClean="0"/>
              <a:pPr>
                <a:defRPr/>
              </a:pPr>
              <a:t>‹#›</a:t>
            </a:fld>
            <a:endParaRPr lang="en-US"/>
          </a:p>
        </p:txBody>
      </p:sp>
    </p:spTree>
    <p:extLst>
      <p:ext uri="{BB962C8B-B14F-4D97-AF65-F5344CB8AC3E}">
        <p14:creationId xmlns:p14="http://schemas.microsoft.com/office/powerpoint/2010/main" val="3424804978"/>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pPr>
              <a:defRPr/>
            </a:pPr>
            <a:endParaRPr lang="en-US"/>
          </a:p>
        </p:txBody>
      </p:sp>
      <p:sp>
        <p:nvSpPr>
          <p:cNvPr id="3" name="Footer Placeholder 2"/>
          <p:cNvSpPr>
            <a:spLocks noGrp="1"/>
          </p:cNvSpPr>
          <p:nvPr>
            <p:ph type="ftr" sz="quarter" idx="11"/>
          </p:nvPr>
        </p:nvSpPr>
        <p:spPr/>
        <p:txBody>
          <a:bodyPr/>
          <a:lstStyle>
            <a:lvl1pPr>
              <a:defRPr/>
            </a:lvl1pPr>
          </a:lstStyle>
          <a:p>
            <a:pPr>
              <a:defRPr/>
            </a:pPr>
            <a:endParaRPr lang="en-US"/>
          </a:p>
        </p:txBody>
      </p:sp>
      <p:sp>
        <p:nvSpPr>
          <p:cNvPr id="4" name="Slide Number Placeholder 3"/>
          <p:cNvSpPr>
            <a:spLocks noGrp="1"/>
          </p:cNvSpPr>
          <p:nvPr>
            <p:ph type="sldNum" sz="quarter" idx="12"/>
          </p:nvPr>
        </p:nvSpPr>
        <p:spPr/>
        <p:txBody>
          <a:bodyPr/>
          <a:lstStyle>
            <a:lvl1pPr>
              <a:defRPr/>
            </a:lvl1pPr>
          </a:lstStyle>
          <a:p>
            <a:pPr>
              <a:defRPr/>
            </a:pPr>
            <a:fld id="{42113A57-D150-4CE0-87BF-20EA9E1D2951}" type="slidenum">
              <a:rPr lang="en-US" smtClean="0"/>
              <a:pPr>
                <a:defRPr/>
              </a:pPr>
              <a:t>‹#›</a:t>
            </a:fld>
            <a:endParaRPr lang="en-US"/>
          </a:p>
        </p:txBody>
      </p:sp>
    </p:spTree>
    <p:extLst>
      <p:ext uri="{BB962C8B-B14F-4D97-AF65-F5344CB8AC3E}">
        <p14:creationId xmlns:p14="http://schemas.microsoft.com/office/powerpoint/2010/main" val="3985225918"/>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a:xfrm>
            <a:off x="288000" y="475200"/>
            <a:ext cx="9600000" cy="432000"/>
          </a:xfrm>
        </p:spPr>
        <p:txBody>
          <a:bodyPr/>
          <a:lstStyle/>
          <a:p>
            <a:r>
              <a:rPr lang="en-US" smtClean="0"/>
              <a:t>Click to edit Master title style</a:t>
            </a:r>
            <a:endParaRPr lang="de-CH" dirty="0"/>
          </a:p>
        </p:txBody>
      </p:sp>
      <p:sp>
        <p:nvSpPr>
          <p:cNvPr id="6" name="Datumsplatzhalter 4"/>
          <p:cNvSpPr>
            <a:spLocks noGrp="1"/>
          </p:cNvSpPr>
          <p:nvPr>
            <p:ph type="dt" sz="half" idx="10"/>
          </p:nvPr>
        </p:nvSpPr>
        <p:spPr>
          <a:xfrm>
            <a:off x="609600" y="6633376"/>
            <a:ext cx="2844800" cy="180000"/>
          </a:xfrm>
          <a:prstGeom prst="rect">
            <a:avLst/>
          </a:prstGeom>
        </p:spPr>
        <p:txBody>
          <a:bodyPr/>
          <a:lstStyle>
            <a:lvl1pPr>
              <a:defRPr sz="800"/>
            </a:lvl1pPr>
          </a:lstStyle>
          <a:p>
            <a:r>
              <a:rPr lang="de-DE" smtClean="0"/>
              <a:t>04.04.2011</a:t>
            </a:r>
            <a:endParaRPr lang="de-CH"/>
          </a:p>
        </p:txBody>
      </p:sp>
      <p:sp>
        <p:nvSpPr>
          <p:cNvPr id="7" name="Fußzeilenplatzhalter 5"/>
          <p:cNvSpPr>
            <a:spLocks noGrp="1"/>
          </p:cNvSpPr>
          <p:nvPr>
            <p:ph type="ftr" sz="quarter" idx="11"/>
          </p:nvPr>
        </p:nvSpPr>
        <p:spPr>
          <a:xfrm>
            <a:off x="4165600" y="6633376"/>
            <a:ext cx="3860800" cy="180000"/>
          </a:xfrm>
          <a:prstGeom prst="rect">
            <a:avLst/>
          </a:prstGeom>
        </p:spPr>
        <p:txBody>
          <a:bodyPr/>
          <a:lstStyle>
            <a:lvl1pPr>
              <a:defRPr sz="800"/>
            </a:lvl1pPr>
          </a:lstStyle>
          <a:p>
            <a:endParaRPr lang="de-CH"/>
          </a:p>
        </p:txBody>
      </p:sp>
      <p:sp>
        <p:nvSpPr>
          <p:cNvPr id="8" name="Foliennummernplatzhalter 6"/>
          <p:cNvSpPr>
            <a:spLocks noGrp="1"/>
          </p:cNvSpPr>
          <p:nvPr>
            <p:ph type="sldNum" sz="quarter" idx="12"/>
          </p:nvPr>
        </p:nvSpPr>
        <p:spPr>
          <a:xfrm>
            <a:off x="8737600" y="6633376"/>
            <a:ext cx="2844800" cy="180000"/>
          </a:xfrm>
          <a:prstGeom prst="rect">
            <a:avLst/>
          </a:prstGeom>
        </p:spPr>
        <p:txBody>
          <a:bodyPr/>
          <a:lstStyle>
            <a:lvl1pPr>
              <a:defRPr sz="800"/>
            </a:lvl1pPr>
          </a:lstStyle>
          <a:p>
            <a:fld id="{170EAF33-5040-440D-A897-F739B1036B31}" type="slidenum">
              <a:rPr lang="de-CH" smtClean="0"/>
              <a:pPr/>
              <a:t>‹#›</a:t>
            </a:fld>
            <a:endParaRPr lang="de-CH"/>
          </a:p>
        </p:txBody>
      </p:sp>
      <p:sp>
        <p:nvSpPr>
          <p:cNvPr id="11" name="Textplatzhalter 12"/>
          <p:cNvSpPr>
            <a:spLocks noGrp="1"/>
          </p:cNvSpPr>
          <p:nvPr>
            <p:ph type="body" sz="quarter" idx="13"/>
          </p:nvPr>
        </p:nvSpPr>
        <p:spPr>
          <a:xfrm>
            <a:off x="288000" y="908720"/>
            <a:ext cx="10972800" cy="432000"/>
          </a:xfrm>
        </p:spPr>
        <p:txBody>
          <a:bodyPr>
            <a:normAutofit/>
          </a:bodyPr>
          <a:lstStyle>
            <a:lvl1pPr marL="0" indent="0">
              <a:buNone/>
              <a:defRPr sz="2000"/>
            </a:lvl1pPr>
          </a:lstStyle>
          <a:p>
            <a:pPr lvl="0"/>
            <a:r>
              <a:rPr lang="en-US" smtClean="0"/>
              <a:t>Edit Master text styles</a:t>
            </a:r>
          </a:p>
        </p:txBody>
      </p:sp>
      <p:sp>
        <p:nvSpPr>
          <p:cNvPr id="12" name="Textplatzhalter 20"/>
          <p:cNvSpPr>
            <a:spLocks noGrp="1"/>
          </p:cNvSpPr>
          <p:nvPr>
            <p:ph type="body" sz="quarter" idx="14"/>
          </p:nvPr>
        </p:nvSpPr>
        <p:spPr>
          <a:xfrm>
            <a:off x="10128251" y="476250"/>
            <a:ext cx="1728000" cy="431800"/>
          </a:xfrm>
        </p:spPr>
        <p:txBody>
          <a:bodyPr>
            <a:noAutofit/>
          </a:bodyPr>
          <a:lstStyle>
            <a:lvl1pPr marL="0" indent="0" algn="r">
              <a:buNone/>
              <a:defRPr sz="1000"/>
            </a:lvl1pPr>
            <a:lvl2pPr marL="457200" indent="0">
              <a:buNone/>
              <a:defRPr sz="1000"/>
            </a:lvl2pPr>
            <a:lvl3pPr marL="914400" indent="0">
              <a:buNone/>
              <a:defRPr sz="1000"/>
            </a:lvl3pPr>
            <a:lvl4pPr marL="1371600" indent="0">
              <a:buNone/>
              <a:defRPr sz="1000"/>
            </a:lvl4pPr>
            <a:lvl5pPr marL="1828800" indent="0">
              <a:buNone/>
              <a:defRPr sz="1000"/>
            </a:lvl5pPr>
          </a:lstStyle>
          <a:p>
            <a:pPr lvl="0"/>
            <a:r>
              <a:rPr lang="en-US" smtClean="0"/>
              <a:t>Edit Master text styles</a:t>
            </a:r>
          </a:p>
        </p:txBody>
      </p:sp>
    </p:spTree>
    <p:extLst>
      <p:ext uri="{BB962C8B-B14F-4D97-AF65-F5344CB8AC3E}">
        <p14:creationId xmlns:p14="http://schemas.microsoft.com/office/powerpoint/2010/main" val="1622651702"/>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4470400" y="5029200"/>
            <a:ext cx="5283200" cy="1143000"/>
          </a:xfrm>
        </p:spPr>
        <p:txBody>
          <a:bodyPr/>
          <a:lstStyle>
            <a:lvl1pPr marL="0" indent="0" algn="r">
              <a:buFont typeface="Wingdings" pitchFamily="2" charset="2"/>
              <a:buNone/>
              <a:defRPr/>
            </a:lvl1pPr>
          </a:lstStyle>
          <a:p>
            <a:r>
              <a:rPr lang="en-US" smtClean="0"/>
              <a:t>Click to edit Master subtitle style</a:t>
            </a:r>
            <a:endParaRPr lang="es-HN"/>
          </a:p>
        </p:txBody>
      </p:sp>
      <p:sp>
        <p:nvSpPr>
          <p:cNvPr id="78855" name="Rectangle 7"/>
          <p:cNvSpPr>
            <a:spLocks noGrp="1" noChangeArrowheads="1"/>
          </p:cNvSpPr>
          <p:nvPr>
            <p:ph type="dt" sz="half" idx="2"/>
          </p:nvPr>
        </p:nvSpPr>
        <p:spPr/>
        <p:txBody>
          <a:bodyPr/>
          <a:lstStyle>
            <a:lvl1pPr>
              <a:defRPr>
                <a:latin typeface="Arial" charset="0"/>
              </a:defRPr>
            </a:lvl1pPr>
          </a:lstStyle>
          <a:p>
            <a:pPr>
              <a:defRPr/>
            </a:pPr>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pPr>
              <a:defRPr/>
            </a:pPr>
            <a:endParaRPr lang="en-US"/>
          </a:p>
        </p:txBody>
      </p:sp>
      <p:sp>
        <p:nvSpPr>
          <p:cNvPr id="78857" name="Rectangle 9"/>
          <p:cNvSpPr>
            <a:spLocks noGrp="1" noChangeArrowheads="1"/>
          </p:cNvSpPr>
          <p:nvPr>
            <p:ph type="sldNum" sz="quarter" idx="4"/>
          </p:nvPr>
        </p:nvSpPr>
        <p:spPr/>
        <p:txBody>
          <a:bodyPr/>
          <a:lstStyle>
            <a:lvl1pPr>
              <a:defRPr>
                <a:latin typeface="Arial" charset="0"/>
              </a:defRPr>
            </a:lvl1pPr>
          </a:lstStyle>
          <a:p>
            <a:pPr>
              <a:defRPr/>
            </a:pPr>
            <a:fld id="{B27F2FB6-1FF3-439F-A5FF-120BC24DA65B}" type="slidenum">
              <a:rPr lang="en-US" smtClean="0"/>
              <a:pPr>
                <a:defRPr/>
              </a:pPr>
              <a:t>‹#›</a:t>
            </a:fld>
            <a:endParaRPr lang="en-US"/>
          </a:p>
        </p:txBody>
      </p:sp>
      <p:sp>
        <p:nvSpPr>
          <p:cNvPr id="78858" name="Rectangle 10"/>
          <p:cNvSpPr>
            <a:spLocks noGrp="1" noChangeArrowheads="1"/>
          </p:cNvSpPr>
          <p:nvPr>
            <p:ph type="ctrTitle" sz="quarter"/>
          </p:nvPr>
        </p:nvSpPr>
        <p:spPr>
          <a:xfrm>
            <a:off x="1828800" y="990601"/>
            <a:ext cx="10363200" cy="1470025"/>
          </a:xfrm>
          <a:ln w="9525"/>
        </p:spPr>
        <p:txBody>
          <a:bodyPr/>
          <a:lstStyle>
            <a:lvl1pPr>
              <a:defRPr sz="5400"/>
            </a:lvl1pPr>
          </a:lstStyle>
          <a:p>
            <a:r>
              <a:rPr lang="en-US" smtClean="0"/>
              <a:t>Click to edit Master title style</a:t>
            </a:r>
            <a:endParaRPr lang="en-US"/>
          </a:p>
        </p:txBody>
      </p:sp>
    </p:spTree>
    <p:extLst>
      <p:ext uri="{BB962C8B-B14F-4D97-AF65-F5344CB8AC3E}">
        <p14:creationId xmlns:p14="http://schemas.microsoft.com/office/powerpoint/2010/main" val="3296185320"/>
      </p:ext>
    </p:extLst>
  </p:cSld>
  <p:clrMapOvr>
    <a:masterClrMapping/>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A30E648E-C3CE-4333-8AF7-2CD164047A77}" type="slidenum">
              <a:rPr lang="en-US" smtClean="0"/>
              <a:pPr>
                <a:defRPr/>
              </a:pPr>
              <a:t>‹#›</a:t>
            </a:fld>
            <a:endParaRPr lang="en-US"/>
          </a:p>
        </p:txBody>
      </p:sp>
    </p:spTree>
    <p:extLst>
      <p:ext uri="{BB962C8B-B14F-4D97-AF65-F5344CB8AC3E}">
        <p14:creationId xmlns:p14="http://schemas.microsoft.com/office/powerpoint/2010/main" val="144955302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lvl1pPr>
              <a:defRPr/>
            </a:lvl1pPr>
          </a:lstStyle>
          <a:p>
            <a:pPr>
              <a:defRPr/>
            </a:pPr>
            <a:endParaRPr lang="en-US"/>
          </a:p>
        </p:txBody>
      </p:sp>
      <p:sp>
        <p:nvSpPr>
          <p:cNvPr id="6" name="Footer Placeholder 5"/>
          <p:cNvSpPr>
            <a:spLocks noGrp="1"/>
          </p:cNvSpPr>
          <p:nvPr>
            <p:ph type="ftr" sz="quarter" idx="11"/>
          </p:nvPr>
        </p:nvSpPr>
        <p:spPr/>
        <p:txBody>
          <a:bodyPr/>
          <a:lstStyle>
            <a:lvl1pPr>
              <a:defRPr/>
            </a:lvl1pPr>
          </a:lstStyle>
          <a:p>
            <a:pPr>
              <a:defRPr/>
            </a:pPr>
            <a:endParaRPr lang="en-US"/>
          </a:p>
        </p:txBody>
      </p:sp>
      <p:sp>
        <p:nvSpPr>
          <p:cNvPr id="7" name="Slide Number Placeholder 6"/>
          <p:cNvSpPr>
            <a:spLocks noGrp="1"/>
          </p:cNvSpPr>
          <p:nvPr>
            <p:ph type="sldNum" sz="quarter" idx="12"/>
          </p:nvPr>
        </p:nvSpPr>
        <p:spPr/>
        <p:txBody>
          <a:bodyPr/>
          <a:lstStyle>
            <a:lvl1pPr>
              <a:defRPr/>
            </a:lvl1pPr>
          </a:lstStyle>
          <a:p>
            <a:pPr>
              <a:defRPr/>
            </a:pPr>
            <a:fld id="{D3E7237B-D836-4285-BFA8-5AB309CDADC8}" type="slidenum">
              <a:rPr lang="en-US" smtClean="0"/>
              <a:pPr>
                <a:defRPr/>
              </a:pPr>
              <a:t>‹#›</a:t>
            </a:fld>
            <a:endParaRPr lang="en-US"/>
          </a:p>
        </p:txBody>
      </p:sp>
    </p:spTree>
    <p:extLst>
      <p:ext uri="{BB962C8B-B14F-4D97-AF65-F5344CB8AC3E}">
        <p14:creationId xmlns:p14="http://schemas.microsoft.com/office/powerpoint/2010/main" val="4226233724"/>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lvl1pPr>
              <a:defRPr/>
            </a:lvl1pPr>
          </a:lstStyle>
          <a:p>
            <a:pPr>
              <a:defRPr/>
            </a:pPr>
            <a:endParaRPr lang="en-US"/>
          </a:p>
        </p:txBody>
      </p:sp>
      <p:sp>
        <p:nvSpPr>
          <p:cNvPr id="8" name="Footer Placeholder 7"/>
          <p:cNvSpPr>
            <a:spLocks noGrp="1"/>
          </p:cNvSpPr>
          <p:nvPr>
            <p:ph type="ftr" sz="quarter" idx="11"/>
          </p:nvPr>
        </p:nvSpPr>
        <p:spPr/>
        <p:txBody>
          <a:bodyPr/>
          <a:lstStyle>
            <a:lvl1pPr>
              <a:defRPr/>
            </a:lvl1pPr>
          </a:lstStyle>
          <a:p>
            <a:pPr>
              <a:defRPr/>
            </a:pPr>
            <a:endParaRPr lang="en-US"/>
          </a:p>
        </p:txBody>
      </p:sp>
      <p:sp>
        <p:nvSpPr>
          <p:cNvPr id="9" name="Slide Number Placeholder 8"/>
          <p:cNvSpPr>
            <a:spLocks noGrp="1"/>
          </p:cNvSpPr>
          <p:nvPr>
            <p:ph type="sldNum" sz="quarter" idx="12"/>
          </p:nvPr>
        </p:nvSpPr>
        <p:spPr/>
        <p:txBody>
          <a:bodyPr/>
          <a:lstStyle>
            <a:lvl1pPr>
              <a:defRPr/>
            </a:lvl1pPr>
          </a:lstStyle>
          <a:p>
            <a:pPr>
              <a:defRPr/>
            </a:pPr>
            <a:fld id="{E6ABB78E-A5F8-4730-B849-28A2B445E878}" type="slidenum">
              <a:rPr lang="en-US" smtClean="0"/>
              <a:pPr>
                <a:defRPr/>
              </a:pPr>
              <a:t>‹#›</a:t>
            </a:fld>
            <a:endParaRPr lang="en-US"/>
          </a:p>
        </p:txBody>
      </p:sp>
    </p:spTree>
    <p:extLst>
      <p:ext uri="{BB962C8B-B14F-4D97-AF65-F5344CB8AC3E}">
        <p14:creationId xmlns:p14="http://schemas.microsoft.com/office/powerpoint/2010/main" val="795520773"/>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lvl1pPr>
              <a:defRPr/>
            </a:lvl1pPr>
          </a:lstStyle>
          <a:p>
            <a:pPr>
              <a:defRPr/>
            </a:pPr>
            <a:endParaRPr lang="en-US"/>
          </a:p>
        </p:txBody>
      </p:sp>
      <p:sp>
        <p:nvSpPr>
          <p:cNvPr id="4" name="Footer Placeholder 3"/>
          <p:cNvSpPr>
            <a:spLocks noGrp="1"/>
          </p:cNvSpPr>
          <p:nvPr>
            <p:ph type="ftr" sz="quarter" idx="11"/>
          </p:nvPr>
        </p:nvSpPr>
        <p:spPr/>
        <p:txBody>
          <a:bodyPr/>
          <a:lstStyle>
            <a:lvl1pPr>
              <a:defRPr/>
            </a:lvl1pPr>
          </a:lstStyle>
          <a:p>
            <a:pPr>
              <a:defRPr/>
            </a:pPr>
            <a:endParaRPr lang="en-US"/>
          </a:p>
        </p:txBody>
      </p:sp>
      <p:sp>
        <p:nvSpPr>
          <p:cNvPr id="5" name="Slide Number Placeholder 4"/>
          <p:cNvSpPr>
            <a:spLocks noGrp="1"/>
          </p:cNvSpPr>
          <p:nvPr>
            <p:ph type="sldNum" sz="quarter" idx="12"/>
          </p:nvPr>
        </p:nvSpPr>
        <p:spPr/>
        <p:txBody>
          <a:bodyPr/>
          <a:lstStyle>
            <a:lvl1pPr>
              <a:defRPr/>
            </a:lvl1pPr>
          </a:lstStyle>
          <a:p>
            <a:pPr>
              <a:defRPr/>
            </a:pPr>
            <a:fld id="{6D2D8A67-7796-44DC-9B8E-0811BED7C34E}" type="slidenum">
              <a:rPr lang="en-US" smtClean="0"/>
              <a:pPr>
                <a:defRPr/>
              </a:pPr>
              <a:t>‹#›</a:t>
            </a:fld>
            <a:endParaRPr lang="en-US"/>
          </a:p>
        </p:txBody>
      </p:sp>
    </p:spTree>
    <p:extLst>
      <p:ext uri="{BB962C8B-B14F-4D97-AF65-F5344CB8AC3E}">
        <p14:creationId xmlns:p14="http://schemas.microsoft.com/office/powerpoint/2010/main" val="2511881694"/>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fld id="{C95CED01-24E4-4C43-912C-6F6D3D954174}" type="datetimeFigureOut">
              <a:rPr lang="en-US" smtClean="0"/>
              <a:t>2/22/2020</a:t>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BD26CBC1-DCDC-4FF0-B13F-C25447E2ADFD}" type="slidenum">
              <a:rPr lang="en-US" smtClean="0"/>
              <a:t>‹#›</a:t>
            </a:fld>
            <a:endParaRPr lang="en-US"/>
          </a:p>
        </p:txBody>
      </p:sp>
    </p:spTree>
    <p:extLst>
      <p:ext uri="{BB962C8B-B14F-4D97-AF65-F5344CB8AC3E}">
        <p14:creationId xmlns:p14="http://schemas.microsoft.com/office/powerpoint/2010/main" val="15043623"/>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pPr>
              <a:defRPr/>
            </a:pPr>
            <a:endParaRPr lang="en-US"/>
          </a:p>
        </p:txBody>
      </p:sp>
      <p:sp>
        <p:nvSpPr>
          <p:cNvPr id="3" name="Footer Placeholder 2"/>
          <p:cNvSpPr>
            <a:spLocks noGrp="1"/>
          </p:cNvSpPr>
          <p:nvPr>
            <p:ph type="ftr" sz="quarter" idx="11"/>
          </p:nvPr>
        </p:nvSpPr>
        <p:spPr/>
        <p:txBody>
          <a:bodyPr/>
          <a:lstStyle>
            <a:lvl1pPr>
              <a:defRPr/>
            </a:lvl1pPr>
          </a:lstStyle>
          <a:p>
            <a:pPr>
              <a:defRPr/>
            </a:pPr>
            <a:endParaRPr lang="en-US"/>
          </a:p>
        </p:txBody>
      </p:sp>
      <p:sp>
        <p:nvSpPr>
          <p:cNvPr id="4" name="Slide Number Placeholder 3"/>
          <p:cNvSpPr>
            <a:spLocks noGrp="1"/>
          </p:cNvSpPr>
          <p:nvPr>
            <p:ph type="sldNum" sz="quarter" idx="12"/>
          </p:nvPr>
        </p:nvSpPr>
        <p:spPr/>
        <p:txBody>
          <a:bodyPr/>
          <a:lstStyle>
            <a:lvl1pPr>
              <a:defRPr/>
            </a:lvl1pPr>
          </a:lstStyle>
          <a:p>
            <a:pPr>
              <a:defRPr/>
            </a:pPr>
            <a:fld id="{42113A57-D150-4CE0-87BF-20EA9E1D2951}" type="slidenum">
              <a:rPr lang="en-US" smtClean="0"/>
              <a:pPr>
                <a:defRPr/>
              </a:pPr>
              <a:t>‹#›</a:t>
            </a:fld>
            <a:endParaRPr lang="en-US"/>
          </a:p>
        </p:txBody>
      </p:sp>
    </p:spTree>
    <p:extLst>
      <p:ext uri="{BB962C8B-B14F-4D97-AF65-F5344CB8AC3E}">
        <p14:creationId xmlns:p14="http://schemas.microsoft.com/office/powerpoint/2010/main" val="2945779528"/>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7174" name="Rectangle 6"/>
          <p:cNvSpPr>
            <a:spLocks noGrp="1" noChangeArrowheads="1"/>
          </p:cNvSpPr>
          <p:nvPr>
            <p:ph type="subTitle" idx="1"/>
          </p:nvPr>
        </p:nvSpPr>
        <p:spPr>
          <a:xfrm>
            <a:off x="656492" y="2387601"/>
            <a:ext cx="5283200" cy="3309815"/>
          </a:xfrm>
        </p:spPr>
        <p:txBody>
          <a:bodyPr/>
          <a:lstStyle>
            <a:lvl1pPr marL="0" indent="0" algn="l">
              <a:buFont typeface="Wingdings" pitchFamily="2" charset="2"/>
              <a:buNone/>
              <a:defRPr>
                <a:latin typeface="+mj-lt"/>
              </a:defRPr>
            </a:lvl1pPr>
          </a:lstStyle>
          <a:p>
            <a:r>
              <a:rPr lang="en-US"/>
              <a:t>Click to edit Master subtitle style</a:t>
            </a:r>
            <a:endParaRPr lang="en-US" dirty="0"/>
          </a:p>
        </p:txBody>
      </p:sp>
      <p:sp>
        <p:nvSpPr>
          <p:cNvPr id="7175" name="Rectangle 7"/>
          <p:cNvSpPr>
            <a:spLocks noGrp="1" noChangeArrowheads="1"/>
          </p:cNvSpPr>
          <p:nvPr>
            <p:ph type="dt" sz="half" idx="2"/>
          </p:nvPr>
        </p:nvSpPr>
        <p:spPr/>
        <p:txBody>
          <a:bodyPr/>
          <a:lstStyle>
            <a:lvl1pPr>
              <a:defRPr>
                <a:latin typeface="+mj-lt"/>
              </a:defRPr>
            </a:lvl1pPr>
          </a:lstStyle>
          <a:p>
            <a:pPr eaLnBrk="0" fontAlgn="base" hangingPunct="0">
              <a:spcBef>
                <a:spcPct val="0"/>
              </a:spcBef>
              <a:spcAft>
                <a:spcPct val="0"/>
              </a:spcAft>
            </a:pPr>
            <a:endParaRPr lang="en-US">
              <a:solidFill>
                <a:srgbClr val="000000"/>
              </a:solidFill>
            </a:endParaRPr>
          </a:p>
        </p:txBody>
      </p:sp>
      <p:sp>
        <p:nvSpPr>
          <p:cNvPr id="7176" name="Rectangle 8"/>
          <p:cNvSpPr>
            <a:spLocks noGrp="1" noChangeArrowheads="1"/>
          </p:cNvSpPr>
          <p:nvPr>
            <p:ph type="ftr" sz="quarter" idx="3"/>
          </p:nvPr>
        </p:nvSpPr>
        <p:spPr/>
        <p:txBody>
          <a:bodyPr/>
          <a:lstStyle>
            <a:lvl1pPr>
              <a:defRPr>
                <a:latin typeface="+mj-lt"/>
              </a:defRPr>
            </a:lvl1pPr>
          </a:lstStyle>
          <a:p>
            <a:pPr eaLnBrk="0" fontAlgn="base" hangingPunct="0">
              <a:spcBef>
                <a:spcPct val="0"/>
              </a:spcBef>
              <a:spcAft>
                <a:spcPct val="0"/>
              </a:spcAft>
            </a:pPr>
            <a:endParaRPr lang="en-US">
              <a:solidFill>
                <a:srgbClr val="000000"/>
              </a:solidFill>
            </a:endParaRPr>
          </a:p>
        </p:txBody>
      </p:sp>
      <p:sp>
        <p:nvSpPr>
          <p:cNvPr id="7177" name="Rectangle 9"/>
          <p:cNvSpPr>
            <a:spLocks noGrp="1" noChangeArrowheads="1"/>
          </p:cNvSpPr>
          <p:nvPr>
            <p:ph type="sldNum" sz="quarter" idx="4"/>
          </p:nvPr>
        </p:nvSpPr>
        <p:spPr>
          <a:xfrm>
            <a:off x="8737600" y="6494585"/>
            <a:ext cx="2844800" cy="226890"/>
          </a:xfrm>
        </p:spPr>
        <p:txBody>
          <a:bodyPr/>
          <a:lstStyle>
            <a:lvl1pPr>
              <a:defRPr>
                <a:latin typeface="+mj-lt"/>
              </a:defRPr>
            </a:lvl1pPr>
          </a:lstStyle>
          <a:p>
            <a:pPr eaLnBrk="0" fontAlgn="base" hangingPunct="0">
              <a:spcBef>
                <a:spcPct val="0"/>
              </a:spcBef>
              <a:spcAft>
                <a:spcPct val="0"/>
              </a:spcAft>
            </a:pPr>
            <a:fld id="{8B9773DC-30E4-4D7B-BE39-DC7A60F52E3C}" type="slidenum">
              <a:rPr lang="en-US" smtClean="0">
                <a:solidFill>
                  <a:srgbClr val="000000"/>
                </a:solidFill>
              </a:rPr>
              <a:pPr eaLnBrk="0" fontAlgn="base" hangingPunct="0">
                <a:spcBef>
                  <a:spcPct val="0"/>
                </a:spcBef>
                <a:spcAft>
                  <a:spcPct val="0"/>
                </a:spcAft>
              </a:pPr>
              <a:t>‹#›</a:t>
            </a:fld>
            <a:endParaRPr lang="en-US">
              <a:solidFill>
                <a:srgbClr val="000000"/>
              </a:solidFill>
            </a:endParaRPr>
          </a:p>
        </p:txBody>
      </p:sp>
      <p:sp>
        <p:nvSpPr>
          <p:cNvPr id="11" name="Title 10"/>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88568051"/>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eaLnBrk="0" fontAlgn="base" hangingPunct="0">
              <a:spcBef>
                <a:spcPct val="0"/>
              </a:spcBef>
              <a:spcAft>
                <a:spcPct val="0"/>
              </a:spcAft>
            </a:pPr>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pPr eaLnBrk="0" fontAlgn="base" hangingPunct="0">
              <a:spcBef>
                <a:spcPct val="0"/>
              </a:spcBef>
              <a:spcAft>
                <a:spcPct val="0"/>
              </a:spcAft>
            </a:pPr>
            <a:endParaRPr lang="en-US">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pPr eaLnBrk="0" fontAlgn="base" hangingPunct="0">
              <a:spcBef>
                <a:spcPct val="0"/>
              </a:spcBef>
              <a:spcAft>
                <a:spcPct val="0"/>
              </a:spcAft>
            </a:pPr>
            <a:fld id="{CFA229C3-0E40-4875-A9B1-F625C8A010F6}" type="slidenum">
              <a:rPr lang="en-US" smtClean="0">
                <a:solidFill>
                  <a:srgbClr val="000000"/>
                </a:solidFill>
              </a:rPr>
              <a:pPr eaLnBrk="0" fontAlgn="base" hangingPunct="0">
                <a:spcBef>
                  <a:spcPct val="0"/>
                </a:spcBef>
                <a:spcAft>
                  <a:spcPct val="0"/>
                </a:spcAft>
              </a:pPr>
              <a:t>‹#›</a:t>
            </a:fld>
            <a:endParaRPr lang="en-US">
              <a:solidFill>
                <a:srgbClr val="000000"/>
              </a:solidFill>
            </a:endParaRPr>
          </a:p>
        </p:txBody>
      </p:sp>
      <p:sp>
        <p:nvSpPr>
          <p:cNvPr id="7" name="Action Button: Home 6">
            <a:hlinkClick r:id="rId2" action="ppaction://hlinksldjump" highlightClick="1"/>
          </p:cNvPr>
          <p:cNvSpPr/>
          <p:nvPr userDrawn="1"/>
        </p:nvSpPr>
        <p:spPr bwMode="auto">
          <a:xfrm>
            <a:off x="1" y="1"/>
            <a:ext cx="269359" cy="287079"/>
          </a:xfrm>
          <a:prstGeom prst="actionButtonHome">
            <a:avLst/>
          </a:prstGeom>
          <a:no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endParaRPr kumimoji="0" lang="en-US" sz="2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Tree>
    <p:extLst>
      <p:ext uri="{BB962C8B-B14F-4D97-AF65-F5344CB8AC3E}">
        <p14:creationId xmlns:p14="http://schemas.microsoft.com/office/powerpoint/2010/main" val="43318566"/>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eaLnBrk="0" fontAlgn="base" hangingPunct="0">
              <a:spcBef>
                <a:spcPct val="0"/>
              </a:spcBef>
              <a:spcAft>
                <a:spcPct val="0"/>
              </a:spcAft>
            </a:pPr>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pPr eaLnBrk="0" fontAlgn="base" hangingPunct="0">
              <a:spcBef>
                <a:spcPct val="0"/>
              </a:spcBef>
              <a:spcAft>
                <a:spcPct val="0"/>
              </a:spcAft>
            </a:pPr>
            <a:endParaRPr lang="en-US">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pPr eaLnBrk="0" fontAlgn="base" hangingPunct="0">
              <a:spcBef>
                <a:spcPct val="0"/>
              </a:spcBef>
              <a:spcAft>
                <a:spcPct val="0"/>
              </a:spcAft>
            </a:pPr>
            <a:fld id="{588E6053-4874-4BBB-9D80-74C558C9E45B}" type="slidenum">
              <a:rPr lang="en-US" smtClean="0">
                <a:solidFill>
                  <a:srgbClr val="000000"/>
                </a:solidFill>
              </a:rPr>
              <a:pPr eaLnBrk="0" fontAlgn="base" hangingPunct="0">
                <a:spcBef>
                  <a:spcPct val="0"/>
                </a:spcBef>
                <a:spcAft>
                  <a:spcPct val="0"/>
                </a:spcAft>
              </a:pPr>
              <a:t>‹#›</a:t>
            </a:fld>
            <a:endParaRPr lang="en-US">
              <a:solidFill>
                <a:srgbClr val="000000"/>
              </a:solidFill>
            </a:endParaRPr>
          </a:p>
        </p:txBody>
      </p:sp>
    </p:spTree>
    <p:extLst>
      <p:ext uri="{BB962C8B-B14F-4D97-AF65-F5344CB8AC3E}">
        <p14:creationId xmlns:p14="http://schemas.microsoft.com/office/powerpoint/2010/main" val="4078354480"/>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pPr eaLnBrk="0" fontAlgn="base" hangingPunct="0">
              <a:spcBef>
                <a:spcPct val="0"/>
              </a:spcBef>
              <a:spcAft>
                <a:spcPct val="0"/>
              </a:spcAft>
            </a:pPr>
            <a:endParaRPr lang="en-US">
              <a:solidFill>
                <a:srgbClr val="000000"/>
              </a:solidFill>
            </a:endParaRPr>
          </a:p>
        </p:txBody>
      </p:sp>
      <p:sp>
        <p:nvSpPr>
          <p:cNvPr id="6" name="Footer Placeholder 5"/>
          <p:cNvSpPr>
            <a:spLocks noGrp="1"/>
          </p:cNvSpPr>
          <p:nvPr>
            <p:ph type="ftr" sz="quarter" idx="11"/>
          </p:nvPr>
        </p:nvSpPr>
        <p:spPr/>
        <p:txBody>
          <a:bodyPr/>
          <a:lstStyle>
            <a:lvl1pPr>
              <a:defRPr/>
            </a:lvl1pPr>
          </a:lstStyle>
          <a:p>
            <a:pPr eaLnBrk="0" fontAlgn="base" hangingPunct="0">
              <a:spcBef>
                <a:spcPct val="0"/>
              </a:spcBef>
              <a:spcAft>
                <a:spcPct val="0"/>
              </a:spcAft>
            </a:pPr>
            <a:endParaRPr lang="en-US">
              <a:solidFill>
                <a:srgbClr val="000000"/>
              </a:solidFill>
            </a:endParaRPr>
          </a:p>
        </p:txBody>
      </p:sp>
      <p:sp>
        <p:nvSpPr>
          <p:cNvPr id="7" name="Slide Number Placeholder 6"/>
          <p:cNvSpPr>
            <a:spLocks noGrp="1"/>
          </p:cNvSpPr>
          <p:nvPr>
            <p:ph type="sldNum" sz="quarter" idx="12"/>
          </p:nvPr>
        </p:nvSpPr>
        <p:spPr/>
        <p:txBody>
          <a:bodyPr/>
          <a:lstStyle>
            <a:lvl1pPr>
              <a:defRPr/>
            </a:lvl1pPr>
          </a:lstStyle>
          <a:p>
            <a:pPr eaLnBrk="0" fontAlgn="base" hangingPunct="0">
              <a:spcBef>
                <a:spcPct val="0"/>
              </a:spcBef>
              <a:spcAft>
                <a:spcPct val="0"/>
              </a:spcAft>
            </a:pPr>
            <a:fld id="{0B1AABE8-AEF9-4391-A01F-892C0647BA32}" type="slidenum">
              <a:rPr lang="en-US" smtClean="0">
                <a:solidFill>
                  <a:srgbClr val="000000"/>
                </a:solidFill>
              </a:rPr>
              <a:pPr eaLnBrk="0" fontAlgn="base" hangingPunct="0">
                <a:spcBef>
                  <a:spcPct val="0"/>
                </a:spcBef>
                <a:spcAft>
                  <a:spcPct val="0"/>
                </a:spcAft>
              </a:pPr>
              <a:t>‹#›</a:t>
            </a:fld>
            <a:endParaRPr lang="en-US">
              <a:solidFill>
                <a:srgbClr val="000000"/>
              </a:solidFill>
            </a:endParaRPr>
          </a:p>
        </p:txBody>
      </p:sp>
      <p:sp>
        <p:nvSpPr>
          <p:cNvPr id="8" name="Action Button: Home 7">
            <a:hlinkClick r:id="rId2" action="ppaction://hlinksldjump" highlightClick="1"/>
          </p:cNvPr>
          <p:cNvSpPr/>
          <p:nvPr userDrawn="1"/>
        </p:nvSpPr>
        <p:spPr bwMode="auto">
          <a:xfrm>
            <a:off x="1" y="1"/>
            <a:ext cx="269359" cy="287079"/>
          </a:xfrm>
          <a:prstGeom prst="actionButtonHome">
            <a:avLst/>
          </a:prstGeom>
          <a:no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endParaRPr kumimoji="0" lang="en-US" sz="2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Tree>
    <p:extLst>
      <p:ext uri="{BB962C8B-B14F-4D97-AF65-F5344CB8AC3E}">
        <p14:creationId xmlns:p14="http://schemas.microsoft.com/office/powerpoint/2010/main" val="410489016"/>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pPr eaLnBrk="0" fontAlgn="base" hangingPunct="0">
              <a:spcBef>
                <a:spcPct val="0"/>
              </a:spcBef>
              <a:spcAft>
                <a:spcPct val="0"/>
              </a:spcAft>
            </a:pPr>
            <a:endParaRPr lang="en-US">
              <a:solidFill>
                <a:srgbClr val="000000"/>
              </a:solidFill>
            </a:endParaRPr>
          </a:p>
        </p:txBody>
      </p:sp>
      <p:sp>
        <p:nvSpPr>
          <p:cNvPr id="8" name="Footer Placeholder 7"/>
          <p:cNvSpPr>
            <a:spLocks noGrp="1"/>
          </p:cNvSpPr>
          <p:nvPr>
            <p:ph type="ftr" sz="quarter" idx="11"/>
          </p:nvPr>
        </p:nvSpPr>
        <p:spPr/>
        <p:txBody>
          <a:bodyPr/>
          <a:lstStyle>
            <a:lvl1pPr>
              <a:defRPr/>
            </a:lvl1pPr>
          </a:lstStyle>
          <a:p>
            <a:pPr eaLnBrk="0" fontAlgn="base" hangingPunct="0">
              <a:spcBef>
                <a:spcPct val="0"/>
              </a:spcBef>
              <a:spcAft>
                <a:spcPct val="0"/>
              </a:spcAft>
            </a:pPr>
            <a:endParaRPr lang="en-US">
              <a:solidFill>
                <a:srgbClr val="000000"/>
              </a:solidFill>
            </a:endParaRPr>
          </a:p>
        </p:txBody>
      </p:sp>
      <p:sp>
        <p:nvSpPr>
          <p:cNvPr id="9" name="Slide Number Placeholder 8"/>
          <p:cNvSpPr>
            <a:spLocks noGrp="1"/>
          </p:cNvSpPr>
          <p:nvPr>
            <p:ph type="sldNum" sz="quarter" idx="12"/>
          </p:nvPr>
        </p:nvSpPr>
        <p:spPr/>
        <p:txBody>
          <a:bodyPr/>
          <a:lstStyle>
            <a:lvl1pPr>
              <a:defRPr/>
            </a:lvl1pPr>
          </a:lstStyle>
          <a:p>
            <a:pPr eaLnBrk="0" fontAlgn="base" hangingPunct="0">
              <a:spcBef>
                <a:spcPct val="0"/>
              </a:spcBef>
              <a:spcAft>
                <a:spcPct val="0"/>
              </a:spcAft>
            </a:pPr>
            <a:fld id="{B1EC1A97-027D-45FE-BB39-88B0AE9074F7}" type="slidenum">
              <a:rPr lang="en-US" smtClean="0">
                <a:solidFill>
                  <a:srgbClr val="000000"/>
                </a:solidFill>
              </a:rPr>
              <a:pPr eaLnBrk="0" fontAlgn="base" hangingPunct="0">
                <a:spcBef>
                  <a:spcPct val="0"/>
                </a:spcBef>
                <a:spcAft>
                  <a:spcPct val="0"/>
                </a:spcAft>
              </a:pPr>
              <a:t>‹#›</a:t>
            </a:fld>
            <a:endParaRPr lang="en-US">
              <a:solidFill>
                <a:srgbClr val="000000"/>
              </a:solidFill>
            </a:endParaRPr>
          </a:p>
        </p:txBody>
      </p:sp>
      <p:sp>
        <p:nvSpPr>
          <p:cNvPr id="10" name="Action Button: Home 9">
            <a:hlinkClick r:id="rId2" action="ppaction://hlinksldjump" highlightClick="1"/>
          </p:cNvPr>
          <p:cNvSpPr/>
          <p:nvPr userDrawn="1"/>
        </p:nvSpPr>
        <p:spPr bwMode="auto">
          <a:xfrm>
            <a:off x="1" y="1"/>
            <a:ext cx="269359" cy="287079"/>
          </a:xfrm>
          <a:prstGeom prst="actionButtonHome">
            <a:avLst/>
          </a:prstGeom>
          <a:no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endParaRPr kumimoji="0" lang="en-US" sz="2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Tree>
    <p:extLst>
      <p:ext uri="{BB962C8B-B14F-4D97-AF65-F5344CB8AC3E}">
        <p14:creationId xmlns:p14="http://schemas.microsoft.com/office/powerpoint/2010/main" val="3878070653"/>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pPr eaLnBrk="0" fontAlgn="base" hangingPunct="0">
              <a:spcBef>
                <a:spcPct val="0"/>
              </a:spcBef>
              <a:spcAft>
                <a:spcPct val="0"/>
              </a:spcAft>
            </a:pPr>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pPr eaLnBrk="0" fontAlgn="base" hangingPunct="0">
              <a:spcBef>
                <a:spcPct val="0"/>
              </a:spcBef>
              <a:spcAft>
                <a:spcPct val="0"/>
              </a:spcAft>
            </a:pPr>
            <a:endParaRPr lang="en-US">
              <a:solidFill>
                <a:srgbClr val="000000"/>
              </a:solidFill>
            </a:endParaRPr>
          </a:p>
        </p:txBody>
      </p:sp>
      <p:sp>
        <p:nvSpPr>
          <p:cNvPr id="5" name="Slide Number Placeholder 4"/>
          <p:cNvSpPr>
            <a:spLocks noGrp="1"/>
          </p:cNvSpPr>
          <p:nvPr>
            <p:ph type="sldNum" sz="quarter" idx="12"/>
          </p:nvPr>
        </p:nvSpPr>
        <p:spPr/>
        <p:txBody>
          <a:bodyPr/>
          <a:lstStyle>
            <a:lvl1pPr>
              <a:defRPr/>
            </a:lvl1pPr>
          </a:lstStyle>
          <a:p>
            <a:pPr eaLnBrk="0" fontAlgn="base" hangingPunct="0">
              <a:spcBef>
                <a:spcPct val="0"/>
              </a:spcBef>
              <a:spcAft>
                <a:spcPct val="0"/>
              </a:spcAft>
            </a:pPr>
            <a:fld id="{CAB730FA-ABC7-4FED-9881-24AA3891AF8D}" type="slidenum">
              <a:rPr lang="en-US" smtClean="0">
                <a:solidFill>
                  <a:srgbClr val="000000"/>
                </a:solidFill>
              </a:rPr>
              <a:pPr eaLnBrk="0" fontAlgn="base" hangingPunct="0">
                <a:spcBef>
                  <a:spcPct val="0"/>
                </a:spcBef>
                <a:spcAft>
                  <a:spcPct val="0"/>
                </a:spcAft>
              </a:pPr>
              <a:t>‹#›</a:t>
            </a:fld>
            <a:endParaRPr lang="en-US">
              <a:solidFill>
                <a:srgbClr val="000000"/>
              </a:solidFill>
            </a:endParaRPr>
          </a:p>
        </p:txBody>
      </p:sp>
      <p:sp>
        <p:nvSpPr>
          <p:cNvPr id="6" name="Action Button: Home 5">
            <a:hlinkClick r:id="rId2" action="ppaction://hlinksldjump" highlightClick="1"/>
          </p:cNvPr>
          <p:cNvSpPr/>
          <p:nvPr userDrawn="1"/>
        </p:nvSpPr>
        <p:spPr bwMode="auto">
          <a:xfrm>
            <a:off x="1" y="1"/>
            <a:ext cx="269359" cy="287079"/>
          </a:xfrm>
          <a:prstGeom prst="actionButtonHome">
            <a:avLst/>
          </a:prstGeom>
          <a:no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endParaRPr kumimoji="0" lang="en-US" sz="2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Tree>
    <p:extLst>
      <p:ext uri="{BB962C8B-B14F-4D97-AF65-F5344CB8AC3E}">
        <p14:creationId xmlns:p14="http://schemas.microsoft.com/office/powerpoint/2010/main" val="2496447065"/>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pPr eaLnBrk="0" fontAlgn="base" hangingPunct="0">
              <a:spcBef>
                <a:spcPct val="0"/>
              </a:spcBef>
              <a:spcAft>
                <a:spcPct val="0"/>
              </a:spcAft>
            </a:pPr>
            <a:endParaRPr lang="en-US">
              <a:solidFill>
                <a:srgbClr val="000000"/>
              </a:solidFill>
            </a:endParaRPr>
          </a:p>
        </p:txBody>
      </p:sp>
      <p:sp>
        <p:nvSpPr>
          <p:cNvPr id="3" name="Footer Placeholder 2"/>
          <p:cNvSpPr>
            <a:spLocks noGrp="1"/>
          </p:cNvSpPr>
          <p:nvPr>
            <p:ph type="ftr" sz="quarter" idx="11"/>
          </p:nvPr>
        </p:nvSpPr>
        <p:spPr/>
        <p:txBody>
          <a:bodyPr/>
          <a:lstStyle>
            <a:lvl1pPr>
              <a:defRPr/>
            </a:lvl1pPr>
          </a:lstStyle>
          <a:p>
            <a:pPr eaLnBrk="0" fontAlgn="base" hangingPunct="0">
              <a:spcBef>
                <a:spcPct val="0"/>
              </a:spcBef>
              <a:spcAft>
                <a:spcPct val="0"/>
              </a:spcAft>
            </a:pPr>
            <a:endParaRPr lang="en-US">
              <a:solidFill>
                <a:srgbClr val="000000"/>
              </a:solidFill>
            </a:endParaRPr>
          </a:p>
        </p:txBody>
      </p:sp>
      <p:sp>
        <p:nvSpPr>
          <p:cNvPr id="4" name="Slide Number Placeholder 3"/>
          <p:cNvSpPr>
            <a:spLocks noGrp="1"/>
          </p:cNvSpPr>
          <p:nvPr>
            <p:ph type="sldNum" sz="quarter" idx="12"/>
          </p:nvPr>
        </p:nvSpPr>
        <p:spPr/>
        <p:txBody>
          <a:bodyPr/>
          <a:lstStyle>
            <a:lvl1pPr>
              <a:defRPr/>
            </a:lvl1pPr>
          </a:lstStyle>
          <a:p>
            <a:pPr eaLnBrk="0" fontAlgn="base" hangingPunct="0">
              <a:spcBef>
                <a:spcPct val="0"/>
              </a:spcBef>
              <a:spcAft>
                <a:spcPct val="0"/>
              </a:spcAft>
            </a:pPr>
            <a:fld id="{A0852BCA-5247-492F-B773-1A25DC30035F}" type="slidenum">
              <a:rPr lang="en-US" smtClean="0">
                <a:solidFill>
                  <a:srgbClr val="000000"/>
                </a:solidFill>
              </a:rPr>
              <a:pPr eaLnBrk="0" fontAlgn="base" hangingPunct="0">
                <a:spcBef>
                  <a:spcPct val="0"/>
                </a:spcBef>
                <a:spcAft>
                  <a:spcPct val="0"/>
                </a:spcAft>
              </a:pPr>
              <a:t>‹#›</a:t>
            </a:fld>
            <a:endParaRPr lang="en-US">
              <a:solidFill>
                <a:srgbClr val="000000"/>
              </a:solidFill>
            </a:endParaRPr>
          </a:p>
        </p:txBody>
      </p:sp>
    </p:spTree>
    <p:extLst>
      <p:ext uri="{BB962C8B-B14F-4D97-AF65-F5344CB8AC3E}">
        <p14:creationId xmlns:p14="http://schemas.microsoft.com/office/powerpoint/2010/main" val="1436246565"/>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s-HN" dirty="0"/>
          </a:p>
        </p:txBody>
      </p:sp>
      <p:sp>
        <p:nvSpPr>
          <p:cNvPr id="3" name="Date Placeholder 2"/>
          <p:cNvSpPr>
            <a:spLocks noGrp="1"/>
          </p:cNvSpPr>
          <p:nvPr>
            <p:ph type="dt" sz="half" idx="10"/>
          </p:nvPr>
        </p:nvSpPr>
        <p:spPr/>
        <p:txBody>
          <a:bodyPr/>
          <a:lstStyle/>
          <a:p>
            <a:pPr eaLnBrk="0" fontAlgn="base" hangingPunct="0">
              <a:spcBef>
                <a:spcPct val="0"/>
              </a:spcBef>
              <a:spcAft>
                <a:spcPct val="0"/>
              </a:spcAft>
            </a:pPr>
            <a:fld id="{216E0E02-55D8-4A62-964B-783B05293A72}" type="datetimeFigureOut">
              <a:rPr lang="es-HN" smtClean="0">
                <a:solidFill>
                  <a:srgbClr val="000000"/>
                </a:solidFill>
              </a:rPr>
              <a:pPr eaLnBrk="0" fontAlgn="base" hangingPunct="0">
                <a:spcBef>
                  <a:spcPct val="0"/>
                </a:spcBef>
                <a:spcAft>
                  <a:spcPct val="0"/>
                </a:spcAft>
              </a:pPr>
              <a:t>22/2/2020</a:t>
            </a:fld>
            <a:endParaRPr lang="es-HN">
              <a:solidFill>
                <a:srgbClr val="000000"/>
              </a:solidFill>
            </a:endParaRPr>
          </a:p>
        </p:txBody>
      </p:sp>
      <p:sp>
        <p:nvSpPr>
          <p:cNvPr id="4" name="Footer Placeholder 3"/>
          <p:cNvSpPr>
            <a:spLocks noGrp="1"/>
          </p:cNvSpPr>
          <p:nvPr>
            <p:ph type="ftr" sz="quarter" idx="11"/>
          </p:nvPr>
        </p:nvSpPr>
        <p:spPr/>
        <p:txBody>
          <a:bodyPr/>
          <a:lstStyle/>
          <a:p>
            <a:pPr eaLnBrk="0" fontAlgn="base" hangingPunct="0">
              <a:spcBef>
                <a:spcPct val="0"/>
              </a:spcBef>
              <a:spcAft>
                <a:spcPct val="0"/>
              </a:spcAft>
            </a:pPr>
            <a:endParaRPr lang="es-HN">
              <a:solidFill>
                <a:srgbClr val="000000"/>
              </a:solidFill>
            </a:endParaRPr>
          </a:p>
        </p:txBody>
      </p:sp>
      <p:sp>
        <p:nvSpPr>
          <p:cNvPr id="5" name="Slide Number Placeholder 4"/>
          <p:cNvSpPr>
            <a:spLocks noGrp="1"/>
          </p:cNvSpPr>
          <p:nvPr>
            <p:ph type="sldNum" sz="quarter" idx="12"/>
          </p:nvPr>
        </p:nvSpPr>
        <p:spPr/>
        <p:txBody>
          <a:bodyPr/>
          <a:lstStyle/>
          <a:p>
            <a:pPr eaLnBrk="0" fontAlgn="base" hangingPunct="0">
              <a:spcBef>
                <a:spcPct val="0"/>
              </a:spcBef>
              <a:spcAft>
                <a:spcPct val="0"/>
              </a:spcAft>
            </a:pPr>
            <a:fld id="{12AE7274-3B8E-4316-81F7-62670536CD68}" type="slidenum">
              <a:rPr lang="es-HN" smtClean="0">
                <a:solidFill>
                  <a:srgbClr val="000000"/>
                </a:solidFill>
              </a:rPr>
              <a:pPr eaLnBrk="0" fontAlgn="base" hangingPunct="0">
                <a:spcBef>
                  <a:spcPct val="0"/>
                </a:spcBef>
                <a:spcAft>
                  <a:spcPct val="0"/>
                </a:spcAft>
              </a:pPr>
              <a:t>‹#›</a:t>
            </a:fld>
            <a:endParaRPr lang="es-HN">
              <a:solidFill>
                <a:srgbClr val="000000"/>
              </a:solidFill>
            </a:endParaRPr>
          </a:p>
        </p:txBody>
      </p:sp>
      <p:sp>
        <p:nvSpPr>
          <p:cNvPr id="7" name="Text Placeholder 6"/>
          <p:cNvSpPr>
            <a:spLocks noGrp="1"/>
          </p:cNvSpPr>
          <p:nvPr>
            <p:ph type="body" sz="quarter" idx="13"/>
          </p:nvPr>
        </p:nvSpPr>
        <p:spPr>
          <a:xfrm>
            <a:off x="609600" y="1524000"/>
            <a:ext cx="10871200" cy="472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HN" dirty="0"/>
          </a:p>
        </p:txBody>
      </p:sp>
    </p:spTree>
    <p:extLst>
      <p:ext uri="{BB962C8B-B14F-4D97-AF65-F5344CB8AC3E}">
        <p14:creationId xmlns:p14="http://schemas.microsoft.com/office/powerpoint/2010/main" val="3763074902"/>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7174" name="Rectangle 6"/>
          <p:cNvSpPr>
            <a:spLocks noGrp="1" noChangeArrowheads="1"/>
          </p:cNvSpPr>
          <p:nvPr>
            <p:ph type="subTitle" idx="1"/>
          </p:nvPr>
        </p:nvSpPr>
        <p:spPr>
          <a:xfrm>
            <a:off x="656492" y="2387601"/>
            <a:ext cx="5283200" cy="3309815"/>
          </a:xfrm>
        </p:spPr>
        <p:txBody>
          <a:bodyPr/>
          <a:lstStyle>
            <a:lvl1pPr marL="0" indent="0" algn="l">
              <a:buFont typeface="Wingdings" pitchFamily="2" charset="2"/>
              <a:buNone/>
              <a:defRPr>
                <a:latin typeface="+mj-lt"/>
              </a:defRPr>
            </a:lvl1pPr>
          </a:lstStyle>
          <a:p>
            <a:r>
              <a:rPr lang="en-US"/>
              <a:t>Click to edit Master subtitle style</a:t>
            </a:r>
            <a:endParaRPr lang="en-US" dirty="0"/>
          </a:p>
        </p:txBody>
      </p:sp>
      <p:sp>
        <p:nvSpPr>
          <p:cNvPr id="7175" name="Rectangle 7"/>
          <p:cNvSpPr>
            <a:spLocks noGrp="1" noChangeArrowheads="1"/>
          </p:cNvSpPr>
          <p:nvPr>
            <p:ph type="dt" sz="half" idx="2"/>
          </p:nvPr>
        </p:nvSpPr>
        <p:spPr/>
        <p:txBody>
          <a:bodyPr/>
          <a:lstStyle>
            <a:lvl1pPr>
              <a:defRPr>
                <a:latin typeface="+mj-lt"/>
              </a:defRPr>
            </a:lvl1pPr>
          </a:lstStyle>
          <a:p>
            <a:pPr eaLnBrk="0" fontAlgn="base" hangingPunct="0">
              <a:spcBef>
                <a:spcPct val="0"/>
              </a:spcBef>
              <a:spcAft>
                <a:spcPct val="0"/>
              </a:spcAft>
            </a:pPr>
            <a:endParaRPr lang="en-US">
              <a:solidFill>
                <a:srgbClr val="000000"/>
              </a:solidFill>
            </a:endParaRPr>
          </a:p>
        </p:txBody>
      </p:sp>
      <p:sp>
        <p:nvSpPr>
          <p:cNvPr id="7176" name="Rectangle 8"/>
          <p:cNvSpPr>
            <a:spLocks noGrp="1" noChangeArrowheads="1"/>
          </p:cNvSpPr>
          <p:nvPr>
            <p:ph type="ftr" sz="quarter" idx="3"/>
          </p:nvPr>
        </p:nvSpPr>
        <p:spPr/>
        <p:txBody>
          <a:bodyPr/>
          <a:lstStyle>
            <a:lvl1pPr>
              <a:defRPr>
                <a:latin typeface="+mj-lt"/>
              </a:defRPr>
            </a:lvl1pPr>
          </a:lstStyle>
          <a:p>
            <a:pPr eaLnBrk="0" fontAlgn="base" hangingPunct="0">
              <a:spcBef>
                <a:spcPct val="0"/>
              </a:spcBef>
              <a:spcAft>
                <a:spcPct val="0"/>
              </a:spcAft>
            </a:pPr>
            <a:endParaRPr lang="en-US">
              <a:solidFill>
                <a:srgbClr val="000000"/>
              </a:solidFill>
            </a:endParaRPr>
          </a:p>
        </p:txBody>
      </p:sp>
      <p:sp>
        <p:nvSpPr>
          <p:cNvPr id="7177" name="Rectangle 9"/>
          <p:cNvSpPr>
            <a:spLocks noGrp="1" noChangeArrowheads="1"/>
          </p:cNvSpPr>
          <p:nvPr>
            <p:ph type="sldNum" sz="quarter" idx="4"/>
          </p:nvPr>
        </p:nvSpPr>
        <p:spPr>
          <a:xfrm>
            <a:off x="8737600" y="6494585"/>
            <a:ext cx="2844800" cy="226890"/>
          </a:xfrm>
        </p:spPr>
        <p:txBody>
          <a:bodyPr/>
          <a:lstStyle>
            <a:lvl1pPr>
              <a:defRPr>
                <a:latin typeface="+mj-lt"/>
              </a:defRPr>
            </a:lvl1pPr>
          </a:lstStyle>
          <a:p>
            <a:pPr eaLnBrk="0" fontAlgn="base" hangingPunct="0">
              <a:spcBef>
                <a:spcPct val="0"/>
              </a:spcBef>
              <a:spcAft>
                <a:spcPct val="0"/>
              </a:spcAft>
            </a:pPr>
            <a:fld id="{8B9773DC-30E4-4D7B-BE39-DC7A60F52E3C}" type="slidenum">
              <a:rPr lang="en-US" smtClean="0">
                <a:solidFill>
                  <a:srgbClr val="000000"/>
                </a:solidFill>
              </a:rPr>
              <a:pPr eaLnBrk="0" fontAlgn="base" hangingPunct="0">
                <a:spcBef>
                  <a:spcPct val="0"/>
                </a:spcBef>
                <a:spcAft>
                  <a:spcPct val="0"/>
                </a:spcAft>
              </a:pPr>
              <a:t>‹#›</a:t>
            </a:fld>
            <a:endParaRPr lang="en-US">
              <a:solidFill>
                <a:srgbClr val="000000"/>
              </a:solidFill>
            </a:endParaRPr>
          </a:p>
        </p:txBody>
      </p:sp>
      <p:sp>
        <p:nvSpPr>
          <p:cNvPr id="11" name="Title 10"/>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74621071"/>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lvl1pPr>
              <a:defRPr/>
            </a:lvl1pPr>
          </a:lstStyle>
          <a:p>
            <a:fld id="{C95CED01-24E4-4C43-912C-6F6D3D954174}" type="datetimeFigureOut">
              <a:rPr lang="en-US" smtClean="0"/>
              <a:t>2/22/2020</a:t>
            </a:fld>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BD26CBC1-DCDC-4FF0-B13F-C25447E2ADFD}" type="slidenum">
              <a:rPr lang="en-US" smtClean="0"/>
              <a:t>‹#›</a:t>
            </a:fld>
            <a:endParaRPr lang="en-US"/>
          </a:p>
        </p:txBody>
      </p:sp>
    </p:spTree>
    <p:extLst>
      <p:ext uri="{BB962C8B-B14F-4D97-AF65-F5344CB8AC3E}">
        <p14:creationId xmlns:p14="http://schemas.microsoft.com/office/powerpoint/2010/main" val="988274685"/>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eaLnBrk="0" fontAlgn="base" hangingPunct="0">
              <a:spcBef>
                <a:spcPct val="0"/>
              </a:spcBef>
              <a:spcAft>
                <a:spcPct val="0"/>
              </a:spcAft>
            </a:pPr>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pPr eaLnBrk="0" fontAlgn="base" hangingPunct="0">
              <a:spcBef>
                <a:spcPct val="0"/>
              </a:spcBef>
              <a:spcAft>
                <a:spcPct val="0"/>
              </a:spcAft>
            </a:pPr>
            <a:endParaRPr lang="en-US">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pPr eaLnBrk="0" fontAlgn="base" hangingPunct="0">
              <a:spcBef>
                <a:spcPct val="0"/>
              </a:spcBef>
              <a:spcAft>
                <a:spcPct val="0"/>
              </a:spcAft>
            </a:pPr>
            <a:fld id="{CFA229C3-0E40-4875-A9B1-F625C8A010F6}" type="slidenum">
              <a:rPr lang="en-US" smtClean="0">
                <a:solidFill>
                  <a:srgbClr val="000000"/>
                </a:solidFill>
              </a:rPr>
              <a:pPr eaLnBrk="0" fontAlgn="base" hangingPunct="0">
                <a:spcBef>
                  <a:spcPct val="0"/>
                </a:spcBef>
                <a:spcAft>
                  <a:spcPct val="0"/>
                </a:spcAft>
              </a:pPr>
              <a:t>‹#›</a:t>
            </a:fld>
            <a:endParaRPr lang="en-US">
              <a:solidFill>
                <a:srgbClr val="000000"/>
              </a:solidFill>
            </a:endParaRPr>
          </a:p>
        </p:txBody>
      </p:sp>
      <p:sp>
        <p:nvSpPr>
          <p:cNvPr id="7" name="Action Button: Home 6">
            <a:hlinkClick r:id="rId2" action="ppaction://hlinksldjump" highlightClick="1"/>
          </p:cNvPr>
          <p:cNvSpPr/>
          <p:nvPr userDrawn="1"/>
        </p:nvSpPr>
        <p:spPr bwMode="auto">
          <a:xfrm>
            <a:off x="1" y="1"/>
            <a:ext cx="269359" cy="287079"/>
          </a:xfrm>
          <a:prstGeom prst="actionButtonHome">
            <a:avLst/>
          </a:prstGeom>
          <a:no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endParaRPr kumimoji="0" lang="en-US" sz="2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Tree>
    <p:extLst>
      <p:ext uri="{BB962C8B-B14F-4D97-AF65-F5344CB8AC3E}">
        <p14:creationId xmlns:p14="http://schemas.microsoft.com/office/powerpoint/2010/main" val="882925995"/>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eaLnBrk="0" fontAlgn="base" hangingPunct="0">
              <a:spcBef>
                <a:spcPct val="0"/>
              </a:spcBef>
              <a:spcAft>
                <a:spcPct val="0"/>
              </a:spcAft>
            </a:pPr>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pPr eaLnBrk="0" fontAlgn="base" hangingPunct="0">
              <a:spcBef>
                <a:spcPct val="0"/>
              </a:spcBef>
              <a:spcAft>
                <a:spcPct val="0"/>
              </a:spcAft>
            </a:pPr>
            <a:endParaRPr lang="en-US">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pPr eaLnBrk="0" fontAlgn="base" hangingPunct="0">
              <a:spcBef>
                <a:spcPct val="0"/>
              </a:spcBef>
              <a:spcAft>
                <a:spcPct val="0"/>
              </a:spcAft>
            </a:pPr>
            <a:fld id="{588E6053-4874-4BBB-9D80-74C558C9E45B}" type="slidenum">
              <a:rPr lang="en-US" smtClean="0">
                <a:solidFill>
                  <a:srgbClr val="000000"/>
                </a:solidFill>
              </a:rPr>
              <a:pPr eaLnBrk="0" fontAlgn="base" hangingPunct="0">
                <a:spcBef>
                  <a:spcPct val="0"/>
                </a:spcBef>
                <a:spcAft>
                  <a:spcPct val="0"/>
                </a:spcAft>
              </a:pPr>
              <a:t>‹#›</a:t>
            </a:fld>
            <a:endParaRPr lang="en-US">
              <a:solidFill>
                <a:srgbClr val="000000"/>
              </a:solidFill>
            </a:endParaRPr>
          </a:p>
        </p:txBody>
      </p:sp>
    </p:spTree>
    <p:extLst>
      <p:ext uri="{BB962C8B-B14F-4D97-AF65-F5344CB8AC3E}">
        <p14:creationId xmlns:p14="http://schemas.microsoft.com/office/powerpoint/2010/main" val="845769873"/>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pPr eaLnBrk="0" fontAlgn="base" hangingPunct="0">
              <a:spcBef>
                <a:spcPct val="0"/>
              </a:spcBef>
              <a:spcAft>
                <a:spcPct val="0"/>
              </a:spcAft>
            </a:pPr>
            <a:endParaRPr lang="en-US">
              <a:solidFill>
                <a:srgbClr val="000000"/>
              </a:solidFill>
            </a:endParaRPr>
          </a:p>
        </p:txBody>
      </p:sp>
      <p:sp>
        <p:nvSpPr>
          <p:cNvPr id="6" name="Footer Placeholder 5"/>
          <p:cNvSpPr>
            <a:spLocks noGrp="1"/>
          </p:cNvSpPr>
          <p:nvPr>
            <p:ph type="ftr" sz="quarter" idx="11"/>
          </p:nvPr>
        </p:nvSpPr>
        <p:spPr/>
        <p:txBody>
          <a:bodyPr/>
          <a:lstStyle>
            <a:lvl1pPr>
              <a:defRPr/>
            </a:lvl1pPr>
          </a:lstStyle>
          <a:p>
            <a:pPr eaLnBrk="0" fontAlgn="base" hangingPunct="0">
              <a:spcBef>
                <a:spcPct val="0"/>
              </a:spcBef>
              <a:spcAft>
                <a:spcPct val="0"/>
              </a:spcAft>
            </a:pPr>
            <a:endParaRPr lang="en-US">
              <a:solidFill>
                <a:srgbClr val="000000"/>
              </a:solidFill>
            </a:endParaRPr>
          </a:p>
        </p:txBody>
      </p:sp>
      <p:sp>
        <p:nvSpPr>
          <p:cNvPr id="7" name="Slide Number Placeholder 6"/>
          <p:cNvSpPr>
            <a:spLocks noGrp="1"/>
          </p:cNvSpPr>
          <p:nvPr>
            <p:ph type="sldNum" sz="quarter" idx="12"/>
          </p:nvPr>
        </p:nvSpPr>
        <p:spPr/>
        <p:txBody>
          <a:bodyPr/>
          <a:lstStyle>
            <a:lvl1pPr>
              <a:defRPr/>
            </a:lvl1pPr>
          </a:lstStyle>
          <a:p>
            <a:pPr eaLnBrk="0" fontAlgn="base" hangingPunct="0">
              <a:spcBef>
                <a:spcPct val="0"/>
              </a:spcBef>
              <a:spcAft>
                <a:spcPct val="0"/>
              </a:spcAft>
            </a:pPr>
            <a:fld id="{0B1AABE8-AEF9-4391-A01F-892C0647BA32}" type="slidenum">
              <a:rPr lang="en-US" smtClean="0">
                <a:solidFill>
                  <a:srgbClr val="000000"/>
                </a:solidFill>
              </a:rPr>
              <a:pPr eaLnBrk="0" fontAlgn="base" hangingPunct="0">
                <a:spcBef>
                  <a:spcPct val="0"/>
                </a:spcBef>
                <a:spcAft>
                  <a:spcPct val="0"/>
                </a:spcAft>
              </a:pPr>
              <a:t>‹#›</a:t>
            </a:fld>
            <a:endParaRPr lang="en-US">
              <a:solidFill>
                <a:srgbClr val="000000"/>
              </a:solidFill>
            </a:endParaRPr>
          </a:p>
        </p:txBody>
      </p:sp>
      <p:sp>
        <p:nvSpPr>
          <p:cNvPr id="8" name="Action Button: Home 7">
            <a:hlinkClick r:id="rId2" action="ppaction://hlinksldjump" highlightClick="1"/>
          </p:cNvPr>
          <p:cNvSpPr/>
          <p:nvPr userDrawn="1"/>
        </p:nvSpPr>
        <p:spPr bwMode="auto">
          <a:xfrm>
            <a:off x="1" y="1"/>
            <a:ext cx="269359" cy="287079"/>
          </a:xfrm>
          <a:prstGeom prst="actionButtonHome">
            <a:avLst/>
          </a:prstGeom>
          <a:no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endParaRPr kumimoji="0" lang="en-US" sz="2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Tree>
    <p:extLst>
      <p:ext uri="{BB962C8B-B14F-4D97-AF65-F5344CB8AC3E}">
        <p14:creationId xmlns:p14="http://schemas.microsoft.com/office/powerpoint/2010/main" val="4179138495"/>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pPr eaLnBrk="0" fontAlgn="base" hangingPunct="0">
              <a:spcBef>
                <a:spcPct val="0"/>
              </a:spcBef>
              <a:spcAft>
                <a:spcPct val="0"/>
              </a:spcAft>
            </a:pPr>
            <a:endParaRPr lang="en-US">
              <a:solidFill>
                <a:srgbClr val="000000"/>
              </a:solidFill>
            </a:endParaRPr>
          </a:p>
        </p:txBody>
      </p:sp>
      <p:sp>
        <p:nvSpPr>
          <p:cNvPr id="8" name="Footer Placeholder 7"/>
          <p:cNvSpPr>
            <a:spLocks noGrp="1"/>
          </p:cNvSpPr>
          <p:nvPr>
            <p:ph type="ftr" sz="quarter" idx="11"/>
          </p:nvPr>
        </p:nvSpPr>
        <p:spPr/>
        <p:txBody>
          <a:bodyPr/>
          <a:lstStyle>
            <a:lvl1pPr>
              <a:defRPr/>
            </a:lvl1pPr>
          </a:lstStyle>
          <a:p>
            <a:pPr eaLnBrk="0" fontAlgn="base" hangingPunct="0">
              <a:spcBef>
                <a:spcPct val="0"/>
              </a:spcBef>
              <a:spcAft>
                <a:spcPct val="0"/>
              </a:spcAft>
            </a:pPr>
            <a:endParaRPr lang="en-US">
              <a:solidFill>
                <a:srgbClr val="000000"/>
              </a:solidFill>
            </a:endParaRPr>
          </a:p>
        </p:txBody>
      </p:sp>
      <p:sp>
        <p:nvSpPr>
          <p:cNvPr id="9" name="Slide Number Placeholder 8"/>
          <p:cNvSpPr>
            <a:spLocks noGrp="1"/>
          </p:cNvSpPr>
          <p:nvPr>
            <p:ph type="sldNum" sz="quarter" idx="12"/>
          </p:nvPr>
        </p:nvSpPr>
        <p:spPr/>
        <p:txBody>
          <a:bodyPr/>
          <a:lstStyle>
            <a:lvl1pPr>
              <a:defRPr/>
            </a:lvl1pPr>
          </a:lstStyle>
          <a:p>
            <a:pPr eaLnBrk="0" fontAlgn="base" hangingPunct="0">
              <a:spcBef>
                <a:spcPct val="0"/>
              </a:spcBef>
              <a:spcAft>
                <a:spcPct val="0"/>
              </a:spcAft>
            </a:pPr>
            <a:fld id="{B1EC1A97-027D-45FE-BB39-88B0AE9074F7}" type="slidenum">
              <a:rPr lang="en-US" smtClean="0">
                <a:solidFill>
                  <a:srgbClr val="000000"/>
                </a:solidFill>
              </a:rPr>
              <a:pPr eaLnBrk="0" fontAlgn="base" hangingPunct="0">
                <a:spcBef>
                  <a:spcPct val="0"/>
                </a:spcBef>
                <a:spcAft>
                  <a:spcPct val="0"/>
                </a:spcAft>
              </a:pPr>
              <a:t>‹#›</a:t>
            </a:fld>
            <a:endParaRPr lang="en-US">
              <a:solidFill>
                <a:srgbClr val="000000"/>
              </a:solidFill>
            </a:endParaRPr>
          </a:p>
        </p:txBody>
      </p:sp>
      <p:sp>
        <p:nvSpPr>
          <p:cNvPr id="10" name="Action Button: Home 9">
            <a:hlinkClick r:id="rId2" action="ppaction://hlinksldjump" highlightClick="1"/>
          </p:cNvPr>
          <p:cNvSpPr/>
          <p:nvPr userDrawn="1"/>
        </p:nvSpPr>
        <p:spPr bwMode="auto">
          <a:xfrm>
            <a:off x="1" y="1"/>
            <a:ext cx="269359" cy="287079"/>
          </a:xfrm>
          <a:prstGeom prst="actionButtonHome">
            <a:avLst/>
          </a:prstGeom>
          <a:no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endParaRPr kumimoji="0" lang="en-US" sz="2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Tree>
    <p:extLst>
      <p:ext uri="{BB962C8B-B14F-4D97-AF65-F5344CB8AC3E}">
        <p14:creationId xmlns:p14="http://schemas.microsoft.com/office/powerpoint/2010/main" val="1733256532"/>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pPr eaLnBrk="0" fontAlgn="base" hangingPunct="0">
              <a:spcBef>
                <a:spcPct val="0"/>
              </a:spcBef>
              <a:spcAft>
                <a:spcPct val="0"/>
              </a:spcAft>
            </a:pPr>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pPr eaLnBrk="0" fontAlgn="base" hangingPunct="0">
              <a:spcBef>
                <a:spcPct val="0"/>
              </a:spcBef>
              <a:spcAft>
                <a:spcPct val="0"/>
              </a:spcAft>
            </a:pPr>
            <a:endParaRPr lang="en-US">
              <a:solidFill>
                <a:srgbClr val="000000"/>
              </a:solidFill>
            </a:endParaRPr>
          </a:p>
        </p:txBody>
      </p:sp>
      <p:sp>
        <p:nvSpPr>
          <p:cNvPr id="5" name="Slide Number Placeholder 4"/>
          <p:cNvSpPr>
            <a:spLocks noGrp="1"/>
          </p:cNvSpPr>
          <p:nvPr>
            <p:ph type="sldNum" sz="quarter" idx="12"/>
          </p:nvPr>
        </p:nvSpPr>
        <p:spPr/>
        <p:txBody>
          <a:bodyPr/>
          <a:lstStyle>
            <a:lvl1pPr>
              <a:defRPr/>
            </a:lvl1pPr>
          </a:lstStyle>
          <a:p>
            <a:pPr eaLnBrk="0" fontAlgn="base" hangingPunct="0">
              <a:spcBef>
                <a:spcPct val="0"/>
              </a:spcBef>
              <a:spcAft>
                <a:spcPct val="0"/>
              </a:spcAft>
            </a:pPr>
            <a:fld id="{CAB730FA-ABC7-4FED-9881-24AA3891AF8D}" type="slidenum">
              <a:rPr lang="en-US" smtClean="0">
                <a:solidFill>
                  <a:srgbClr val="000000"/>
                </a:solidFill>
              </a:rPr>
              <a:pPr eaLnBrk="0" fontAlgn="base" hangingPunct="0">
                <a:spcBef>
                  <a:spcPct val="0"/>
                </a:spcBef>
                <a:spcAft>
                  <a:spcPct val="0"/>
                </a:spcAft>
              </a:pPr>
              <a:t>‹#›</a:t>
            </a:fld>
            <a:endParaRPr lang="en-US">
              <a:solidFill>
                <a:srgbClr val="000000"/>
              </a:solidFill>
            </a:endParaRPr>
          </a:p>
        </p:txBody>
      </p:sp>
      <p:sp>
        <p:nvSpPr>
          <p:cNvPr id="6" name="Action Button: Home 5">
            <a:hlinkClick r:id="rId2" action="ppaction://hlinksldjump" highlightClick="1"/>
          </p:cNvPr>
          <p:cNvSpPr/>
          <p:nvPr userDrawn="1"/>
        </p:nvSpPr>
        <p:spPr bwMode="auto">
          <a:xfrm>
            <a:off x="1" y="1"/>
            <a:ext cx="269359" cy="287079"/>
          </a:xfrm>
          <a:prstGeom prst="actionButtonHome">
            <a:avLst/>
          </a:prstGeom>
          <a:no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endParaRPr kumimoji="0" lang="en-US" sz="2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Tree>
    <p:extLst>
      <p:ext uri="{BB962C8B-B14F-4D97-AF65-F5344CB8AC3E}">
        <p14:creationId xmlns:p14="http://schemas.microsoft.com/office/powerpoint/2010/main" val="4035697900"/>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pPr eaLnBrk="0" fontAlgn="base" hangingPunct="0">
              <a:spcBef>
                <a:spcPct val="0"/>
              </a:spcBef>
              <a:spcAft>
                <a:spcPct val="0"/>
              </a:spcAft>
            </a:pPr>
            <a:endParaRPr lang="en-US">
              <a:solidFill>
                <a:srgbClr val="000000"/>
              </a:solidFill>
            </a:endParaRPr>
          </a:p>
        </p:txBody>
      </p:sp>
      <p:sp>
        <p:nvSpPr>
          <p:cNvPr id="3" name="Footer Placeholder 2"/>
          <p:cNvSpPr>
            <a:spLocks noGrp="1"/>
          </p:cNvSpPr>
          <p:nvPr>
            <p:ph type="ftr" sz="quarter" idx="11"/>
          </p:nvPr>
        </p:nvSpPr>
        <p:spPr/>
        <p:txBody>
          <a:bodyPr/>
          <a:lstStyle>
            <a:lvl1pPr>
              <a:defRPr/>
            </a:lvl1pPr>
          </a:lstStyle>
          <a:p>
            <a:pPr eaLnBrk="0" fontAlgn="base" hangingPunct="0">
              <a:spcBef>
                <a:spcPct val="0"/>
              </a:spcBef>
              <a:spcAft>
                <a:spcPct val="0"/>
              </a:spcAft>
            </a:pPr>
            <a:endParaRPr lang="en-US">
              <a:solidFill>
                <a:srgbClr val="000000"/>
              </a:solidFill>
            </a:endParaRPr>
          </a:p>
        </p:txBody>
      </p:sp>
      <p:sp>
        <p:nvSpPr>
          <p:cNvPr id="4" name="Slide Number Placeholder 3"/>
          <p:cNvSpPr>
            <a:spLocks noGrp="1"/>
          </p:cNvSpPr>
          <p:nvPr>
            <p:ph type="sldNum" sz="quarter" idx="12"/>
          </p:nvPr>
        </p:nvSpPr>
        <p:spPr/>
        <p:txBody>
          <a:bodyPr/>
          <a:lstStyle>
            <a:lvl1pPr>
              <a:defRPr/>
            </a:lvl1pPr>
          </a:lstStyle>
          <a:p>
            <a:pPr eaLnBrk="0" fontAlgn="base" hangingPunct="0">
              <a:spcBef>
                <a:spcPct val="0"/>
              </a:spcBef>
              <a:spcAft>
                <a:spcPct val="0"/>
              </a:spcAft>
            </a:pPr>
            <a:fld id="{A0852BCA-5247-492F-B773-1A25DC30035F}" type="slidenum">
              <a:rPr lang="en-US" smtClean="0">
                <a:solidFill>
                  <a:srgbClr val="000000"/>
                </a:solidFill>
              </a:rPr>
              <a:pPr eaLnBrk="0" fontAlgn="base" hangingPunct="0">
                <a:spcBef>
                  <a:spcPct val="0"/>
                </a:spcBef>
                <a:spcAft>
                  <a:spcPct val="0"/>
                </a:spcAft>
              </a:pPr>
              <a:t>‹#›</a:t>
            </a:fld>
            <a:endParaRPr lang="en-US">
              <a:solidFill>
                <a:srgbClr val="000000"/>
              </a:solidFill>
            </a:endParaRPr>
          </a:p>
        </p:txBody>
      </p:sp>
    </p:spTree>
    <p:extLst>
      <p:ext uri="{BB962C8B-B14F-4D97-AF65-F5344CB8AC3E}">
        <p14:creationId xmlns:p14="http://schemas.microsoft.com/office/powerpoint/2010/main" val="4166034634"/>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s-HN" dirty="0"/>
          </a:p>
        </p:txBody>
      </p:sp>
      <p:sp>
        <p:nvSpPr>
          <p:cNvPr id="3" name="Date Placeholder 2"/>
          <p:cNvSpPr>
            <a:spLocks noGrp="1"/>
          </p:cNvSpPr>
          <p:nvPr>
            <p:ph type="dt" sz="half" idx="10"/>
          </p:nvPr>
        </p:nvSpPr>
        <p:spPr/>
        <p:txBody>
          <a:bodyPr/>
          <a:lstStyle/>
          <a:p>
            <a:pPr eaLnBrk="0" fontAlgn="base" hangingPunct="0">
              <a:spcBef>
                <a:spcPct val="0"/>
              </a:spcBef>
              <a:spcAft>
                <a:spcPct val="0"/>
              </a:spcAft>
            </a:pPr>
            <a:fld id="{216E0E02-55D8-4A62-964B-783B05293A72}" type="datetimeFigureOut">
              <a:rPr lang="es-HN" smtClean="0">
                <a:solidFill>
                  <a:srgbClr val="000000"/>
                </a:solidFill>
              </a:rPr>
              <a:pPr eaLnBrk="0" fontAlgn="base" hangingPunct="0">
                <a:spcBef>
                  <a:spcPct val="0"/>
                </a:spcBef>
                <a:spcAft>
                  <a:spcPct val="0"/>
                </a:spcAft>
              </a:pPr>
              <a:t>22/2/2020</a:t>
            </a:fld>
            <a:endParaRPr lang="es-HN">
              <a:solidFill>
                <a:srgbClr val="000000"/>
              </a:solidFill>
            </a:endParaRPr>
          </a:p>
        </p:txBody>
      </p:sp>
      <p:sp>
        <p:nvSpPr>
          <p:cNvPr id="4" name="Footer Placeholder 3"/>
          <p:cNvSpPr>
            <a:spLocks noGrp="1"/>
          </p:cNvSpPr>
          <p:nvPr>
            <p:ph type="ftr" sz="quarter" idx="11"/>
          </p:nvPr>
        </p:nvSpPr>
        <p:spPr/>
        <p:txBody>
          <a:bodyPr/>
          <a:lstStyle/>
          <a:p>
            <a:pPr eaLnBrk="0" fontAlgn="base" hangingPunct="0">
              <a:spcBef>
                <a:spcPct val="0"/>
              </a:spcBef>
              <a:spcAft>
                <a:spcPct val="0"/>
              </a:spcAft>
            </a:pPr>
            <a:endParaRPr lang="es-HN">
              <a:solidFill>
                <a:srgbClr val="000000"/>
              </a:solidFill>
            </a:endParaRPr>
          </a:p>
        </p:txBody>
      </p:sp>
      <p:sp>
        <p:nvSpPr>
          <p:cNvPr id="5" name="Slide Number Placeholder 4"/>
          <p:cNvSpPr>
            <a:spLocks noGrp="1"/>
          </p:cNvSpPr>
          <p:nvPr>
            <p:ph type="sldNum" sz="quarter" idx="12"/>
          </p:nvPr>
        </p:nvSpPr>
        <p:spPr/>
        <p:txBody>
          <a:bodyPr/>
          <a:lstStyle/>
          <a:p>
            <a:pPr eaLnBrk="0" fontAlgn="base" hangingPunct="0">
              <a:spcBef>
                <a:spcPct val="0"/>
              </a:spcBef>
              <a:spcAft>
                <a:spcPct val="0"/>
              </a:spcAft>
            </a:pPr>
            <a:fld id="{12AE7274-3B8E-4316-81F7-62670536CD68}" type="slidenum">
              <a:rPr lang="es-HN" smtClean="0">
                <a:solidFill>
                  <a:srgbClr val="000000"/>
                </a:solidFill>
              </a:rPr>
              <a:pPr eaLnBrk="0" fontAlgn="base" hangingPunct="0">
                <a:spcBef>
                  <a:spcPct val="0"/>
                </a:spcBef>
                <a:spcAft>
                  <a:spcPct val="0"/>
                </a:spcAft>
              </a:pPr>
              <a:t>‹#›</a:t>
            </a:fld>
            <a:endParaRPr lang="es-HN">
              <a:solidFill>
                <a:srgbClr val="000000"/>
              </a:solidFill>
            </a:endParaRPr>
          </a:p>
        </p:txBody>
      </p:sp>
      <p:sp>
        <p:nvSpPr>
          <p:cNvPr id="7" name="Text Placeholder 6"/>
          <p:cNvSpPr>
            <a:spLocks noGrp="1"/>
          </p:cNvSpPr>
          <p:nvPr>
            <p:ph type="body" sz="quarter" idx="13"/>
          </p:nvPr>
        </p:nvSpPr>
        <p:spPr>
          <a:xfrm>
            <a:off x="609600" y="1524000"/>
            <a:ext cx="10871200" cy="472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HN" dirty="0"/>
          </a:p>
        </p:txBody>
      </p:sp>
    </p:spTree>
    <p:extLst>
      <p:ext uri="{BB962C8B-B14F-4D97-AF65-F5344CB8AC3E}">
        <p14:creationId xmlns:p14="http://schemas.microsoft.com/office/powerpoint/2010/main" val="1476612054"/>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7174" name="Rectangle 6"/>
          <p:cNvSpPr>
            <a:spLocks noGrp="1" noChangeArrowheads="1"/>
          </p:cNvSpPr>
          <p:nvPr>
            <p:ph type="subTitle" idx="1"/>
          </p:nvPr>
        </p:nvSpPr>
        <p:spPr>
          <a:xfrm>
            <a:off x="656492" y="2387601"/>
            <a:ext cx="5283200" cy="3309815"/>
          </a:xfrm>
        </p:spPr>
        <p:txBody>
          <a:bodyPr/>
          <a:lstStyle>
            <a:lvl1pPr marL="0" indent="0" algn="l">
              <a:buFont typeface="Wingdings" pitchFamily="2" charset="2"/>
              <a:buNone/>
              <a:defRPr>
                <a:latin typeface="+mj-lt"/>
              </a:defRPr>
            </a:lvl1pPr>
          </a:lstStyle>
          <a:p>
            <a:r>
              <a:rPr lang="en-US"/>
              <a:t>Click to edit Master subtitle style</a:t>
            </a:r>
            <a:endParaRPr lang="en-US" dirty="0"/>
          </a:p>
        </p:txBody>
      </p:sp>
      <p:sp>
        <p:nvSpPr>
          <p:cNvPr id="7175" name="Rectangle 7"/>
          <p:cNvSpPr>
            <a:spLocks noGrp="1" noChangeArrowheads="1"/>
          </p:cNvSpPr>
          <p:nvPr>
            <p:ph type="dt" sz="half" idx="2"/>
          </p:nvPr>
        </p:nvSpPr>
        <p:spPr/>
        <p:txBody>
          <a:bodyPr/>
          <a:lstStyle>
            <a:lvl1pPr>
              <a:defRPr>
                <a:latin typeface="+mj-lt"/>
              </a:defRPr>
            </a:lvl1pPr>
          </a:lstStyle>
          <a:p>
            <a:pPr eaLnBrk="0" fontAlgn="base" hangingPunct="0">
              <a:spcBef>
                <a:spcPct val="0"/>
              </a:spcBef>
              <a:spcAft>
                <a:spcPct val="0"/>
              </a:spcAft>
            </a:pPr>
            <a:endParaRPr lang="en-US" b="1">
              <a:solidFill>
                <a:srgbClr val="000000"/>
              </a:solidFill>
            </a:endParaRPr>
          </a:p>
        </p:txBody>
      </p:sp>
      <p:sp>
        <p:nvSpPr>
          <p:cNvPr id="7176" name="Rectangle 8"/>
          <p:cNvSpPr>
            <a:spLocks noGrp="1" noChangeArrowheads="1"/>
          </p:cNvSpPr>
          <p:nvPr>
            <p:ph type="ftr" sz="quarter" idx="3"/>
          </p:nvPr>
        </p:nvSpPr>
        <p:spPr/>
        <p:txBody>
          <a:bodyPr/>
          <a:lstStyle>
            <a:lvl1pPr>
              <a:defRPr>
                <a:latin typeface="+mj-lt"/>
              </a:defRPr>
            </a:lvl1pPr>
          </a:lstStyle>
          <a:p>
            <a:pPr eaLnBrk="0" fontAlgn="base" hangingPunct="0">
              <a:spcBef>
                <a:spcPct val="0"/>
              </a:spcBef>
              <a:spcAft>
                <a:spcPct val="0"/>
              </a:spcAft>
            </a:pPr>
            <a:endParaRPr lang="en-US" b="1">
              <a:solidFill>
                <a:srgbClr val="000000"/>
              </a:solidFill>
            </a:endParaRPr>
          </a:p>
        </p:txBody>
      </p:sp>
      <p:sp>
        <p:nvSpPr>
          <p:cNvPr id="7177" name="Rectangle 9"/>
          <p:cNvSpPr>
            <a:spLocks noGrp="1" noChangeArrowheads="1"/>
          </p:cNvSpPr>
          <p:nvPr>
            <p:ph type="sldNum" sz="quarter" idx="4"/>
          </p:nvPr>
        </p:nvSpPr>
        <p:spPr>
          <a:xfrm>
            <a:off x="8737600" y="6494585"/>
            <a:ext cx="2844800" cy="226890"/>
          </a:xfrm>
        </p:spPr>
        <p:txBody>
          <a:bodyPr/>
          <a:lstStyle>
            <a:lvl1pPr>
              <a:defRPr>
                <a:latin typeface="+mj-lt"/>
              </a:defRPr>
            </a:lvl1pPr>
          </a:lstStyle>
          <a:p>
            <a:pPr eaLnBrk="0" fontAlgn="base" hangingPunct="0">
              <a:spcBef>
                <a:spcPct val="0"/>
              </a:spcBef>
              <a:spcAft>
                <a:spcPct val="0"/>
              </a:spcAft>
            </a:pPr>
            <a:fld id="{56DCD3FC-9B2D-40E7-8769-F1716260CD2A}" type="slidenum">
              <a:rPr lang="en-US" b="1" smtClean="0">
                <a:solidFill>
                  <a:srgbClr val="000000"/>
                </a:solidFill>
              </a:rPr>
              <a:pPr eaLnBrk="0" fontAlgn="base" hangingPunct="0">
                <a:spcBef>
                  <a:spcPct val="0"/>
                </a:spcBef>
                <a:spcAft>
                  <a:spcPct val="0"/>
                </a:spcAft>
              </a:pPr>
              <a:t>‹#›</a:t>
            </a:fld>
            <a:endParaRPr lang="en-US" b="1">
              <a:solidFill>
                <a:srgbClr val="000000"/>
              </a:solidFill>
            </a:endParaRPr>
          </a:p>
        </p:txBody>
      </p:sp>
      <p:sp>
        <p:nvSpPr>
          <p:cNvPr id="11" name="Title 10"/>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52708220"/>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eaLnBrk="0" fontAlgn="base" hangingPunct="0">
              <a:spcBef>
                <a:spcPct val="0"/>
              </a:spcBef>
              <a:spcAft>
                <a:spcPct val="0"/>
              </a:spcAft>
            </a:pPr>
            <a:endParaRPr lang="en-US" b="1">
              <a:solidFill>
                <a:srgbClr val="000000"/>
              </a:solidFill>
            </a:endParaRPr>
          </a:p>
        </p:txBody>
      </p:sp>
      <p:sp>
        <p:nvSpPr>
          <p:cNvPr id="5" name="Footer Placeholder 4"/>
          <p:cNvSpPr>
            <a:spLocks noGrp="1"/>
          </p:cNvSpPr>
          <p:nvPr>
            <p:ph type="ftr" sz="quarter" idx="11"/>
          </p:nvPr>
        </p:nvSpPr>
        <p:spPr/>
        <p:txBody>
          <a:bodyPr/>
          <a:lstStyle>
            <a:lvl1pPr>
              <a:defRPr/>
            </a:lvl1pPr>
          </a:lstStyle>
          <a:p>
            <a:pPr eaLnBrk="0" fontAlgn="base" hangingPunct="0">
              <a:spcBef>
                <a:spcPct val="0"/>
              </a:spcBef>
              <a:spcAft>
                <a:spcPct val="0"/>
              </a:spcAft>
            </a:pPr>
            <a:endParaRPr lang="en-US" b="1">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pPr eaLnBrk="0" fontAlgn="base" hangingPunct="0">
              <a:spcBef>
                <a:spcPct val="0"/>
              </a:spcBef>
              <a:spcAft>
                <a:spcPct val="0"/>
              </a:spcAft>
            </a:pPr>
            <a:fld id="{5D3F46E8-4335-45A0-82AF-7473F25C1D66}" type="slidenum">
              <a:rPr lang="en-US" b="1" smtClean="0">
                <a:solidFill>
                  <a:srgbClr val="000000"/>
                </a:solidFill>
              </a:rPr>
              <a:pPr eaLnBrk="0" fontAlgn="base" hangingPunct="0">
                <a:spcBef>
                  <a:spcPct val="0"/>
                </a:spcBef>
                <a:spcAft>
                  <a:spcPct val="0"/>
                </a:spcAft>
              </a:pPr>
              <a:t>‹#›</a:t>
            </a:fld>
            <a:endParaRPr lang="en-US" b="1">
              <a:solidFill>
                <a:srgbClr val="000000"/>
              </a:solidFill>
            </a:endParaRPr>
          </a:p>
        </p:txBody>
      </p:sp>
    </p:spTree>
    <p:extLst>
      <p:ext uri="{BB962C8B-B14F-4D97-AF65-F5344CB8AC3E}">
        <p14:creationId xmlns:p14="http://schemas.microsoft.com/office/powerpoint/2010/main" val="164689046"/>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eaLnBrk="0" fontAlgn="base" hangingPunct="0">
              <a:spcBef>
                <a:spcPct val="0"/>
              </a:spcBef>
              <a:spcAft>
                <a:spcPct val="0"/>
              </a:spcAft>
            </a:pPr>
            <a:endParaRPr lang="en-US" b="1">
              <a:solidFill>
                <a:srgbClr val="000000"/>
              </a:solidFill>
            </a:endParaRPr>
          </a:p>
        </p:txBody>
      </p:sp>
      <p:sp>
        <p:nvSpPr>
          <p:cNvPr id="5" name="Footer Placeholder 4"/>
          <p:cNvSpPr>
            <a:spLocks noGrp="1"/>
          </p:cNvSpPr>
          <p:nvPr>
            <p:ph type="ftr" sz="quarter" idx="11"/>
          </p:nvPr>
        </p:nvSpPr>
        <p:spPr/>
        <p:txBody>
          <a:bodyPr/>
          <a:lstStyle>
            <a:lvl1pPr>
              <a:defRPr/>
            </a:lvl1pPr>
          </a:lstStyle>
          <a:p>
            <a:pPr eaLnBrk="0" fontAlgn="base" hangingPunct="0">
              <a:spcBef>
                <a:spcPct val="0"/>
              </a:spcBef>
              <a:spcAft>
                <a:spcPct val="0"/>
              </a:spcAft>
            </a:pPr>
            <a:endParaRPr lang="en-US" b="1">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pPr eaLnBrk="0" fontAlgn="base" hangingPunct="0">
              <a:spcBef>
                <a:spcPct val="0"/>
              </a:spcBef>
              <a:spcAft>
                <a:spcPct val="0"/>
              </a:spcAft>
            </a:pPr>
            <a:fld id="{4B9DD9C3-50C9-4DA3-9206-6CC8C708BD12}" type="slidenum">
              <a:rPr lang="en-US" b="1" smtClean="0">
                <a:solidFill>
                  <a:srgbClr val="000000"/>
                </a:solidFill>
              </a:rPr>
              <a:pPr eaLnBrk="0" fontAlgn="base" hangingPunct="0">
                <a:spcBef>
                  <a:spcPct val="0"/>
                </a:spcBef>
                <a:spcAft>
                  <a:spcPct val="0"/>
                </a:spcAft>
              </a:pPr>
              <a:t>‹#›</a:t>
            </a:fld>
            <a:endParaRPr lang="en-US" b="1">
              <a:solidFill>
                <a:srgbClr val="000000"/>
              </a:solidFill>
            </a:endParaRPr>
          </a:p>
        </p:txBody>
      </p:sp>
    </p:spTree>
    <p:extLst>
      <p:ext uri="{BB962C8B-B14F-4D97-AF65-F5344CB8AC3E}">
        <p14:creationId xmlns:p14="http://schemas.microsoft.com/office/powerpoint/2010/main" val="1662222203"/>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lvl1pPr>
              <a:defRPr/>
            </a:lvl1pPr>
          </a:lstStyle>
          <a:p>
            <a:fld id="{C95CED01-24E4-4C43-912C-6F6D3D954174}" type="datetimeFigureOut">
              <a:rPr lang="en-US" smtClean="0"/>
              <a:t>2/22/2020</a:t>
            </a:fld>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BD26CBC1-DCDC-4FF0-B13F-C25447E2ADFD}" type="slidenum">
              <a:rPr lang="en-US" smtClean="0"/>
              <a:t>‹#›</a:t>
            </a:fld>
            <a:endParaRPr lang="en-US"/>
          </a:p>
        </p:txBody>
      </p:sp>
    </p:spTree>
    <p:extLst>
      <p:ext uri="{BB962C8B-B14F-4D97-AF65-F5344CB8AC3E}">
        <p14:creationId xmlns:p14="http://schemas.microsoft.com/office/powerpoint/2010/main" val="1494201251"/>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pPr eaLnBrk="0" fontAlgn="base" hangingPunct="0">
              <a:spcBef>
                <a:spcPct val="0"/>
              </a:spcBef>
              <a:spcAft>
                <a:spcPct val="0"/>
              </a:spcAft>
            </a:pPr>
            <a:endParaRPr lang="en-US" b="1">
              <a:solidFill>
                <a:srgbClr val="000000"/>
              </a:solidFill>
            </a:endParaRPr>
          </a:p>
        </p:txBody>
      </p:sp>
      <p:sp>
        <p:nvSpPr>
          <p:cNvPr id="6" name="Footer Placeholder 5"/>
          <p:cNvSpPr>
            <a:spLocks noGrp="1"/>
          </p:cNvSpPr>
          <p:nvPr>
            <p:ph type="ftr" sz="quarter" idx="11"/>
          </p:nvPr>
        </p:nvSpPr>
        <p:spPr/>
        <p:txBody>
          <a:bodyPr/>
          <a:lstStyle>
            <a:lvl1pPr>
              <a:defRPr/>
            </a:lvl1pPr>
          </a:lstStyle>
          <a:p>
            <a:pPr eaLnBrk="0" fontAlgn="base" hangingPunct="0">
              <a:spcBef>
                <a:spcPct val="0"/>
              </a:spcBef>
              <a:spcAft>
                <a:spcPct val="0"/>
              </a:spcAft>
            </a:pPr>
            <a:endParaRPr lang="en-US" b="1">
              <a:solidFill>
                <a:srgbClr val="000000"/>
              </a:solidFill>
            </a:endParaRPr>
          </a:p>
        </p:txBody>
      </p:sp>
      <p:sp>
        <p:nvSpPr>
          <p:cNvPr id="7" name="Slide Number Placeholder 6"/>
          <p:cNvSpPr>
            <a:spLocks noGrp="1"/>
          </p:cNvSpPr>
          <p:nvPr>
            <p:ph type="sldNum" sz="quarter" idx="12"/>
          </p:nvPr>
        </p:nvSpPr>
        <p:spPr/>
        <p:txBody>
          <a:bodyPr/>
          <a:lstStyle>
            <a:lvl1pPr>
              <a:defRPr/>
            </a:lvl1pPr>
          </a:lstStyle>
          <a:p>
            <a:pPr eaLnBrk="0" fontAlgn="base" hangingPunct="0">
              <a:spcBef>
                <a:spcPct val="0"/>
              </a:spcBef>
              <a:spcAft>
                <a:spcPct val="0"/>
              </a:spcAft>
            </a:pPr>
            <a:fld id="{6E7B0678-6247-4395-BEF1-D1B1B1D2FFA8}" type="slidenum">
              <a:rPr lang="en-US" b="1" smtClean="0">
                <a:solidFill>
                  <a:srgbClr val="000000"/>
                </a:solidFill>
              </a:rPr>
              <a:pPr eaLnBrk="0" fontAlgn="base" hangingPunct="0">
                <a:spcBef>
                  <a:spcPct val="0"/>
                </a:spcBef>
                <a:spcAft>
                  <a:spcPct val="0"/>
                </a:spcAft>
              </a:pPr>
              <a:t>‹#›</a:t>
            </a:fld>
            <a:endParaRPr lang="en-US" b="1">
              <a:solidFill>
                <a:srgbClr val="000000"/>
              </a:solidFill>
            </a:endParaRPr>
          </a:p>
        </p:txBody>
      </p:sp>
    </p:spTree>
    <p:extLst>
      <p:ext uri="{BB962C8B-B14F-4D97-AF65-F5344CB8AC3E}">
        <p14:creationId xmlns:p14="http://schemas.microsoft.com/office/powerpoint/2010/main" val="3987631946"/>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pPr eaLnBrk="0" fontAlgn="base" hangingPunct="0">
              <a:spcBef>
                <a:spcPct val="0"/>
              </a:spcBef>
              <a:spcAft>
                <a:spcPct val="0"/>
              </a:spcAft>
            </a:pPr>
            <a:endParaRPr lang="en-US" b="1">
              <a:solidFill>
                <a:srgbClr val="000000"/>
              </a:solidFill>
            </a:endParaRPr>
          </a:p>
        </p:txBody>
      </p:sp>
      <p:sp>
        <p:nvSpPr>
          <p:cNvPr id="8" name="Footer Placeholder 7"/>
          <p:cNvSpPr>
            <a:spLocks noGrp="1"/>
          </p:cNvSpPr>
          <p:nvPr>
            <p:ph type="ftr" sz="quarter" idx="11"/>
          </p:nvPr>
        </p:nvSpPr>
        <p:spPr/>
        <p:txBody>
          <a:bodyPr/>
          <a:lstStyle>
            <a:lvl1pPr>
              <a:defRPr/>
            </a:lvl1pPr>
          </a:lstStyle>
          <a:p>
            <a:pPr eaLnBrk="0" fontAlgn="base" hangingPunct="0">
              <a:spcBef>
                <a:spcPct val="0"/>
              </a:spcBef>
              <a:spcAft>
                <a:spcPct val="0"/>
              </a:spcAft>
            </a:pPr>
            <a:endParaRPr lang="en-US" b="1">
              <a:solidFill>
                <a:srgbClr val="000000"/>
              </a:solidFill>
            </a:endParaRPr>
          </a:p>
        </p:txBody>
      </p:sp>
      <p:sp>
        <p:nvSpPr>
          <p:cNvPr id="9" name="Slide Number Placeholder 8"/>
          <p:cNvSpPr>
            <a:spLocks noGrp="1"/>
          </p:cNvSpPr>
          <p:nvPr>
            <p:ph type="sldNum" sz="quarter" idx="12"/>
          </p:nvPr>
        </p:nvSpPr>
        <p:spPr/>
        <p:txBody>
          <a:bodyPr/>
          <a:lstStyle>
            <a:lvl1pPr>
              <a:defRPr/>
            </a:lvl1pPr>
          </a:lstStyle>
          <a:p>
            <a:pPr eaLnBrk="0" fontAlgn="base" hangingPunct="0">
              <a:spcBef>
                <a:spcPct val="0"/>
              </a:spcBef>
              <a:spcAft>
                <a:spcPct val="0"/>
              </a:spcAft>
            </a:pPr>
            <a:fld id="{636F59EA-8461-40A6-B8F4-26C8CC6A57ED}" type="slidenum">
              <a:rPr lang="en-US" b="1" smtClean="0">
                <a:solidFill>
                  <a:srgbClr val="000000"/>
                </a:solidFill>
              </a:rPr>
              <a:pPr eaLnBrk="0" fontAlgn="base" hangingPunct="0">
                <a:spcBef>
                  <a:spcPct val="0"/>
                </a:spcBef>
                <a:spcAft>
                  <a:spcPct val="0"/>
                </a:spcAft>
              </a:pPr>
              <a:t>‹#›</a:t>
            </a:fld>
            <a:endParaRPr lang="en-US" b="1">
              <a:solidFill>
                <a:srgbClr val="000000"/>
              </a:solidFill>
            </a:endParaRPr>
          </a:p>
        </p:txBody>
      </p:sp>
    </p:spTree>
    <p:extLst>
      <p:ext uri="{BB962C8B-B14F-4D97-AF65-F5344CB8AC3E}">
        <p14:creationId xmlns:p14="http://schemas.microsoft.com/office/powerpoint/2010/main" val="1941940084"/>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pPr eaLnBrk="0" fontAlgn="base" hangingPunct="0">
              <a:spcBef>
                <a:spcPct val="0"/>
              </a:spcBef>
              <a:spcAft>
                <a:spcPct val="0"/>
              </a:spcAft>
            </a:pPr>
            <a:endParaRPr lang="en-US" b="1">
              <a:solidFill>
                <a:srgbClr val="000000"/>
              </a:solidFill>
            </a:endParaRPr>
          </a:p>
        </p:txBody>
      </p:sp>
      <p:sp>
        <p:nvSpPr>
          <p:cNvPr id="4" name="Footer Placeholder 3"/>
          <p:cNvSpPr>
            <a:spLocks noGrp="1"/>
          </p:cNvSpPr>
          <p:nvPr>
            <p:ph type="ftr" sz="quarter" idx="11"/>
          </p:nvPr>
        </p:nvSpPr>
        <p:spPr/>
        <p:txBody>
          <a:bodyPr/>
          <a:lstStyle>
            <a:lvl1pPr>
              <a:defRPr/>
            </a:lvl1pPr>
          </a:lstStyle>
          <a:p>
            <a:pPr eaLnBrk="0" fontAlgn="base" hangingPunct="0">
              <a:spcBef>
                <a:spcPct val="0"/>
              </a:spcBef>
              <a:spcAft>
                <a:spcPct val="0"/>
              </a:spcAft>
            </a:pPr>
            <a:endParaRPr lang="en-US" b="1">
              <a:solidFill>
                <a:srgbClr val="000000"/>
              </a:solidFill>
            </a:endParaRPr>
          </a:p>
        </p:txBody>
      </p:sp>
      <p:sp>
        <p:nvSpPr>
          <p:cNvPr id="5" name="Slide Number Placeholder 4"/>
          <p:cNvSpPr>
            <a:spLocks noGrp="1"/>
          </p:cNvSpPr>
          <p:nvPr>
            <p:ph type="sldNum" sz="quarter" idx="12"/>
          </p:nvPr>
        </p:nvSpPr>
        <p:spPr/>
        <p:txBody>
          <a:bodyPr/>
          <a:lstStyle>
            <a:lvl1pPr>
              <a:defRPr/>
            </a:lvl1pPr>
          </a:lstStyle>
          <a:p>
            <a:pPr eaLnBrk="0" fontAlgn="base" hangingPunct="0">
              <a:spcBef>
                <a:spcPct val="0"/>
              </a:spcBef>
              <a:spcAft>
                <a:spcPct val="0"/>
              </a:spcAft>
            </a:pPr>
            <a:fld id="{B406AE8C-0458-4CA7-BB34-F68D22880576}" type="slidenum">
              <a:rPr lang="en-US" b="1" smtClean="0">
                <a:solidFill>
                  <a:srgbClr val="000000"/>
                </a:solidFill>
              </a:rPr>
              <a:pPr eaLnBrk="0" fontAlgn="base" hangingPunct="0">
                <a:spcBef>
                  <a:spcPct val="0"/>
                </a:spcBef>
                <a:spcAft>
                  <a:spcPct val="0"/>
                </a:spcAft>
              </a:pPr>
              <a:t>‹#›</a:t>
            </a:fld>
            <a:endParaRPr lang="en-US" b="1">
              <a:solidFill>
                <a:srgbClr val="000000"/>
              </a:solidFill>
            </a:endParaRPr>
          </a:p>
        </p:txBody>
      </p:sp>
    </p:spTree>
    <p:extLst>
      <p:ext uri="{BB962C8B-B14F-4D97-AF65-F5344CB8AC3E}">
        <p14:creationId xmlns:p14="http://schemas.microsoft.com/office/powerpoint/2010/main" val="1283933748"/>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pPr eaLnBrk="0" fontAlgn="base" hangingPunct="0">
              <a:spcBef>
                <a:spcPct val="0"/>
              </a:spcBef>
              <a:spcAft>
                <a:spcPct val="0"/>
              </a:spcAft>
            </a:pPr>
            <a:endParaRPr lang="en-US" b="1">
              <a:solidFill>
                <a:srgbClr val="000000"/>
              </a:solidFill>
            </a:endParaRPr>
          </a:p>
        </p:txBody>
      </p:sp>
      <p:sp>
        <p:nvSpPr>
          <p:cNvPr id="3" name="Footer Placeholder 2"/>
          <p:cNvSpPr>
            <a:spLocks noGrp="1"/>
          </p:cNvSpPr>
          <p:nvPr>
            <p:ph type="ftr" sz="quarter" idx="11"/>
          </p:nvPr>
        </p:nvSpPr>
        <p:spPr/>
        <p:txBody>
          <a:bodyPr/>
          <a:lstStyle>
            <a:lvl1pPr>
              <a:defRPr/>
            </a:lvl1pPr>
          </a:lstStyle>
          <a:p>
            <a:pPr eaLnBrk="0" fontAlgn="base" hangingPunct="0">
              <a:spcBef>
                <a:spcPct val="0"/>
              </a:spcBef>
              <a:spcAft>
                <a:spcPct val="0"/>
              </a:spcAft>
            </a:pPr>
            <a:endParaRPr lang="en-US" b="1">
              <a:solidFill>
                <a:srgbClr val="000000"/>
              </a:solidFill>
            </a:endParaRPr>
          </a:p>
        </p:txBody>
      </p:sp>
      <p:sp>
        <p:nvSpPr>
          <p:cNvPr id="4" name="Slide Number Placeholder 3"/>
          <p:cNvSpPr>
            <a:spLocks noGrp="1"/>
          </p:cNvSpPr>
          <p:nvPr>
            <p:ph type="sldNum" sz="quarter" idx="12"/>
          </p:nvPr>
        </p:nvSpPr>
        <p:spPr/>
        <p:txBody>
          <a:bodyPr/>
          <a:lstStyle>
            <a:lvl1pPr>
              <a:defRPr/>
            </a:lvl1pPr>
          </a:lstStyle>
          <a:p>
            <a:pPr eaLnBrk="0" fontAlgn="base" hangingPunct="0">
              <a:spcBef>
                <a:spcPct val="0"/>
              </a:spcBef>
              <a:spcAft>
                <a:spcPct val="0"/>
              </a:spcAft>
            </a:pPr>
            <a:fld id="{82067632-A360-4D36-9B7C-B5A1967F6D80}" type="slidenum">
              <a:rPr lang="en-US" b="1" smtClean="0">
                <a:solidFill>
                  <a:srgbClr val="000000"/>
                </a:solidFill>
              </a:rPr>
              <a:pPr eaLnBrk="0" fontAlgn="base" hangingPunct="0">
                <a:spcBef>
                  <a:spcPct val="0"/>
                </a:spcBef>
                <a:spcAft>
                  <a:spcPct val="0"/>
                </a:spcAft>
              </a:pPr>
              <a:t>‹#›</a:t>
            </a:fld>
            <a:endParaRPr lang="en-US" b="1">
              <a:solidFill>
                <a:srgbClr val="000000"/>
              </a:solidFill>
            </a:endParaRPr>
          </a:p>
        </p:txBody>
      </p:sp>
    </p:spTree>
    <p:extLst>
      <p:ext uri="{BB962C8B-B14F-4D97-AF65-F5344CB8AC3E}">
        <p14:creationId xmlns:p14="http://schemas.microsoft.com/office/powerpoint/2010/main" val="1339821223"/>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lvl1pPr>
              <a:defRPr/>
            </a:lvl1pPr>
          </a:lstStyle>
          <a:p>
            <a:fld id="{C95CED01-24E4-4C43-912C-6F6D3D954174}" type="datetimeFigureOut">
              <a:rPr lang="en-US" smtClean="0"/>
              <a:t>2/22/2020</a:t>
            </a:fld>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BD26CBC1-DCDC-4FF0-B13F-C25447E2ADFD}" type="slidenum">
              <a:rPr lang="en-US" smtClean="0"/>
              <a:t>‹#›</a:t>
            </a:fld>
            <a:endParaRPr lang="en-US"/>
          </a:p>
        </p:txBody>
      </p:sp>
    </p:spTree>
    <p:extLst>
      <p:ext uri="{BB962C8B-B14F-4D97-AF65-F5344CB8AC3E}">
        <p14:creationId xmlns:p14="http://schemas.microsoft.com/office/powerpoint/2010/main" val="2886058255"/>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fld id="{C95CED01-24E4-4C43-912C-6F6D3D954174}" type="datetimeFigureOut">
              <a:rPr lang="en-US" smtClean="0"/>
              <a:t>2/22/2020</a:t>
            </a:fld>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BD26CBC1-DCDC-4FF0-B13F-C25447E2ADFD}" type="slidenum">
              <a:rPr lang="en-US" smtClean="0"/>
              <a:t>‹#›</a:t>
            </a:fld>
            <a:endParaRPr lang="en-US"/>
          </a:p>
        </p:txBody>
      </p:sp>
    </p:spTree>
    <p:extLst>
      <p:ext uri="{BB962C8B-B14F-4D97-AF65-F5344CB8AC3E}">
        <p14:creationId xmlns:p14="http://schemas.microsoft.com/office/powerpoint/2010/main" val="329884442"/>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cSld name="Nur Titel">
    <p:spTree>
      <p:nvGrpSpPr>
        <p:cNvPr id="1" name=""/>
        <p:cNvGrpSpPr/>
        <p:nvPr/>
      </p:nvGrpSpPr>
      <p:grpSpPr>
        <a:xfrm>
          <a:off x="0" y="0"/>
          <a:ext cx="0" cy="0"/>
          <a:chOff x="0" y="0"/>
          <a:chExt cx="0" cy="0"/>
        </a:xfrm>
      </p:grpSpPr>
      <p:sp>
        <p:nvSpPr>
          <p:cNvPr id="2" name="Titel 1"/>
          <p:cNvSpPr>
            <a:spLocks noGrp="1"/>
          </p:cNvSpPr>
          <p:nvPr>
            <p:ph type="title"/>
          </p:nvPr>
        </p:nvSpPr>
        <p:spPr>
          <a:xfrm>
            <a:off x="288000" y="475200"/>
            <a:ext cx="9600000" cy="432000"/>
          </a:xfrm>
        </p:spPr>
        <p:txBody>
          <a:bodyPr/>
          <a:lstStyle/>
          <a:p>
            <a:r>
              <a:rPr lang="en-US" smtClean="0"/>
              <a:t>Click to edit Master title style</a:t>
            </a:r>
            <a:endParaRPr lang="de-CH" dirty="0"/>
          </a:p>
        </p:txBody>
      </p:sp>
      <p:sp>
        <p:nvSpPr>
          <p:cNvPr id="6" name="Datumsplatzhalter 4"/>
          <p:cNvSpPr>
            <a:spLocks noGrp="1"/>
          </p:cNvSpPr>
          <p:nvPr>
            <p:ph type="dt" sz="half" idx="10"/>
          </p:nvPr>
        </p:nvSpPr>
        <p:spPr>
          <a:xfrm>
            <a:off x="609600" y="6633376"/>
            <a:ext cx="2844800" cy="180000"/>
          </a:xfrm>
          <a:prstGeom prst="rect">
            <a:avLst/>
          </a:prstGeom>
        </p:spPr>
        <p:txBody>
          <a:bodyPr/>
          <a:lstStyle>
            <a:lvl1pPr>
              <a:defRPr sz="800"/>
            </a:lvl1pPr>
          </a:lstStyle>
          <a:p>
            <a:fld id="{C95CED01-24E4-4C43-912C-6F6D3D954174}" type="datetimeFigureOut">
              <a:rPr lang="en-US" smtClean="0"/>
              <a:t>2/22/2020</a:t>
            </a:fld>
            <a:endParaRPr lang="en-US"/>
          </a:p>
        </p:txBody>
      </p:sp>
      <p:sp>
        <p:nvSpPr>
          <p:cNvPr id="7" name="Fußzeilenplatzhalter 5"/>
          <p:cNvSpPr>
            <a:spLocks noGrp="1"/>
          </p:cNvSpPr>
          <p:nvPr>
            <p:ph type="ftr" sz="quarter" idx="11"/>
          </p:nvPr>
        </p:nvSpPr>
        <p:spPr>
          <a:xfrm>
            <a:off x="4165600" y="6633376"/>
            <a:ext cx="3860800" cy="180000"/>
          </a:xfrm>
          <a:prstGeom prst="rect">
            <a:avLst/>
          </a:prstGeom>
        </p:spPr>
        <p:txBody>
          <a:bodyPr/>
          <a:lstStyle>
            <a:lvl1pPr>
              <a:defRPr sz="800"/>
            </a:lvl1pPr>
          </a:lstStyle>
          <a:p>
            <a:endParaRPr lang="en-US"/>
          </a:p>
        </p:txBody>
      </p:sp>
      <p:sp>
        <p:nvSpPr>
          <p:cNvPr id="8" name="Foliennummernplatzhalter 6"/>
          <p:cNvSpPr>
            <a:spLocks noGrp="1"/>
          </p:cNvSpPr>
          <p:nvPr>
            <p:ph type="sldNum" sz="quarter" idx="12"/>
          </p:nvPr>
        </p:nvSpPr>
        <p:spPr>
          <a:xfrm>
            <a:off x="8737600" y="6633376"/>
            <a:ext cx="2844800" cy="180000"/>
          </a:xfrm>
          <a:prstGeom prst="rect">
            <a:avLst/>
          </a:prstGeom>
        </p:spPr>
        <p:txBody>
          <a:bodyPr/>
          <a:lstStyle>
            <a:lvl1pPr>
              <a:defRPr sz="800"/>
            </a:lvl1pPr>
          </a:lstStyle>
          <a:p>
            <a:fld id="{BD26CBC1-DCDC-4FF0-B13F-C25447E2ADFD}" type="slidenum">
              <a:rPr lang="en-US" smtClean="0"/>
              <a:t>‹#›</a:t>
            </a:fld>
            <a:endParaRPr lang="en-US"/>
          </a:p>
        </p:txBody>
      </p:sp>
      <p:sp>
        <p:nvSpPr>
          <p:cNvPr id="11" name="Textplatzhalter 12"/>
          <p:cNvSpPr>
            <a:spLocks noGrp="1"/>
          </p:cNvSpPr>
          <p:nvPr>
            <p:ph type="body" sz="quarter" idx="13"/>
          </p:nvPr>
        </p:nvSpPr>
        <p:spPr>
          <a:xfrm>
            <a:off x="288000" y="908720"/>
            <a:ext cx="10972800" cy="432000"/>
          </a:xfrm>
        </p:spPr>
        <p:txBody>
          <a:bodyPr>
            <a:normAutofit/>
          </a:bodyPr>
          <a:lstStyle>
            <a:lvl1pPr marL="0" indent="0">
              <a:buNone/>
              <a:defRPr sz="2000"/>
            </a:lvl1pPr>
          </a:lstStyle>
          <a:p>
            <a:pPr lvl="0"/>
            <a:r>
              <a:rPr lang="en-US" smtClean="0"/>
              <a:t>Edit Master text styles</a:t>
            </a:r>
          </a:p>
        </p:txBody>
      </p:sp>
      <p:sp>
        <p:nvSpPr>
          <p:cNvPr id="12" name="Textplatzhalter 20"/>
          <p:cNvSpPr>
            <a:spLocks noGrp="1"/>
          </p:cNvSpPr>
          <p:nvPr>
            <p:ph type="body" sz="quarter" idx="14"/>
          </p:nvPr>
        </p:nvSpPr>
        <p:spPr>
          <a:xfrm>
            <a:off x="10128251" y="476250"/>
            <a:ext cx="1728000" cy="431800"/>
          </a:xfrm>
        </p:spPr>
        <p:txBody>
          <a:bodyPr>
            <a:noAutofit/>
          </a:bodyPr>
          <a:lstStyle>
            <a:lvl1pPr marL="0" indent="0" algn="r">
              <a:buNone/>
              <a:defRPr sz="1000"/>
            </a:lvl1pPr>
            <a:lvl2pPr marL="457200" indent="0">
              <a:buNone/>
              <a:defRPr sz="1000"/>
            </a:lvl2pPr>
            <a:lvl3pPr marL="914400" indent="0">
              <a:buNone/>
              <a:defRPr sz="1000"/>
            </a:lvl3pPr>
            <a:lvl4pPr marL="1371600" indent="0">
              <a:buNone/>
              <a:defRPr sz="1000"/>
            </a:lvl4pPr>
            <a:lvl5pPr marL="1828800" indent="0">
              <a:buNone/>
              <a:defRPr sz="1000"/>
            </a:lvl5pPr>
          </a:lstStyle>
          <a:p>
            <a:pPr lvl="0"/>
            <a:r>
              <a:rPr lang="en-US" smtClean="0"/>
              <a:t>Edit Master text styles</a:t>
            </a:r>
          </a:p>
        </p:txBody>
      </p:sp>
    </p:spTree>
    <p:extLst>
      <p:ext uri="{BB962C8B-B14F-4D97-AF65-F5344CB8AC3E}">
        <p14:creationId xmlns:p14="http://schemas.microsoft.com/office/powerpoint/2010/main" val="2245422395"/>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4470400" y="5029200"/>
            <a:ext cx="5283200" cy="1143000"/>
          </a:xfrm>
        </p:spPr>
        <p:txBody>
          <a:bodyPr/>
          <a:lstStyle>
            <a:lvl1pPr marL="0" indent="0" algn="r">
              <a:buFont typeface="Wingdings" pitchFamily="2" charset="2"/>
              <a:buNone/>
              <a:defRPr/>
            </a:lvl1pPr>
          </a:lstStyle>
          <a:p>
            <a:r>
              <a:rPr lang="en-US" smtClean="0"/>
              <a:t>Click to edit Master subtitle style</a:t>
            </a:r>
            <a:endParaRPr lang="es-HN"/>
          </a:p>
        </p:txBody>
      </p:sp>
      <p:sp>
        <p:nvSpPr>
          <p:cNvPr id="78855" name="Rectangle 7"/>
          <p:cNvSpPr>
            <a:spLocks noGrp="1" noChangeArrowheads="1"/>
          </p:cNvSpPr>
          <p:nvPr>
            <p:ph type="dt" sz="half" idx="2"/>
          </p:nvPr>
        </p:nvSpPr>
        <p:spPr/>
        <p:txBody>
          <a:bodyPr/>
          <a:lstStyle>
            <a:lvl1pPr>
              <a:defRPr>
                <a:latin typeface="Arial" charset="0"/>
              </a:defRPr>
            </a:lvl1pPr>
          </a:lstStyle>
          <a:p>
            <a:pPr>
              <a:defRPr/>
            </a:pPr>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pPr>
              <a:defRPr/>
            </a:pPr>
            <a:endParaRPr lang="en-US"/>
          </a:p>
        </p:txBody>
      </p:sp>
      <p:sp>
        <p:nvSpPr>
          <p:cNvPr id="78857" name="Rectangle 9"/>
          <p:cNvSpPr>
            <a:spLocks noGrp="1" noChangeArrowheads="1"/>
          </p:cNvSpPr>
          <p:nvPr>
            <p:ph type="sldNum" sz="quarter" idx="4"/>
          </p:nvPr>
        </p:nvSpPr>
        <p:spPr/>
        <p:txBody>
          <a:bodyPr/>
          <a:lstStyle>
            <a:lvl1pPr>
              <a:defRPr>
                <a:latin typeface="Arial" charset="0"/>
              </a:defRPr>
            </a:lvl1pPr>
          </a:lstStyle>
          <a:p>
            <a:pPr>
              <a:defRPr/>
            </a:pPr>
            <a:fld id="{B27F2FB6-1FF3-439F-A5FF-120BC24DA65B}" type="slidenum">
              <a:rPr lang="en-US" smtClean="0"/>
              <a:pPr>
                <a:defRPr/>
              </a:pPr>
              <a:t>‹#›</a:t>
            </a:fld>
            <a:endParaRPr lang="en-US"/>
          </a:p>
        </p:txBody>
      </p:sp>
      <p:sp>
        <p:nvSpPr>
          <p:cNvPr id="78858" name="Rectangle 10"/>
          <p:cNvSpPr>
            <a:spLocks noGrp="1" noChangeArrowheads="1"/>
          </p:cNvSpPr>
          <p:nvPr>
            <p:ph type="ctrTitle" sz="quarter"/>
          </p:nvPr>
        </p:nvSpPr>
        <p:spPr>
          <a:xfrm>
            <a:off x="1828800" y="990601"/>
            <a:ext cx="10363200" cy="1470025"/>
          </a:xfrm>
          <a:ln w="9525"/>
        </p:spPr>
        <p:txBody>
          <a:bodyPr/>
          <a:lstStyle>
            <a:lvl1pPr>
              <a:defRPr sz="5400"/>
            </a:lvl1pPr>
          </a:lstStyle>
          <a:p>
            <a:r>
              <a:rPr lang="en-US" smtClean="0"/>
              <a:t>Click to edit Master title style</a:t>
            </a:r>
            <a:endParaRPr lang="en-US"/>
          </a:p>
        </p:txBody>
      </p:sp>
    </p:spTree>
    <p:extLst>
      <p:ext uri="{BB962C8B-B14F-4D97-AF65-F5344CB8AC3E}">
        <p14:creationId xmlns:p14="http://schemas.microsoft.com/office/powerpoint/2010/main" val="2693782786"/>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A30E648E-C3CE-4333-8AF7-2CD164047A77}" type="slidenum">
              <a:rPr lang="en-US" smtClean="0"/>
              <a:pPr>
                <a:defRPr/>
              </a:pPr>
              <a:t>‹#›</a:t>
            </a:fld>
            <a:endParaRPr lang="en-US"/>
          </a:p>
        </p:txBody>
      </p:sp>
    </p:spTree>
    <p:extLst>
      <p:ext uri="{BB962C8B-B14F-4D97-AF65-F5344CB8AC3E}">
        <p14:creationId xmlns:p14="http://schemas.microsoft.com/office/powerpoint/2010/main" val="3152957635"/>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0.xml"/><Relationship Id="rId7" Type="http://schemas.openxmlformats.org/officeDocument/2006/relationships/slideLayout" Target="../slideLayouts/slideLayout14.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5" Type="http://schemas.openxmlformats.org/officeDocument/2006/relationships/slideLayout" Target="../slideLayouts/slideLayout12.xml"/><Relationship Id="rId4" Type="http://schemas.openxmlformats.org/officeDocument/2006/relationships/slideLayout" Target="../slideLayouts/slideLayout11.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7.xml"/><Relationship Id="rId7" Type="http://schemas.openxmlformats.org/officeDocument/2006/relationships/theme" Target="../theme/theme3.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5" Type="http://schemas.openxmlformats.org/officeDocument/2006/relationships/slideLayout" Target="../slideLayouts/slideLayout19.xml"/><Relationship Id="rId4" Type="http://schemas.openxmlformats.org/officeDocument/2006/relationships/slideLayout" Target="../slideLayouts/slideLayout1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8.xml"/><Relationship Id="rId3" Type="http://schemas.openxmlformats.org/officeDocument/2006/relationships/slideLayout" Target="../slideLayouts/slideLayout23.xml"/><Relationship Id="rId7" Type="http://schemas.openxmlformats.org/officeDocument/2006/relationships/slideLayout" Target="../slideLayouts/slideLayout27.xml"/><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slideLayout" Target="../slideLayouts/slideLayout26.xml"/><Relationship Id="rId5" Type="http://schemas.openxmlformats.org/officeDocument/2006/relationships/slideLayout" Target="../slideLayouts/slideLayout25.xml"/><Relationship Id="rId4" Type="http://schemas.openxmlformats.org/officeDocument/2006/relationships/slideLayout" Target="../slideLayouts/slideLayout24.xml"/><Relationship Id="rId9"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36.xml"/><Relationship Id="rId3" Type="http://schemas.openxmlformats.org/officeDocument/2006/relationships/slideLayout" Target="../slideLayouts/slideLayout31.xml"/><Relationship Id="rId7" Type="http://schemas.openxmlformats.org/officeDocument/2006/relationships/slideLayout" Target="../slideLayouts/slideLayout35.xml"/><Relationship Id="rId2" Type="http://schemas.openxmlformats.org/officeDocument/2006/relationships/slideLayout" Target="../slideLayouts/slideLayout30.xml"/><Relationship Id="rId1" Type="http://schemas.openxmlformats.org/officeDocument/2006/relationships/slideLayout" Target="../slideLayouts/slideLayout29.xml"/><Relationship Id="rId6" Type="http://schemas.openxmlformats.org/officeDocument/2006/relationships/slideLayout" Target="../slideLayouts/slideLayout34.xml"/><Relationship Id="rId5" Type="http://schemas.openxmlformats.org/officeDocument/2006/relationships/slideLayout" Target="../slideLayouts/slideLayout33.xml"/><Relationship Id="rId4" Type="http://schemas.openxmlformats.org/officeDocument/2006/relationships/slideLayout" Target="../slideLayouts/slideLayout32.xml"/><Relationship Id="rId9"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theme" Target="../theme/theme6.xml"/><Relationship Id="rId3" Type="http://schemas.openxmlformats.org/officeDocument/2006/relationships/slideLayout" Target="../slideLayouts/slideLayout39.xml"/><Relationship Id="rId7" Type="http://schemas.openxmlformats.org/officeDocument/2006/relationships/slideLayout" Target="../slideLayouts/slideLayout43.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5" Type="http://schemas.openxmlformats.org/officeDocument/2006/relationships/slideLayout" Target="../slideLayouts/slideLayout41.xml"/><Relationship Id="rId4" Type="http://schemas.openxmlformats.org/officeDocument/2006/relationships/slideLayout" Target="../slideLayouts/slideLayout4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609600" y="228600"/>
            <a:ext cx="112776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smtClean="0"/>
              <a:t>Click to edit Master title style</a:t>
            </a:r>
            <a:endParaRPr lang="en-US" dirty="0" smtClean="0"/>
          </a:p>
        </p:txBody>
      </p:sp>
      <p:sp>
        <p:nvSpPr>
          <p:cNvPr id="77827" name="Rectangle 3"/>
          <p:cNvSpPr>
            <a:spLocks noGrp="1" noChangeArrowheads="1"/>
          </p:cNvSpPr>
          <p:nvPr>
            <p:ph type="body" idx="1"/>
          </p:nvPr>
        </p:nvSpPr>
        <p:spPr bwMode="auto">
          <a:xfrm>
            <a:off x="609600" y="1600201"/>
            <a:ext cx="109728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77828" name="Rectangle 4"/>
          <p:cNvSpPr>
            <a:spLocks noGrp="1" noChangeArrowheads="1"/>
          </p:cNvSpPr>
          <p:nvPr>
            <p:ph type="dt" sz="half" idx="2"/>
          </p:nvPr>
        </p:nvSpPr>
        <p:spPr bwMode="auto">
          <a:xfrm>
            <a:off x="609600" y="6245225"/>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fld id="{C95CED01-24E4-4C43-912C-6F6D3D954174}" type="datetimeFigureOut">
              <a:rPr lang="en-US" smtClean="0"/>
              <a:t>2/22/2020</a:t>
            </a:fld>
            <a:endParaRPr lang="en-US"/>
          </a:p>
        </p:txBody>
      </p:sp>
      <p:sp>
        <p:nvSpPr>
          <p:cNvPr id="77829" name="Rectangle 5"/>
          <p:cNvSpPr>
            <a:spLocks noGrp="1" noChangeArrowheads="1"/>
          </p:cNvSpPr>
          <p:nvPr>
            <p:ph type="ftr" sz="quarter" idx="3"/>
          </p:nvPr>
        </p:nvSpPr>
        <p:spPr bwMode="auto">
          <a:xfrm>
            <a:off x="4165600" y="6245225"/>
            <a:ext cx="3860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77830" name="Rectangle 6"/>
          <p:cNvSpPr>
            <a:spLocks noGrp="1" noChangeArrowheads="1"/>
          </p:cNvSpPr>
          <p:nvPr>
            <p:ph type="sldNum" sz="quarter" idx="4"/>
          </p:nvPr>
        </p:nvSpPr>
        <p:spPr bwMode="auto">
          <a:xfrm>
            <a:off x="8737600" y="6245225"/>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BD26CBC1-DCDC-4FF0-B13F-C25447E2ADFD}" type="slidenum">
              <a:rPr lang="en-US" smtClean="0"/>
              <a:t>‹#›</a:t>
            </a:fld>
            <a:endParaRPr lang="en-US"/>
          </a:p>
        </p:txBody>
      </p:sp>
      <p:sp>
        <p:nvSpPr>
          <p:cNvPr id="77831" name="Line 7"/>
          <p:cNvSpPr>
            <a:spLocks noChangeShapeType="1"/>
          </p:cNvSpPr>
          <p:nvPr/>
        </p:nvSpPr>
        <p:spPr bwMode="auto">
          <a:xfrm>
            <a:off x="0" y="1447800"/>
            <a:ext cx="12192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Tree>
    <p:extLst>
      <p:ext uri="{BB962C8B-B14F-4D97-AF65-F5344CB8AC3E}">
        <p14:creationId xmlns:p14="http://schemas.microsoft.com/office/powerpoint/2010/main" val="266938502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Lst>
  <p:transition>
    <p:fade/>
  </p:transition>
  <p:timing>
    <p:tnLst>
      <p:par>
        <p:cTn id="1" dur="indefinite" restart="never" nodeType="tmRoot"/>
      </p:par>
    </p:tnLst>
  </p:timing>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609600" y="228600"/>
            <a:ext cx="112776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smtClean="0"/>
              <a:t>Click to edit Master title style</a:t>
            </a:r>
            <a:endParaRPr lang="en-US" dirty="0" smtClean="0"/>
          </a:p>
        </p:txBody>
      </p:sp>
      <p:sp>
        <p:nvSpPr>
          <p:cNvPr id="77827" name="Rectangle 3"/>
          <p:cNvSpPr>
            <a:spLocks noGrp="1" noChangeArrowheads="1"/>
          </p:cNvSpPr>
          <p:nvPr>
            <p:ph type="body" idx="1"/>
          </p:nvPr>
        </p:nvSpPr>
        <p:spPr bwMode="auto">
          <a:xfrm>
            <a:off x="609600" y="1600201"/>
            <a:ext cx="109728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77828" name="Rectangle 4"/>
          <p:cNvSpPr>
            <a:spLocks noGrp="1" noChangeArrowheads="1"/>
          </p:cNvSpPr>
          <p:nvPr>
            <p:ph type="dt" sz="half" idx="2"/>
          </p:nvPr>
        </p:nvSpPr>
        <p:spPr bwMode="auto">
          <a:xfrm>
            <a:off x="609600" y="6245225"/>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pPr>
              <a:defRPr/>
            </a:pPr>
            <a:endParaRPr lang="en-US"/>
          </a:p>
        </p:txBody>
      </p:sp>
      <p:sp>
        <p:nvSpPr>
          <p:cNvPr id="77829" name="Rectangle 5"/>
          <p:cNvSpPr>
            <a:spLocks noGrp="1" noChangeArrowheads="1"/>
          </p:cNvSpPr>
          <p:nvPr>
            <p:ph type="ftr" sz="quarter" idx="3"/>
          </p:nvPr>
        </p:nvSpPr>
        <p:spPr bwMode="auto">
          <a:xfrm>
            <a:off x="4165600" y="6245225"/>
            <a:ext cx="3860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pPr>
              <a:defRPr/>
            </a:pPr>
            <a:endParaRPr lang="en-US"/>
          </a:p>
        </p:txBody>
      </p:sp>
      <p:sp>
        <p:nvSpPr>
          <p:cNvPr id="77830" name="Rectangle 6"/>
          <p:cNvSpPr>
            <a:spLocks noGrp="1" noChangeArrowheads="1"/>
          </p:cNvSpPr>
          <p:nvPr>
            <p:ph type="sldNum" sz="quarter" idx="4"/>
          </p:nvPr>
        </p:nvSpPr>
        <p:spPr bwMode="auto">
          <a:xfrm>
            <a:off x="8737600" y="6245225"/>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pPr>
              <a:defRPr/>
            </a:pPr>
            <a:fld id="{BF8F7396-BEB4-43C3-890E-D039A09002B5}" type="slidenum">
              <a:rPr lang="en-US" smtClean="0"/>
              <a:pPr>
                <a:defRPr/>
              </a:pPr>
              <a:t>‹#›</a:t>
            </a:fld>
            <a:endParaRPr lang="en-US"/>
          </a:p>
        </p:txBody>
      </p:sp>
      <p:sp>
        <p:nvSpPr>
          <p:cNvPr id="77831" name="Line 7"/>
          <p:cNvSpPr>
            <a:spLocks noChangeShapeType="1"/>
          </p:cNvSpPr>
          <p:nvPr/>
        </p:nvSpPr>
        <p:spPr bwMode="auto">
          <a:xfrm>
            <a:off x="0" y="1447800"/>
            <a:ext cx="12192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Tree>
    <p:extLst>
      <p:ext uri="{BB962C8B-B14F-4D97-AF65-F5344CB8AC3E}">
        <p14:creationId xmlns:p14="http://schemas.microsoft.com/office/powerpoint/2010/main" val="3814391073"/>
      </p:ext>
    </p:extLst>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74" r:id="rId6"/>
    <p:sldLayoutId id="2147483675" r:id="rId7"/>
  </p:sldLayoutIdLst>
  <p:transition>
    <p:fade/>
  </p:transition>
  <p:timing>
    <p:tnLst>
      <p:par>
        <p:cTn id="1" dur="indefinite" restart="never" nodeType="tmRoot"/>
      </p:par>
    </p:tnLst>
  </p:timing>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609600" y="228600"/>
            <a:ext cx="112776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smtClean="0"/>
              <a:t>Click to edit Master title style</a:t>
            </a:r>
            <a:endParaRPr lang="en-US" dirty="0" smtClean="0"/>
          </a:p>
        </p:txBody>
      </p:sp>
      <p:sp>
        <p:nvSpPr>
          <p:cNvPr id="77827" name="Rectangle 3"/>
          <p:cNvSpPr>
            <a:spLocks noGrp="1" noChangeArrowheads="1"/>
          </p:cNvSpPr>
          <p:nvPr>
            <p:ph type="body" idx="1"/>
          </p:nvPr>
        </p:nvSpPr>
        <p:spPr bwMode="auto">
          <a:xfrm>
            <a:off x="609600" y="1600201"/>
            <a:ext cx="109728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77828" name="Rectangle 4"/>
          <p:cNvSpPr>
            <a:spLocks noGrp="1" noChangeArrowheads="1"/>
          </p:cNvSpPr>
          <p:nvPr>
            <p:ph type="dt" sz="half" idx="2"/>
          </p:nvPr>
        </p:nvSpPr>
        <p:spPr bwMode="auto">
          <a:xfrm>
            <a:off x="609600" y="6245225"/>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pPr>
              <a:defRPr/>
            </a:pPr>
            <a:endParaRPr lang="en-US"/>
          </a:p>
        </p:txBody>
      </p:sp>
      <p:sp>
        <p:nvSpPr>
          <p:cNvPr id="77829" name="Rectangle 5"/>
          <p:cNvSpPr>
            <a:spLocks noGrp="1" noChangeArrowheads="1"/>
          </p:cNvSpPr>
          <p:nvPr>
            <p:ph type="ftr" sz="quarter" idx="3"/>
          </p:nvPr>
        </p:nvSpPr>
        <p:spPr bwMode="auto">
          <a:xfrm>
            <a:off x="4165600" y="6245225"/>
            <a:ext cx="3860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pPr>
              <a:defRPr/>
            </a:pPr>
            <a:endParaRPr lang="en-US"/>
          </a:p>
        </p:txBody>
      </p:sp>
      <p:sp>
        <p:nvSpPr>
          <p:cNvPr id="77830" name="Rectangle 6"/>
          <p:cNvSpPr>
            <a:spLocks noGrp="1" noChangeArrowheads="1"/>
          </p:cNvSpPr>
          <p:nvPr>
            <p:ph type="sldNum" sz="quarter" idx="4"/>
          </p:nvPr>
        </p:nvSpPr>
        <p:spPr bwMode="auto">
          <a:xfrm>
            <a:off x="8737600" y="6245225"/>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pPr>
              <a:defRPr/>
            </a:pPr>
            <a:fld id="{BF8F7396-BEB4-43C3-890E-D039A09002B5}" type="slidenum">
              <a:rPr lang="en-US" smtClean="0"/>
              <a:pPr>
                <a:defRPr/>
              </a:pPr>
              <a:t>‹#›</a:t>
            </a:fld>
            <a:endParaRPr lang="en-US"/>
          </a:p>
        </p:txBody>
      </p:sp>
      <p:sp>
        <p:nvSpPr>
          <p:cNvPr id="77831" name="Line 7"/>
          <p:cNvSpPr>
            <a:spLocks noChangeShapeType="1"/>
          </p:cNvSpPr>
          <p:nvPr/>
        </p:nvSpPr>
        <p:spPr bwMode="auto">
          <a:xfrm>
            <a:off x="0" y="1447800"/>
            <a:ext cx="12192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Tree>
    <p:extLst>
      <p:ext uri="{BB962C8B-B14F-4D97-AF65-F5344CB8AC3E}">
        <p14:creationId xmlns:p14="http://schemas.microsoft.com/office/powerpoint/2010/main" val="2452080946"/>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Lst>
  <p:transition>
    <p:fade/>
  </p:transition>
  <p:timing>
    <p:tnLst>
      <p:par>
        <p:cTn id="1" dur="indefinite" restart="never" nodeType="tmRoot"/>
      </p:par>
    </p:tnLst>
  </p:timing>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bwMode="auto">
          <a:xfrm>
            <a:off x="609600" y="228600"/>
            <a:ext cx="112776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6147" name="Rectangle 3"/>
          <p:cNvSpPr>
            <a:spLocks noGrp="1" noChangeArrowheads="1"/>
          </p:cNvSpPr>
          <p:nvPr>
            <p:ph type="body" idx="1"/>
          </p:nvPr>
        </p:nvSpPr>
        <p:spPr bwMode="auto">
          <a:xfrm>
            <a:off x="609600" y="1600201"/>
            <a:ext cx="109728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148" name="Rectangle 4"/>
          <p:cNvSpPr>
            <a:spLocks noGrp="1" noChangeArrowheads="1"/>
          </p:cNvSpPr>
          <p:nvPr>
            <p:ph type="dt" sz="half" idx="2"/>
          </p:nvPr>
        </p:nvSpPr>
        <p:spPr bwMode="auto">
          <a:xfrm>
            <a:off x="609600" y="6245225"/>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pPr eaLnBrk="0" fontAlgn="base" hangingPunct="0">
              <a:spcBef>
                <a:spcPct val="0"/>
              </a:spcBef>
              <a:spcAft>
                <a:spcPct val="0"/>
              </a:spcAft>
            </a:pPr>
            <a:endParaRPr lang="en-US">
              <a:solidFill>
                <a:srgbClr val="663300"/>
              </a:solidFill>
            </a:endParaRPr>
          </a:p>
        </p:txBody>
      </p:sp>
      <p:sp>
        <p:nvSpPr>
          <p:cNvPr id="6149" name="Rectangle 5"/>
          <p:cNvSpPr>
            <a:spLocks noGrp="1" noChangeArrowheads="1"/>
          </p:cNvSpPr>
          <p:nvPr>
            <p:ph type="ftr" sz="quarter" idx="3"/>
          </p:nvPr>
        </p:nvSpPr>
        <p:spPr bwMode="auto">
          <a:xfrm>
            <a:off x="4165600" y="6245225"/>
            <a:ext cx="3860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pPr eaLnBrk="0" fontAlgn="base" hangingPunct="0">
              <a:spcBef>
                <a:spcPct val="0"/>
              </a:spcBef>
              <a:spcAft>
                <a:spcPct val="0"/>
              </a:spcAft>
            </a:pPr>
            <a:endParaRPr lang="en-US">
              <a:solidFill>
                <a:srgbClr val="663300"/>
              </a:solidFill>
            </a:endParaRPr>
          </a:p>
        </p:txBody>
      </p:sp>
      <p:sp>
        <p:nvSpPr>
          <p:cNvPr id="6150" name="Rectangle 6"/>
          <p:cNvSpPr>
            <a:spLocks noGrp="1" noChangeArrowheads="1"/>
          </p:cNvSpPr>
          <p:nvPr>
            <p:ph type="sldNum" sz="quarter" idx="4"/>
          </p:nvPr>
        </p:nvSpPr>
        <p:spPr bwMode="auto">
          <a:xfrm>
            <a:off x="8737600" y="6245225"/>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pPr eaLnBrk="0" fontAlgn="base" hangingPunct="0">
              <a:spcBef>
                <a:spcPct val="0"/>
              </a:spcBef>
              <a:spcAft>
                <a:spcPct val="0"/>
              </a:spcAft>
            </a:pPr>
            <a:fld id="{AC549AFB-E333-448D-936A-93764BCE94B3}" type="slidenum">
              <a:rPr lang="en-US" smtClean="0">
                <a:solidFill>
                  <a:srgbClr val="663300"/>
                </a:solidFill>
              </a:rPr>
              <a:pPr eaLnBrk="0" fontAlgn="base" hangingPunct="0">
                <a:spcBef>
                  <a:spcPct val="0"/>
                </a:spcBef>
                <a:spcAft>
                  <a:spcPct val="0"/>
                </a:spcAft>
              </a:pPr>
              <a:t>‹#›</a:t>
            </a:fld>
            <a:endParaRPr lang="en-US">
              <a:solidFill>
                <a:srgbClr val="663300"/>
              </a:solidFill>
            </a:endParaRPr>
          </a:p>
        </p:txBody>
      </p:sp>
      <p:sp>
        <p:nvSpPr>
          <p:cNvPr id="6151" name="Line 7"/>
          <p:cNvSpPr>
            <a:spLocks noChangeShapeType="1"/>
          </p:cNvSpPr>
          <p:nvPr/>
        </p:nvSpPr>
        <p:spPr bwMode="auto">
          <a:xfrm>
            <a:off x="0" y="1447800"/>
            <a:ext cx="12192000" cy="0"/>
          </a:xfrm>
          <a:prstGeom prst="line">
            <a:avLst/>
          </a:prstGeom>
          <a:noFill/>
          <a:ln w="76200" cmpd="tri">
            <a:solidFill>
              <a:schemeClr val="accent1"/>
            </a:solidFill>
            <a:round/>
            <a:headEnd/>
            <a:tailEnd/>
          </a:ln>
          <a:effec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Tree>
    <p:extLst>
      <p:ext uri="{BB962C8B-B14F-4D97-AF65-F5344CB8AC3E}">
        <p14:creationId xmlns:p14="http://schemas.microsoft.com/office/powerpoint/2010/main" val="4155738196"/>
      </p:ext>
    </p:extLst>
  </p:cSld>
  <p:clrMap bg1="lt1" tx1="dk1" bg2="lt2" tx2="dk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Lst>
  <p:transition>
    <p:fade/>
  </p:transition>
  <p:txStyles>
    <p:titleStyle>
      <a:lvl1pPr algn="ctr" rtl="0" eaLnBrk="1" fontAlgn="base" hangingPunct="1">
        <a:spcBef>
          <a:spcPct val="0"/>
        </a:spcBef>
        <a:spcAft>
          <a:spcPct val="0"/>
        </a:spcAft>
        <a:defRPr sz="4400" b="1">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chemeClr val="accent1"/>
        </a:buClr>
        <a:buSzPct val="120000"/>
        <a:buFont typeface="Arial"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1"/>
        </a:buClr>
        <a:buSzPct val="120000"/>
        <a:buFont typeface="Arial"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chemeClr val="accent1"/>
        </a:buClr>
        <a:buSzPct val="120000"/>
        <a:buFont typeface="Arial"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chemeClr val="accent1"/>
        </a:buClr>
        <a:buSzPct val="120000"/>
        <a:buFont typeface="Arial"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chemeClr val="accent1"/>
        </a:buClr>
        <a:buSzPct val="120000"/>
        <a:buFont typeface="Arial"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bwMode="auto">
          <a:xfrm>
            <a:off x="609600" y="228600"/>
            <a:ext cx="112776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6147" name="Rectangle 3"/>
          <p:cNvSpPr>
            <a:spLocks noGrp="1" noChangeArrowheads="1"/>
          </p:cNvSpPr>
          <p:nvPr>
            <p:ph type="body" idx="1"/>
          </p:nvPr>
        </p:nvSpPr>
        <p:spPr bwMode="auto">
          <a:xfrm>
            <a:off x="609600" y="1600201"/>
            <a:ext cx="109728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148" name="Rectangle 4"/>
          <p:cNvSpPr>
            <a:spLocks noGrp="1" noChangeArrowheads="1"/>
          </p:cNvSpPr>
          <p:nvPr>
            <p:ph type="dt" sz="half" idx="2"/>
          </p:nvPr>
        </p:nvSpPr>
        <p:spPr bwMode="auto">
          <a:xfrm>
            <a:off x="609600" y="6245225"/>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pPr eaLnBrk="0" fontAlgn="base" hangingPunct="0">
              <a:spcBef>
                <a:spcPct val="0"/>
              </a:spcBef>
              <a:spcAft>
                <a:spcPct val="0"/>
              </a:spcAft>
            </a:pPr>
            <a:endParaRPr lang="en-US">
              <a:solidFill>
                <a:srgbClr val="663300"/>
              </a:solidFill>
            </a:endParaRPr>
          </a:p>
        </p:txBody>
      </p:sp>
      <p:sp>
        <p:nvSpPr>
          <p:cNvPr id="6149" name="Rectangle 5"/>
          <p:cNvSpPr>
            <a:spLocks noGrp="1" noChangeArrowheads="1"/>
          </p:cNvSpPr>
          <p:nvPr>
            <p:ph type="ftr" sz="quarter" idx="3"/>
          </p:nvPr>
        </p:nvSpPr>
        <p:spPr bwMode="auto">
          <a:xfrm>
            <a:off x="4165600" y="6245225"/>
            <a:ext cx="3860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pPr eaLnBrk="0" fontAlgn="base" hangingPunct="0">
              <a:spcBef>
                <a:spcPct val="0"/>
              </a:spcBef>
              <a:spcAft>
                <a:spcPct val="0"/>
              </a:spcAft>
            </a:pPr>
            <a:endParaRPr lang="en-US">
              <a:solidFill>
                <a:srgbClr val="663300"/>
              </a:solidFill>
            </a:endParaRPr>
          </a:p>
        </p:txBody>
      </p:sp>
      <p:sp>
        <p:nvSpPr>
          <p:cNvPr id="6150" name="Rectangle 6"/>
          <p:cNvSpPr>
            <a:spLocks noGrp="1" noChangeArrowheads="1"/>
          </p:cNvSpPr>
          <p:nvPr>
            <p:ph type="sldNum" sz="quarter" idx="4"/>
          </p:nvPr>
        </p:nvSpPr>
        <p:spPr bwMode="auto">
          <a:xfrm>
            <a:off x="8737600" y="6245225"/>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pPr eaLnBrk="0" fontAlgn="base" hangingPunct="0">
              <a:spcBef>
                <a:spcPct val="0"/>
              </a:spcBef>
              <a:spcAft>
                <a:spcPct val="0"/>
              </a:spcAft>
            </a:pPr>
            <a:fld id="{AC549AFB-E333-448D-936A-93764BCE94B3}" type="slidenum">
              <a:rPr lang="en-US" smtClean="0">
                <a:solidFill>
                  <a:srgbClr val="663300"/>
                </a:solidFill>
              </a:rPr>
              <a:pPr eaLnBrk="0" fontAlgn="base" hangingPunct="0">
                <a:spcBef>
                  <a:spcPct val="0"/>
                </a:spcBef>
                <a:spcAft>
                  <a:spcPct val="0"/>
                </a:spcAft>
              </a:pPr>
              <a:t>‹#›</a:t>
            </a:fld>
            <a:endParaRPr lang="en-US">
              <a:solidFill>
                <a:srgbClr val="663300"/>
              </a:solidFill>
            </a:endParaRPr>
          </a:p>
        </p:txBody>
      </p:sp>
      <p:sp>
        <p:nvSpPr>
          <p:cNvPr id="6151" name="Line 7"/>
          <p:cNvSpPr>
            <a:spLocks noChangeShapeType="1"/>
          </p:cNvSpPr>
          <p:nvPr/>
        </p:nvSpPr>
        <p:spPr bwMode="auto">
          <a:xfrm>
            <a:off x="0" y="1447800"/>
            <a:ext cx="12192000" cy="0"/>
          </a:xfrm>
          <a:prstGeom prst="line">
            <a:avLst/>
          </a:prstGeom>
          <a:noFill/>
          <a:ln w="76200" cmpd="tri">
            <a:solidFill>
              <a:schemeClr val="accent1"/>
            </a:solidFill>
            <a:round/>
            <a:headEnd/>
            <a:tailEnd/>
          </a:ln>
          <a:effec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Tree>
    <p:extLst>
      <p:ext uri="{BB962C8B-B14F-4D97-AF65-F5344CB8AC3E}">
        <p14:creationId xmlns:p14="http://schemas.microsoft.com/office/powerpoint/2010/main" val="275347143"/>
      </p:ext>
    </p:extLst>
  </p:cSld>
  <p:clrMap bg1="lt1" tx1="dk1" bg2="lt2" tx2="dk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697" r:id="rId5"/>
    <p:sldLayoutId id="2147483698" r:id="rId6"/>
    <p:sldLayoutId id="2147483699" r:id="rId7"/>
    <p:sldLayoutId id="2147483700" r:id="rId8"/>
  </p:sldLayoutIdLst>
  <p:transition>
    <p:fade/>
  </p:transition>
  <p:txStyles>
    <p:titleStyle>
      <a:lvl1pPr algn="ctr" rtl="0" eaLnBrk="1" fontAlgn="base" hangingPunct="1">
        <a:spcBef>
          <a:spcPct val="0"/>
        </a:spcBef>
        <a:spcAft>
          <a:spcPct val="0"/>
        </a:spcAft>
        <a:defRPr sz="4400" b="1">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chemeClr val="accent1"/>
        </a:buClr>
        <a:buSzPct val="120000"/>
        <a:buFont typeface="Arial"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1"/>
        </a:buClr>
        <a:buSzPct val="120000"/>
        <a:buFont typeface="Arial"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chemeClr val="accent1"/>
        </a:buClr>
        <a:buSzPct val="120000"/>
        <a:buFont typeface="Arial"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chemeClr val="accent1"/>
        </a:buClr>
        <a:buSzPct val="120000"/>
        <a:buFont typeface="Arial"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chemeClr val="accent1"/>
        </a:buClr>
        <a:buSzPct val="120000"/>
        <a:buFont typeface="Arial"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bwMode="auto">
          <a:xfrm>
            <a:off x="609600" y="228600"/>
            <a:ext cx="112776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6147" name="Rectangle 3"/>
          <p:cNvSpPr>
            <a:spLocks noGrp="1" noChangeArrowheads="1"/>
          </p:cNvSpPr>
          <p:nvPr>
            <p:ph type="body" idx="1"/>
          </p:nvPr>
        </p:nvSpPr>
        <p:spPr bwMode="auto">
          <a:xfrm>
            <a:off x="609600" y="1600201"/>
            <a:ext cx="109728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148" name="Rectangle 4"/>
          <p:cNvSpPr>
            <a:spLocks noGrp="1" noChangeArrowheads="1"/>
          </p:cNvSpPr>
          <p:nvPr>
            <p:ph type="dt" sz="half" idx="2"/>
          </p:nvPr>
        </p:nvSpPr>
        <p:spPr bwMode="auto">
          <a:xfrm>
            <a:off x="609600" y="6245225"/>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pPr eaLnBrk="0" fontAlgn="base" hangingPunct="0">
              <a:spcBef>
                <a:spcPct val="0"/>
              </a:spcBef>
              <a:spcAft>
                <a:spcPct val="0"/>
              </a:spcAft>
            </a:pPr>
            <a:endParaRPr lang="en-US" b="1">
              <a:solidFill>
                <a:srgbClr val="000000"/>
              </a:solidFill>
            </a:endParaRPr>
          </a:p>
        </p:txBody>
      </p:sp>
      <p:sp>
        <p:nvSpPr>
          <p:cNvPr id="6149" name="Rectangle 5"/>
          <p:cNvSpPr>
            <a:spLocks noGrp="1" noChangeArrowheads="1"/>
          </p:cNvSpPr>
          <p:nvPr>
            <p:ph type="ftr" sz="quarter" idx="3"/>
          </p:nvPr>
        </p:nvSpPr>
        <p:spPr bwMode="auto">
          <a:xfrm>
            <a:off x="4165600" y="6245225"/>
            <a:ext cx="3860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pPr eaLnBrk="0" fontAlgn="base" hangingPunct="0">
              <a:spcBef>
                <a:spcPct val="0"/>
              </a:spcBef>
              <a:spcAft>
                <a:spcPct val="0"/>
              </a:spcAft>
            </a:pPr>
            <a:endParaRPr lang="en-US" b="1">
              <a:solidFill>
                <a:srgbClr val="000000"/>
              </a:solidFill>
            </a:endParaRPr>
          </a:p>
        </p:txBody>
      </p:sp>
      <p:sp>
        <p:nvSpPr>
          <p:cNvPr id="6150" name="Rectangle 6"/>
          <p:cNvSpPr>
            <a:spLocks noGrp="1" noChangeArrowheads="1"/>
          </p:cNvSpPr>
          <p:nvPr>
            <p:ph type="sldNum" sz="quarter" idx="4"/>
          </p:nvPr>
        </p:nvSpPr>
        <p:spPr bwMode="auto">
          <a:xfrm>
            <a:off x="8737600" y="6245225"/>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pPr eaLnBrk="0" fontAlgn="base" hangingPunct="0">
              <a:spcBef>
                <a:spcPct val="0"/>
              </a:spcBef>
              <a:spcAft>
                <a:spcPct val="0"/>
              </a:spcAft>
            </a:pPr>
            <a:fld id="{0165A093-3008-48F0-87E8-D7DCDEB2701A}" type="slidenum">
              <a:rPr lang="en-US" b="1" smtClean="0">
                <a:solidFill>
                  <a:srgbClr val="000000"/>
                </a:solidFill>
              </a:rPr>
              <a:pPr eaLnBrk="0" fontAlgn="base" hangingPunct="0">
                <a:spcBef>
                  <a:spcPct val="0"/>
                </a:spcBef>
                <a:spcAft>
                  <a:spcPct val="0"/>
                </a:spcAft>
              </a:pPr>
              <a:t>‹#›</a:t>
            </a:fld>
            <a:endParaRPr lang="en-US" b="1">
              <a:solidFill>
                <a:srgbClr val="000000"/>
              </a:solidFill>
            </a:endParaRPr>
          </a:p>
        </p:txBody>
      </p:sp>
      <p:sp>
        <p:nvSpPr>
          <p:cNvPr id="6151" name="Line 7"/>
          <p:cNvSpPr>
            <a:spLocks noChangeShapeType="1"/>
          </p:cNvSpPr>
          <p:nvPr/>
        </p:nvSpPr>
        <p:spPr bwMode="auto">
          <a:xfrm>
            <a:off x="0" y="1447800"/>
            <a:ext cx="12192000" cy="0"/>
          </a:xfrm>
          <a:prstGeom prst="line">
            <a:avLst/>
          </a:prstGeom>
          <a:noFill/>
          <a:ln w="76200" cmpd="tri">
            <a:solidFill>
              <a:schemeClr val="accent1"/>
            </a:solidFill>
            <a:round/>
            <a:headEnd/>
            <a:tailEnd/>
          </a:ln>
          <a:effec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1"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Tree>
    <p:extLst>
      <p:ext uri="{BB962C8B-B14F-4D97-AF65-F5344CB8AC3E}">
        <p14:creationId xmlns:p14="http://schemas.microsoft.com/office/powerpoint/2010/main" val="3455776589"/>
      </p:ext>
    </p:extLst>
  </p:cSld>
  <p:clrMap bg1="lt1" tx1="dk1" bg2="lt2" tx2="dk2" accent1="accent1" accent2="accent2" accent3="accent3" accent4="accent4" accent5="accent5" accent6="accent6" hlink="hlink" folHlink="folHlink"/>
  <p:sldLayoutIdLst>
    <p:sldLayoutId id="2147483702" r:id="rId1"/>
    <p:sldLayoutId id="2147483703" r:id="rId2"/>
    <p:sldLayoutId id="2147483704" r:id="rId3"/>
    <p:sldLayoutId id="2147483705" r:id="rId4"/>
    <p:sldLayoutId id="2147483706" r:id="rId5"/>
    <p:sldLayoutId id="2147483707" r:id="rId6"/>
    <p:sldLayoutId id="2147483708" r:id="rId7"/>
  </p:sldLayoutIdLst>
  <p:transition>
    <p:fade/>
  </p:transition>
  <p:txStyles>
    <p:titleStyle>
      <a:lvl1pPr algn="ctr" rtl="0" eaLnBrk="1" fontAlgn="base" hangingPunct="1">
        <a:spcBef>
          <a:spcPct val="0"/>
        </a:spcBef>
        <a:spcAft>
          <a:spcPct val="0"/>
        </a:spcAft>
        <a:defRPr sz="4400" b="1">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chemeClr val="accent1"/>
        </a:buClr>
        <a:buSzPct val="120000"/>
        <a:buFont typeface="Arial"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1"/>
        </a:buClr>
        <a:buSzPct val="120000"/>
        <a:buFont typeface="Arial"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chemeClr val="accent1"/>
        </a:buClr>
        <a:buSzPct val="120000"/>
        <a:buFont typeface="Arial"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chemeClr val="accent1"/>
        </a:buClr>
        <a:buSzPct val="120000"/>
        <a:buFont typeface="Arial"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chemeClr val="accent1"/>
        </a:buClr>
        <a:buSzPct val="120000"/>
        <a:buFont typeface="Arial"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2.xml"/><Relationship Id="rId5" Type="http://schemas.openxmlformats.org/officeDocument/2006/relationships/image" Target="../media/image7.jpeg"/><Relationship Id="rId4" Type="http://schemas.openxmlformats.org/officeDocument/2006/relationships/image" Target="../media/image6.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hyperlink" Target="http://www.meurerresearch.com/"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8.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2.jpe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23.jpeg"/><Relationship Id="rId1" Type="http://schemas.openxmlformats.org/officeDocument/2006/relationships/slideLayout" Target="../slideLayouts/slideLayout2.xml"/><Relationship Id="rId5" Type="http://schemas.openxmlformats.org/officeDocument/2006/relationships/image" Target="../media/image6.jpeg"/><Relationship Id="rId4" Type="http://schemas.openxmlformats.org/officeDocument/2006/relationships/image" Target="../media/image5.jpeg"/></Relationships>
</file>

<file path=ppt/slides/_rels/slide2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6.jpeg"/><Relationship Id="rId4" Type="http://schemas.openxmlformats.org/officeDocument/2006/relationships/image" Target="../media/image5.jpe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12.xml"/><Relationship Id="rId7" Type="http://schemas.openxmlformats.org/officeDocument/2006/relationships/image" Target="../media/image24.png"/><Relationship Id="rId2" Type="http://schemas.openxmlformats.org/officeDocument/2006/relationships/slideLayout" Target="../slideLayouts/slideLayout2.xml"/><Relationship Id="rId1" Type="http://schemas.openxmlformats.org/officeDocument/2006/relationships/tags" Target="../tags/tag1.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s>
</file>

<file path=ppt/slides/_rels/slide2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hyperlink" Target="https://www.youtube.com/watch?v=9tqk2cFDi5o" TargetMode="External"/><Relationship Id="rId5" Type="http://schemas.openxmlformats.org/officeDocument/2006/relationships/image" Target="../media/image6.jpeg"/><Relationship Id="rId4" Type="http://schemas.openxmlformats.org/officeDocument/2006/relationships/image" Target="../media/image5.jpeg"/></Relationships>
</file>

<file path=ppt/slides/_rels/slide29.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tags" Target="../tags/tag4.xml"/><Relationship Id="rId7" Type="http://schemas.openxmlformats.org/officeDocument/2006/relationships/image" Target="../media/image26.png"/><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image" Target="../media/image25.png"/><Relationship Id="rId5" Type="http://schemas.openxmlformats.org/officeDocument/2006/relationships/notesSlide" Target="../notesSlides/notesSlide14.xml"/><Relationship Id="rId4"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hyperlink" Target="https://www.usgs.gov/special-topic/water-science-school/science/groundwater-use-united-states?qt-science_center_objects=0#qt-science_center_objects" TargetMode="External"/><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3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15.xml"/><Relationship Id="rId1" Type="http://schemas.openxmlformats.org/officeDocument/2006/relationships/slideLayout" Target="../slideLayouts/slideLayout38.xml"/></Relationships>
</file>

<file path=ppt/slides/_rels/slide34.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43.xml"/></Relationships>
</file>

<file path=ppt/slides/_rels/slide3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Layout" Target="../slideLayouts/slideLayout2.xml"/><Relationship Id="rId1" Type="http://schemas.openxmlformats.org/officeDocument/2006/relationships/tags" Target="../tags/tag5.xml"/><Relationship Id="rId4" Type="http://schemas.openxmlformats.org/officeDocument/2006/relationships/image" Target="../media/image33.png"/></Relationships>
</file>

<file path=ppt/slides/_rels/slide4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slideLayout" Target="../slideLayouts/slideLayout2.xml"/><Relationship Id="rId1" Type="http://schemas.openxmlformats.org/officeDocument/2006/relationships/tags" Target="../tags/tag6.xml"/></Relationships>
</file>

<file path=ppt/slides/_rels/slide44.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tags" Target="../tags/tag9.xml"/><Relationship Id="rId7" Type="http://schemas.openxmlformats.org/officeDocument/2006/relationships/image" Target="../media/image37.png"/><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image" Target="../media/image36.png"/><Relationship Id="rId5" Type="http://schemas.openxmlformats.org/officeDocument/2006/relationships/slideLayout" Target="../slideLayouts/slideLayout2.xml"/><Relationship Id="rId4" Type="http://schemas.openxmlformats.org/officeDocument/2006/relationships/tags" Target="../tags/tag10.xml"/><Relationship Id="rId9" Type="http://schemas.openxmlformats.org/officeDocument/2006/relationships/image" Target="../media/image39.png"/></Relationships>
</file>

<file path=ppt/slides/_rels/slide4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slideLayout" Target="../slideLayouts/slideLayout2.xml"/><Relationship Id="rId1" Type="http://schemas.openxmlformats.org/officeDocument/2006/relationships/tags" Target="../tags/tag11.xml"/></Relationships>
</file>

<file path=ppt/slides/_rels/slide4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hyperlink" Target="https://www.accessengineeringlibrary.com/browse/water-and-wastewater-engineering-design-principles-and-practice"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591612" y="5029200"/>
            <a:ext cx="6161988" cy="1143000"/>
          </a:xfrm>
        </p:spPr>
        <p:txBody>
          <a:bodyPr/>
          <a:lstStyle/>
          <a:p>
            <a:r>
              <a:rPr lang="en-US" dirty="0" smtClean="0"/>
              <a:t>In which pathogens are removed because they are particles</a:t>
            </a:r>
            <a:endParaRPr lang="en-US" dirty="0"/>
          </a:p>
        </p:txBody>
      </p:sp>
      <p:sp>
        <p:nvSpPr>
          <p:cNvPr id="2" name="Title 1"/>
          <p:cNvSpPr>
            <a:spLocks noGrp="1"/>
          </p:cNvSpPr>
          <p:nvPr>
            <p:ph type="ctrTitle" sz="quarter"/>
          </p:nvPr>
        </p:nvSpPr>
        <p:spPr/>
        <p:txBody>
          <a:bodyPr/>
          <a:lstStyle/>
          <a:p>
            <a:r>
              <a:rPr lang="en-US" dirty="0" smtClean="0"/>
              <a:t>Particles and Pathogens</a:t>
            </a:r>
            <a:endParaRPr lang="en-US" dirty="0"/>
          </a:p>
        </p:txBody>
      </p:sp>
      <p:sp>
        <p:nvSpPr>
          <p:cNvPr id="4" name="TextBox 3"/>
          <p:cNvSpPr txBox="1"/>
          <p:nvPr/>
        </p:nvSpPr>
        <p:spPr>
          <a:xfrm>
            <a:off x="320510" y="3160137"/>
            <a:ext cx="11671785" cy="584775"/>
          </a:xfrm>
          <a:prstGeom prst="rect">
            <a:avLst/>
          </a:prstGeom>
          <a:noFill/>
        </p:spPr>
        <p:txBody>
          <a:bodyPr wrap="none" rtlCol="0">
            <a:spAutoFit/>
          </a:bodyPr>
          <a:lstStyle/>
          <a:p>
            <a:r>
              <a:rPr lang="en-US" sz="3200" dirty="0" smtClean="0"/>
              <a:t>Rocks, leaves, branches, fish, frogs, sand, grit, clay, and pathogens</a:t>
            </a:r>
            <a:endParaRPr lang="en-US" sz="3200" dirty="0"/>
          </a:p>
        </p:txBody>
      </p:sp>
    </p:spTree>
    <p:extLst>
      <p:ext uri="{BB962C8B-B14F-4D97-AF65-F5344CB8AC3E}">
        <p14:creationId xmlns:p14="http://schemas.microsoft.com/office/powerpoint/2010/main" val="958638947"/>
      </p:ext>
    </p:extLst>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Jargon for Confusion in </a:t>
            </a:r>
            <a:r>
              <a:rPr lang="en-US" dirty="0" err="1" smtClean="0"/>
              <a:t>Env</a:t>
            </a:r>
            <a:r>
              <a:rPr lang="en-US" dirty="0" smtClean="0"/>
              <a:t>. Eng.</a:t>
            </a:r>
            <a:endParaRPr lang="en-US" dirty="0"/>
          </a:p>
        </p:txBody>
      </p:sp>
      <p:sp>
        <p:nvSpPr>
          <p:cNvPr id="3" name="Content Placeholder 2"/>
          <p:cNvSpPr>
            <a:spLocks noGrp="1"/>
          </p:cNvSpPr>
          <p:nvPr>
            <p:ph idx="1"/>
          </p:nvPr>
        </p:nvSpPr>
        <p:spPr/>
        <p:txBody>
          <a:bodyPr/>
          <a:lstStyle/>
          <a:p>
            <a:r>
              <a:rPr lang="en-US" dirty="0" smtClean="0"/>
              <a:t>How to express velocities in units that confuse…</a:t>
            </a:r>
          </a:p>
          <a:p>
            <a:pPr lvl="1"/>
            <a:r>
              <a:rPr lang="en-US" dirty="0" smtClean="0"/>
              <a:t>Surface loading rates (for sedimentation tanks)</a:t>
            </a:r>
          </a:p>
          <a:p>
            <a:pPr lvl="1"/>
            <a:r>
              <a:rPr lang="en-US" dirty="0" smtClean="0"/>
              <a:t>Flux (for membrane filters)</a:t>
            </a:r>
          </a:p>
          <a:p>
            <a:pPr lvl="1"/>
            <a:r>
              <a:rPr lang="en-US" dirty="0"/>
              <a:t>Filtration velocities </a:t>
            </a:r>
            <a:r>
              <a:rPr lang="en-US" dirty="0" smtClean="0"/>
              <a:t>(for granular media)</a:t>
            </a:r>
          </a:p>
          <a:p>
            <a:r>
              <a:rPr lang="en-US" dirty="0" smtClean="0"/>
              <a:t>A modest proposal</a:t>
            </a:r>
          </a:p>
          <a:p>
            <a:pPr lvl="1"/>
            <a:r>
              <a:rPr lang="en-US" dirty="0" smtClean="0"/>
              <a:t>Let’s consistently use the simplest SI units so that we can compare across processes and bring physical insight</a:t>
            </a:r>
          </a:p>
          <a:p>
            <a:pPr lvl="1"/>
            <a:r>
              <a:rPr lang="en-US" dirty="0" smtClean="0"/>
              <a:t>The standard unit of time is seconds</a:t>
            </a:r>
          </a:p>
          <a:p>
            <a:pPr lvl="1"/>
            <a:r>
              <a:rPr lang="en-US" dirty="0" smtClean="0"/>
              <a:t>mm/s!</a:t>
            </a:r>
          </a:p>
          <a:p>
            <a:endParaRPr lang="en-US" dirty="0" smtClean="0"/>
          </a:p>
        </p:txBody>
      </p:sp>
      <p:sp>
        <p:nvSpPr>
          <p:cNvPr id="4" name="Rectangle 3"/>
          <p:cNvSpPr/>
          <p:nvPr/>
        </p:nvSpPr>
        <p:spPr>
          <a:xfrm>
            <a:off x="8628668" y="2220702"/>
            <a:ext cx="2749485" cy="1557349"/>
          </a:xfrm>
          <a:prstGeom prst="rect">
            <a:avLst/>
          </a:prstGeom>
        </p:spPr>
        <p:txBody>
          <a:bodyPr wrap="square">
            <a:spAutoFit/>
          </a:bodyPr>
          <a:lstStyle/>
          <a:p>
            <a:pPr marL="742950" lvl="1" indent="-285750" fontAlgn="base">
              <a:spcBef>
                <a:spcPct val="20000"/>
              </a:spcBef>
              <a:spcAft>
                <a:spcPct val="0"/>
              </a:spcAft>
              <a:buClr>
                <a:srgbClr val="0070C0"/>
              </a:buClr>
              <a:buSzPct val="150000"/>
              <a:buFont typeface="Candara" pitchFamily="34" charset="0"/>
              <a:buChar char="•"/>
            </a:pPr>
            <a:r>
              <a:rPr lang="en-US" sz="2800" kern="0" dirty="0" err="1">
                <a:solidFill>
                  <a:srgbClr val="000000"/>
                </a:solidFill>
              </a:rPr>
              <a:t>gpm</a:t>
            </a:r>
            <a:r>
              <a:rPr lang="en-US" sz="2800" kern="0" dirty="0">
                <a:solidFill>
                  <a:srgbClr val="000000"/>
                </a:solidFill>
              </a:rPr>
              <a:t>/ft</a:t>
            </a:r>
            <a:r>
              <a:rPr lang="en-US" sz="2800" kern="0" baseline="30000" dirty="0">
                <a:solidFill>
                  <a:srgbClr val="000000"/>
                </a:solidFill>
              </a:rPr>
              <a:t>2</a:t>
            </a:r>
          </a:p>
          <a:p>
            <a:pPr marL="742950" lvl="1" indent="-285750" fontAlgn="base">
              <a:spcBef>
                <a:spcPct val="20000"/>
              </a:spcBef>
              <a:spcAft>
                <a:spcPct val="0"/>
              </a:spcAft>
              <a:buClr>
                <a:srgbClr val="0070C0"/>
              </a:buClr>
              <a:buSzPct val="150000"/>
              <a:buFont typeface="Candara" pitchFamily="34" charset="0"/>
              <a:buChar char="•"/>
            </a:pPr>
            <a:r>
              <a:rPr lang="en-US" sz="2800" kern="0" dirty="0" err="1" smtClean="0">
                <a:solidFill>
                  <a:srgbClr val="000000"/>
                </a:solidFill>
              </a:rPr>
              <a:t>Lph</a:t>
            </a:r>
            <a:r>
              <a:rPr lang="en-US" sz="2800" kern="0" dirty="0" smtClean="0">
                <a:solidFill>
                  <a:srgbClr val="000000"/>
                </a:solidFill>
              </a:rPr>
              <a:t>/m</a:t>
            </a:r>
            <a:r>
              <a:rPr lang="en-US" sz="2800" kern="0" baseline="30000" dirty="0" smtClean="0">
                <a:solidFill>
                  <a:srgbClr val="000000"/>
                </a:solidFill>
              </a:rPr>
              <a:t>2</a:t>
            </a:r>
          </a:p>
          <a:p>
            <a:pPr marL="742950" lvl="1" indent="-285750" fontAlgn="base">
              <a:spcBef>
                <a:spcPct val="20000"/>
              </a:spcBef>
              <a:spcAft>
                <a:spcPct val="0"/>
              </a:spcAft>
              <a:buClr>
                <a:srgbClr val="0070C0"/>
              </a:buClr>
              <a:buSzPct val="150000"/>
              <a:buFont typeface="Candara" pitchFamily="34" charset="0"/>
              <a:buChar char="•"/>
            </a:pPr>
            <a:r>
              <a:rPr lang="en-US" sz="2800" dirty="0"/>
              <a:t>m/</a:t>
            </a:r>
            <a:r>
              <a:rPr lang="en-US" sz="2800" dirty="0" err="1"/>
              <a:t>hr</a:t>
            </a:r>
            <a:endParaRPr lang="en-US" sz="2800" kern="0" dirty="0">
              <a:solidFill>
                <a:srgbClr val="000000"/>
              </a:solidFill>
            </a:endParaRPr>
          </a:p>
        </p:txBody>
      </p:sp>
    </p:spTree>
    <p:extLst>
      <p:ext uri="{BB962C8B-B14F-4D97-AF65-F5344CB8AC3E}">
        <p14:creationId xmlns:p14="http://schemas.microsoft.com/office/powerpoint/2010/main" val="13880963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Guideline for choosing filtration technology</a:t>
            </a:r>
            <a:endParaRPr lang="en-US" dirty="0"/>
          </a:p>
        </p:txBody>
      </p:sp>
      <p:sp>
        <p:nvSpPr>
          <p:cNvPr id="3" name="Content Placeholder 2"/>
          <p:cNvSpPr>
            <a:spLocks noGrp="1"/>
          </p:cNvSpPr>
          <p:nvPr>
            <p:ph idx="1"/>
          </p:nvPr>
        </p:nvSpPr>
        <p:spPr/>
        <p:txBody>
          <a:bodyPr/>
          <a:lstStyle/>
          <a:p>
            <a:r>
              <a:rPr lang="en-US" dirty="0"/>
              <a:t>The decision to use granular </a:t>
            </a:r>
            <a:r>
              <a:rPr lang="en-US" dirty="0" smtClean="0"/>
              <a:t>filtration or </a:t>
            </a:r>
            <a:r>
              <a:rPr lang="en-US" dirty="0"/>
              <a:t>membrane filtration in any particular facility depends on </a:t>
            </a:r>
            <a:r>
              <a:rPr lang="en-US" dirty="0" smtClean="0"/>
              <a:t>site-specific circumstances</a:t>
            </a:r>
            <a:br>
              <a:rPr lang="en-US" dirty="0" smtClean="0"/>
            </a:br>
            <a:r>
              <a:rPr lang="en-US" dirty="0" smtClean="0"/>
              <a:t>   - (Page 826 in MWH Water Treatment)</a:t>
            </a:r>
            <a:endParaRPr lang="en-US" dirty="0"/>
          </a:p>
        </p:txBody>
      </p:sp>
      <p:grpSp>
        <p:nvGrpSpPr>
          <p:cNvPr id="43" name="Group 42"/>
          <p:cNvGrpSpPr/>
          <p:nvPr/>
        </p:nvGrpSpPr>
        <p:grpSpPr>
          <a:xfrm>
            <a:off x="1804736" y="4074037"/>
            <a:ext cx="2262605" cy="2392267"/>
            <a:chOff x="2971800" y="1892300"/>
            <a:chExt cx="4432300" cy="4686300"/>
          </a:xfrm>
        </p:grpSpPr>
        <p:sp>
          <p:nvSpPr>
            <p:cNvPr id="4" name="Rectangle 3" descr="Granite"/>
            <p:cNvSpPr>
              <a:spLocks noChangeArrowheads="1"/>
            </p:cNvSpPr>
            <p:nvPr/>
          </p:nvSpPr>
          <p:spPr bwMode="auto">
            <a:xfrm>
              <a:off x="3022600" y="1892300"/>
              <a:ext cx="4267200" cy="4686300"/>
            </a:xfrm>
            <a:prstGeom prst="rect">
              <a:avLst/>
            </a:prstGeom>
            <a:blipFill dpi="0" rotWithShape="0">
              <a:blip r:embed="rId2" cstate="screen"/>
              <a:srcRect/>
              <a:tile tx="0" ty="0" sx="100000" sy="100000" flip="none" algn="tl"/>
            </a:blipFill>
            <a:ln w="12700">
              <a:solidFill>
                <a:schemeClr val="bg2"/>
              </a:solidFill>
              <a:miter lim="800000"/>
              <a:headEnd type="none" w="sm" len="sm"/>
              <a:tailEnd type="none" w="med" len="sm"/>
            </a:ln>
            <a:effectLst/>
          </p:spPr>
          <p:txBody>
            <a:bodyPr wrap="none" anchor="ctr"/>
            <a:lstStyle/>
            <a:p>
              <a:endParaRPr lang="en-US"/>
            </a:p>
          </p:txBody>
        </p:sp>
        <p:sp>
          <p:nvSpPr>
            <p:cNvPr id="5" name="Rectangle 4"/>
            <p:cNvSpPr>
              <a:spLocks noChangeArrowheads="1"/>
            </p:cNvSpPr>
            <p:nvPr/>
          </p:nvSpPr>
          <p:spPr bwMode="auto">
            <a:xfrm>
              <a:off x="3848100" y="1892300"/>
              <a:ext cx="3175000" cy="571500"/>
            </a:xfrm>
            <a:prstGeom prst="rect">
              <a:avLst/>
            </a:prstGeom>
            <a:solidFill>
              <a:schemeClr val="bg1"/>
            </a:solidFill>
            <a:ln w="12700">
              <a:noFill/>
              <a:miter lim="800000"/>
              <a:headEnd type="none" w="sm" len="sm"/>
              <a:tailEnd type="none" w="med" len="sm"/>
            </a:ln>
            <a:effectLst/>
          </p:spPr>
          <p:txBody>
            <a:bodyPr wrap="none" anchor="ctr"/>
            <a:lstStyle/>
            <a:p>
              <a:endParaRPr lang="en-US"/>
            </a:p>
          </p:txBody>
        </p:sp>
        <p:sp>
          <p:nvSpPr>
            <p:cNvPr id="6" name="Rectangle 5"/>
            <p:cNvSpPr>
              <a:spLocks noChangeArrowheads="1"/>
            </p:cNvSpPr>
            <p:nvPr/>
          </p:nvSpPr>
          <p:spPr bwMode="auto">
            <a:xfrm>
              <a:off x="3848100" y="2247900"/>
              <a:ext cx="3175000" cy="1460500"/>
            </a:xfrm>
            <a:prstGeom prst="rect">
              <a:avLst/>
            </a:prstGeom>
            <a:solidFill>
              <a:schemeClr val="hlink"/>
            </a:solidFill>
            <a:ln w="12700">
              <a:solidFill>
                <a:schemeClr val="bg2"/>
              </a:solidFill>
              <a:miter lim="800000"/>
              <a:headEnd type="none" w="sm" len="sm"/>
              <a:tailEnd type="none" w="med" len="sm"/>
            </a:ln>
            <a:effectLst/>
          </p:spPr>
          <p:txBody>
            <a:bodyPr wrap="none" anchor="ctr"/>
            <a:lstStyle/>
            <a:p>
              <a:endParaRPr lang="en-US"/>
            </a:p>
          </p:txBody>
        </p:sp>
        <p:sp>
          <p:nvSpPr>
            <p:cNvPr id="7" name="Rectangle 6" descr="Cork"/>
            <p:cNvSpPr>
              <a:spLocks noChangeArrowheads="1"/>
            </p:cNvSpPr>
            <p:nvPr/>
          </p:nvSpPr>
          <p:spPr bwMode="auto">
            <a:xfrm>
              <a:off x="3848100" y="4262438"/>
              <a:ext cx="3175000" cy="842962"/>
            </a:xfrm>
            <a:prstGeom prst="rect">
              <a:avLst/>
            </a:prstGeom>
            <a:blipFill dpi="0" rotWithShape="0">
              <a:blip r:embed="rId3" cstate="screen"/>
              <a:srcRect/>
              <a:tile tx="0" ty="0" sx="100000" sy="100000" flip="none" algn="tl"/>
            </a:blipFill>
            <a:ln w="12700">
              <a:solidFill>
                <a:schemeClr val="bg2"/>
              </a:solidFill>
              <a:miter lim="800000"/>
              <a:headEnd type="none" w="sm" len="sm"/>
              <a:tailEnd type="none" w="med" len="sm"/>
            </a:ln>
            <a:effectLst/>
          </p:spPr>
          <p:txBody>
            <a:bodyPr wrap="none" anchor="ctr"/>
            <a:lstStyle/>
            <a:p>
              <a:pPr algn="ctr"/>
              <a:r>
                <a:rPr lang="en-US">
                  <a:latin typeface="Book Antiqua" pitchFamily="18" charset="0"/>
                </a:rPr>
                <a:t>Sand</a:t>
              </a:r>
            </a:p>
          </p:txBody>
        </p:sp>
        <p:sp>
          <p:nvSpPr>
            <p:cNvPr id="8" name="Rectangle 7" descr="Large confetti"/>
            <p:cNvSpPr>
              <a:spLocks noChangeArrowheads="1"/>
            </p:cNvSpPr>
            <p:nvPr/>
          </p:nvSpPr>
          <p:spPr bwMode="auto">
            <a:xfrm>
              <a:off x="3848100" y="5105400"/>
              <a:ext cx="3175000" cy="901700"/>
            </a:xfrm>
            <a:prstGeom prst="rect">
              <a:avLst/>
            </a:prstGeom>
            <a:pattFill prst="lgConfetti">
              <a:fgClr>
                <a:srgbClr val="975737"/>
              </a:fgClr>
              <a:bgClr>
                <a:schemeClr val="hlink"/>
              </a:bgClr>
            </a:pattFill>
            <a:ln w="12700">
              <a:solidFill>
                <a:schemeClr val="bg2"/>
              </a:solidFill>
              <a:miter lim="800000"/>
              <a:headEnd type="none" w="sm" len="sm"/>
              <a:tailEnd type="none" w="med" len="sm"/>
            </a:ln>
            <a:effectLst/>
          </p:spPr>
          <p:txBody>
            <a:bodyPr wrap="none" anchor="ctr"/>
            <a:lstStyle/>
            <a:p>
              <a:pPr algn="ctr"/>
              <a:r>
                <a:rPr lang="en-US">
                  <a:latin typeface="Book Antiqua" pitchFamily="18" charset="0"/>
                </a:rPr>
                <a:t>Gravel</a:t>
              </a:r>
            </a:p>
          </p:txBody>
        </p:sp>
        <p:sp>
          <p:nvSpPr>
            <p:cNvPr id="9" name="Freeform 8"/>
            <p:cNvSpPr>
              <a:spLocks/>
            </p:cNvSpPr>
            <p:nvPr/>
          </p:nvSpPr>
          <p:spPr bwMode="auto">
            <a:xfrm>
              <a:off x="5130800" y="2743200"/>
              <a:ext cx="482600" cy="325438"/>
            </a:xfrm>
            <a:custGeom>
              <a:avLst/>
              <a:gdLst/>
              <a:ahLst/>
              <a:cxnLst>
                <a:cxn ang="0">
                  <a:pos x="0" y="0"/>
                </a:cxn>
                <a:cxn ang="0">
                  <a:pos x="72" y="176"/>
                </a:cxn>
                <a:cxn ang="0">
                  <a:pos x="232" y="176"/>
                </a:cxn>
                <a:cxn ang="0">
                  <a:pos x="304" y="0"/>
                </a:cxn>
              </a:cxnLst>
              <a:rect l="0" t="0" r="r" b="b"/>
              <a:pathLst>
                <a:path w="304" h="205">
                  <a:moveTo>
                    <a:pt x="0" y="0"/>
                  </a:moveTo>
                  <a:cubicBezTo>
                    <a:pt x="12" y="29"/>
                    <a:pt x="33" y="147"/>
                    <a:pt x="72" y="176"/>
                  </a:cubicBezTo>
                  <a:cubicBezTo>
                    <a:pt x="111" y="205"/>
                    <a:pt x="193" y="205"/>
                    <a:pt x="232" y="176"/>
                  </a:cubicBezTo>
                  <a:cubicBezTo>
                    <a:pt x="271" y="147"/>
                    <a:pt x="289" y="37"/>
                    <a:pt x="304" y="0"/>
                  </a:cubicBezTo>
                </a:path>
              </a:pathLst>
            </a:custGeom>
            <a:noFill/>
            <a:ln w="50800" cap="flat" cmpd="sng">
              <a:solidFill>
                <a:srgbClr val="003300"/>
              </a:solidFill>
              <a:prstDash val="solid"/>
              <a:round/>
              <a:headEnd type="none" w="sm" len="sm"/>
              <a:tailEnd type="none" w="med" len="sm"/>
            </a:ln>
            <a:effectLst/>
          </p:spPr>
          <p:txBody>
            <a:bodyPr wrap="none" anchor="ctr"/>
            <a:lstStyle/>
            <a:p>
              <a:endParaRPr lang="en-US"/>
            </a:p>
          </p:txBody>
        </p:sp>
        <p:sp>
          <p:nvSpPr>
            <p:cNvPr id="10" name="Freeform 9"/>
            <p:cNvSpPr>
              <a:spLocks/>
            </p:cNvSpPr>
            <p:nvPr/>
          </p:nvSpPr>
          <p:spPr bwMode="auto">
            <a:xfrm>
              <a:off x="2997200" y="2463800"/>
              <a:ext cx="863600" cy="3543300"/>
            </a:xfrm>
            <a:custGeom>
              <a:avLst/>
              <a:gdLst/>
              <a:ahLst/>
              <a:cxnLst>
                <a:cxn ang="0">
                  <a:pos x="536" y="0"/>
                </a:cxn>
                <a:cxn ang="0">
                  <a:pos x="208" y="0"/>
                </a:cxn>
                <a:cxn ang="0">
                  <a:pos x="208" y="1256"/>
                </a:cxn>
                <a:cxn ang="0">
                  <a:pos x="16" y="1256"/>
                </a:cxn>
                <a:cxn ang="0">
                  <a:pos x="0" y="1400"/>
                </a:cxn>
                <a:cxn ang="0">
                  <a:pos x="200" y="1400"/>
                </a:cxn>
                <a:cxn ang="0">
                  <a:pos x="200" y="2096"/>
                </a:cxn>
                <a:cxn ang="0">
                  <a:pos x="16" y="2096"/>
                </a:cxn>
                <a:cxn ang="0">
                  <a:pos x="16" y="2232"/>
                </a:cxn>
                <a:cxn ang="0">
                  <a:pos x="360" y="2232"/>
                </a:cxn>
                <a:cxn ang="0">
                  <a:pos x="360" y="200"/>
                </a:cxn>
                <a:cxn ang="0">
                  <a:pos x="544" y="200"/>
                </a:cxn>
              </a:cxnLst>
              <a:rect l="0" t="0" r="r" b="b"/>
              <a:pathLst>
                <a:path w="544" h="2232">
                  <a:moveTo>
                    <a:pt x="536" y="0"/>
                  </a:moveTo>
                  <a:lnTo>
                    <a:pt x="208" y="0"/>
                  </a:lnTo>
                  <a:lnTo>
                    <a:pt x="208" y="1256"/>
                  </a:lnTo>
                  <a:lnTo>
                    <a:pt x="16" y="1256"/>
                  </a:lnTo>
                  <a:lnTo>
                    <a:pt x="0" y="1400"/>
                  </a:lnTo>
                  <a:lnTo>
                    <a:pt x="200" y="1400"/>
                  </a:lnTo>
                  <a:lnTo>
                    <a:pt x="200" y="2096"/>
                  </a:lnTo>
                  <a:lnTo>
                    <a:pt x="16" y="2096"/>
                  </a:lnTo>
                  <a:lnTo>
                    <a:pt x="16" y="2232"/>
                  </a:lnTo>
                  <a:lnTo>
                    <a:pt x="360" y="2232"/>
                  </a:lnTo>
                  <a:lnTo>
                    <a:pt x="360" y="200"/>
                  </a:lnTo>
                  <a:lnTo>
                    <a:pt x="544" y="200"/>
                  </a:lnTo>
                </a:path>
              </a:pathLst>
            </a:custGeom>
            <a:solidFill>
              <a:schemeClr val="hlink"/>
            </a:solidFill>
            <a:ln w="12700" cap="flat" cmpd="sng">
              <a:noFill/>
              <a:prstDash val="solid"/>
              <a:round/>
              <a:headEnd type="none" w="sm" len="sm"/>
              <a:tailEnd type="none" w="med" len="sm"/>
            </a:ln>
            <a:effectLst/>
          </p:spPr>
          <p:txBody>
            <a:bodyPr wrap="none" anchor="ctr"/>
            <a:lstStyle/>
            <a:p>
              <a:endParaRPr lang="en-US"/>
            </a:p>
          </p:txBody>
        </p:sp>
        <p:sp>
          <p:nvSpPr>
            <p:cNvPr id="11" name="Rectangle 10"/>
            <p:cNvSpPr>
              <a:spLocks noChangeArrowheads="1"/>
            </p:cNvSpPr>
            <p:nvPr/>
          </p:nvSpPr>
          <p:spPr bwMode="auto">
            <a:xfrm>
              <a:off x="2971800" y="6210300"/>
              <a:ext cx="4432300" cy="203200"/>
            </a:xfrm>
            <a:prstGeom prst="rect">
              <a:avLst/>
            </a:prstGeom>
            <a:solidFill>
              <a:schemeClr val="hlink"/>
            </a:solidFill>
            <a:ln w="12700">
              <a:noFill/>
              <a:miter lim="800000"/>
              <a:headEnd type="none" w="sm" len="sm"/>
              <a:tailEnd type="none" w="med" len="sm"/>
            </a:ln>
            <a:effectLst/>
          </p:spPr>
          <p:txBody>
            <a:bodyPr wrap="none" anchor="ctr"/>
            <a:lstStyle/>
            <a:p>
              <a:endParaRPr lang="en-US"/>
            </a:p>
          </p:txBody>
        </p:sp>
        <p:sp>
          <p:nvSpPr>
            <p:cNvPr id="12" name="Rectangle 15" descr="Sand"/>
            <p:cNvSpPr>
              <a:spLocks noChangeArrowheads="1"/>
            </p:cNvSpPr>
            <p:nvPr/>
          </p:nvSpPr>
          <p:spPr bwMode="auto">
            <a:xfrm>
              <a:off x="3848100" y="3708400"/>
              <a:ext cx="3175000" cy="554038"/>
            </a:xfrm>
            <a:prstGeom prst="rect">
              <a:avLst/>
            </a:prstGeom>
            <a:blipFill dpi="0" rotWithShape="0">
              <a:blip r:embed="rId4" cstate="screen"/>
              <a:srcRect/>
              <a:tile tx="0" ty="0" sx="100000" sy="100000" flip="none" algn="tl"/>
            </a:blipFill>
            <a:ln w="12700">
              <a:solidFill>
                <a:schemeClr val="bg2"/>
              </a:solidFill>
              <a:miter lim="800000"/>
              <a:headEnd type="none" w="sm" len="sm"/>
              <a:tailEnd type="none" w="med" len="sm"/>
            </a:ln>
            <a:effectLst/>
          </p:spPr>
          <p:txBody>
            <a:bodyPr wrap="none" anchor="ctr"/>
            <a:lstStyle/>
            <a:p>
              <a:pPr algn="ctr"/>
              <a:r>
                <a:rPr lang="en-US" dirty="0">
                  <a:latin typeface="Book Antiqua" pitchFamily="18" charset="0"/>
                </a:rPr>
                <a:t>Anthracite</a:t>
              </a:r>
            </a:p>
          </p:txBody>
        </p:sp>
        <p:grpSp>
          <p:nvGrpSpPr>
            <p:cNvPr id="13" name="Group 19"/>
            <p:cNvGrpSpPr>
              <a:grpSpLocks/>
            </p:cNvGrpSpPr>
            <p:nvPr/>
          </p:nvGrpSpPr>
          <p:grpSpPr bwMode="auto">
            <a:xfrm>
              <a:off x="3860801" y="6007100"/>
              <a:ext cx="3122613" cy="203200"/>
              <a:chOff x="1472" y="3784"/>
              <a:chExt cx="1967" cy="128"/>
            </a:xfrm>
          </p:grpSpPr>
          <p:sp>
            <p:nvSpPr>
              <p:cNvPr id="14" name="Rectangle 20"/>
              <p:cNvSpPr>
                <a:spLocks noChangeArrowheads="1"/>
              </p:cNvSpPr>
              <p:nvPr/>
            </p:nvSpPr>
            <p:spPr bwMode="auto">
              <a:xfrm>
                <a:off x="147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15" name="Rectangle 21"/>
              <p:cNvSpPr>
                <a:spLocks noChangeArrowheads="1"/>
              </p:cNvSpPr>
              <p:nvPr/>
            </p:nvSpPr>
            <p:spPr bwMode="auto">
              <a:xfrm>
                <a:off x="156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16" name="Rectangle 22"/>
              <p:cNvSpPr>
                <a:spLocks noChangeArrowheads="1"/>
              </p:cNvSpPr>
              <p:nvPr/>
            </p:nvSpPr>
            <p:spPr bwMode="auto">
              <a:xfrm>
                <a:off x="166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17" name="Rectangle 23"/>
              <p:cNvSpPr>
                <a:spLocks noChangeArrowheads="1"/>
              </p:cNvSpPr>
              <p:nvPr/>
            </p:nvSpPr>
            <p:spPr bwMode="auto">
              <a:xfrm>
                <a:off x="176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18" name="Rectangle 24"/>
              <p:cNvSpPr>
                <a:spLocks noChangeArrowheads="1"/>
              </p:cNvSpPr>
              <p:nvPr/>
            </p:nvSpPr>
            <p:spPr bwMode="auto">
              <a:xfrm>
                <a:off x="185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19" name="Rectangle 25"/>
              <p:cNvSpPr>
                <a:spLocks noChangeArrowheads="1"/>
              </p:cNvSpPr>
              <p:nvPr/>
            </p:nvSpPr>
            <p:spPr bwMode="auto">
              <a:xfrm>
                <a:off x="195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0" name="Rectangle 26"/>
              <p:cNvSpPr>
                <a:spLocks noChangeArrowheads="1"/>
              </p:cNvSpPr>
              <p:nvPr/>
            </p:nvSpPr>
            <p:spPr bwMode="auto">
              <a:xfrm>
                <a:off x="204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 name="Rectangle 27"/>
              <p:cNvSpPr>
                <a:spLocks noChangeArrowheads="1"/>
              </p:cNvSpPr>
              <p:nvPr/>
            </p:nvSpPr>
            <p:spPr bwMode="auto">
              <a:xfrm>
                <a:off x="214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2" name="Rectangle 28"/>
              <p:cNvSpPr>
                <a:spLocks noChangeArrowheads="1"/>
              </p:cNvSpPr>
              <p:nvPr/>
            </p:nvSpPr>
            <p:spPr bwMode="auto">
              <a:xfrm>
                <a:off x="224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3" name="Rectangle 29"/>
              <p:cNvSpPr>
                <a:spLocks noChangeArrowheads="1"/>
              </p:cNvSpPr>
              <p:nvPr/>
            </p:nvSpPr>
            <p:spPr bwMode="auto">
              <a:xfrm>
                <a:off x="233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4" name="Rectangle 30"/>
              <p:cNvSpPr>
                <a:spLocks noChangeArrowheads="1"/>
              </p:cNvSpPr>
              <p:nvPr/>
            </p:nvSpPr>
            <p:spPr bwMode="auto">
              <a:xfrm>
                <a:off x="243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5" name="Rectangle 31"/>
              <p:cNvSpPr>
                <a:spLocks noChangeArrowheads="1"/>
              </p:cNvSpPr>
              <p:nvPr/>
            </p:nvSpPr>
            <p:spPr bwMode="auto">
              <a:xfrm>
                <a:off x="252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6" name="Rectangle 32"/>
              <p:cNvSpPr>
                <a:spLocks noChangeArrowheads="1"/>
              </p:cNvSpPr>
              <p:nvPr/>
            </p:nvSpPr>
            <p:spPr bwMode="auto">
              <a:xfrm>
                <a:off x="262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7" name="Rectangle 33"/>
              <p:cNvSpPr>
                <a:spLocks noChangeArrowheads="1"/>
              </p:cNvSpPr>
              <p:nvPr/>
            </p:nvSpPr>
            <p:spPr bwMode="auto">
              <a:xfrm>
                <a:off x="272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8" name="Rectangle 34"/>
              <p:cNvSpPr>
                <a:spLocks noChangeArrowheads="1"/>
              </p:cNvSpPr>
              <p:nvPr/>
            </p:nvSpPr>
            <p:spPr bwMode="auto">
              <a:xfrm>
                <a:off x="281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 name="Rectangle 35"/>
              <p:cNvSpPr>
                <a:spLocks noChangeArrowheads="1"/>
              </p:cNvSpPr>
              <p:nvPr/>
            </p:nvSpPr>
            <p:spPr bwMode="auto">
              <a:xfrm>
                <a:off x="291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0" name="Rectangle 36"/>
              <p:cNvSpPr>
                <a:spLocks noChangeArrowheads="1"/>
              </p:cNvSpPr>
              <p:nvPr/>
            </p:nvSpPr>
            <p:spPr bwMode="auto">
              <a:xfrm>
                <a:off x="300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1" name="Rectangle 37"/>
              <p:cNvSpPr>
                <a:spLocks noChangeArrowheads="1"/>
              </p:cNvSpPr>
              <p:nvPr/>
            </p:nvSpPr>
            <p:spPr bwMode="auto">
              <a:xfrm>
                <a:off x="310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 name="Rectangle 38"/>
              <p:cNvSpPr>
                <a:spLocks noChangeArrowheads="1"/>
              </p:cNvSpPr>
              <p:nvPr/>
            </p:nvSpPr>
            <p:spPr bwMode="auto">
              <a:xfrm>
                <a:off x="320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3" name="Rectangle 39"/>
              <p:cNvSpPr>
                <a:spLocks noChangeArrowheads="1"/>
              </p:cNvSpPr>
              <p:nvPr/>
            </p:nvSpPr>
            <p:spPr bwMode="auto">
              <a:xfrm>
                <a:off x="329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4" name="Rectangle 40"/>
              <p:cNvSpPr>
                <a:spLocks noChangeArrowheads="1"/>
              </p:cNvSpPr>
              <p:nvPr/>
            </p:nvSpPr>
            <p:spPr bwMode="auto">
              <a:xfrm>
                <a:off x="339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grpSp>
        <p:grpSp>
          <p:nvGrpSpPr>
            <p:cNvPr id="35" name="Group 41"/>
            <p:cNvGrpSpPr>
              <a:grpSpLocks/>
            </p:cNvGrpSpPr>
            <p:nvPr/>
          </p:nvGrpSpPr>
          <p:grpSpPr bwMode="auto">
            <a:xfrm rot="5400000">
              <a:off x="3048000" y="5772150"/>
              <a:ext cx="228600" cy="241300"/>
              <a:chOff x="4332" y="1144"/>
              <a:chExt cx="176" cy="328"/>
            </a:xfrm>
          </p:grpSpPr>
          <p:sp>
            <p:nvSpPr>
              <p:cNvPr id="36" name="AutoShape 42"/>
              <p:cNvSpPr>
                <a:spLocks noChangeArrowheads="1"/>
              </p:cNvSpPr>
              <p:nvPr/>
            </p:nvSpPr>
            <p:spPr bwMode="auto">
              <a:xfrm>
                <a:off x="4332" y="1312"/>
                <a:ext cx="176" cy="160"/>
              </a:xfrm>
              <a:prstGeom prst="triangle">
                <a:avLst>
                  <a:gd name="adj" fmla="val 50000"/>
                </a:avLst>
              </a:prstGeom>
              <a:noFill/>
              <a:ln w="28575">
                <a:solidFill>
                  <a:schemeClr val="bg2"/>
                </a:solidFill>
                <a:miter lim="800000"/>
                <a:headEnd type="none" w="sm" len="sm"/>
                <a:tailEnd type="none" w="med" len="sm"/>
              </a:ln>
              <a:effectLst/>
            </p:spPr>
            <p:txBody>
              <a:bodyPr wrap="none" anchor="ctr"/>
              <a:lstStyle/>
              <a:p>
                <a:endParaRPr lang="en-US"/>
              </a:p>
            </p:txBody>
          </p:sp>
          <p:sp>
            <p:nvSpPr>
              <p:cNvPr id="37" name="AutoShape 43"/>
              <p:cNvSpPr>
                <a:spLocks noChangeArrowheads="1"/>
              </p:cNvSpPr>
              <p:nvPr/>
            </p:nvSpPr>
            <p:spPr bwMode="auto">
              <a:xfrm flipV="1">
                <a:off x="4332" y="1144"/>
                <a:ext cx="176" cy="160"/>
              </a:xfrm>
              <a:prstGeom prst="triangle">
                <a:avLst>
                  <a:gd name="adj" fmla="val 50000"/>
                </a:avLst>
              </a:prstGeom>
              <a:noFill/>
              <a:ln w="28575">
                <a:solidFill>
                  <a:schemeClr val="bg2"/>
                </a:solidFill>
                <a:miter lim="800000"/>
                <a:headEnd type="none" w="sm" len="sm"/>
                <a:tailEnd type="none" w="med" len="sm"/>
              </a:ln>
              <a:effectLst/>
            </p:spPr>
            <p:txBody>
              <a:bodyPr wrap="none" anchor="ctr"/>
              <a:lstStyle/>
              <a:p>
                <a:endParaRPr lang="en-US"/>
              </a:p>
            </p:txBody>
          </p:sp>
        </p:grpSp>
        <p:grpSp>
          <p:nvGrpSpPr>
            <p:cNvPr id="38" name="Group 44"/>
            <p:cNvGrpSpPr>
              <a:grpSpLocks/>
            </p:cNvGrpSpPr>
            <p:nvPr/>
          </p:nvGrpSpPr>
          <p:grpSpPr bwMode="auto">
            <a:xfrm rot="5400000">
              <a:off x="7035800" y="6165850"/>
              <a:ext cx="228600" cy="241300"/>
              <a:chOff x="4332" y="1144"/>
              <a:chExt cx="176" cy="328"/>
            </a:xfrm>
          </p:grpSpPr>
          <p:sp>
            <p:nvSpPr>
              <p:cNvPr id="39" name="AutoShape 45"/>
              <p:cNvSpPr>
                <a:spLocks noChangeArrowheads="1"/>
              </p:cNvSpPr>
              <p:nvPr/>
            </p:nvSpPr>
            <p:spPr bwMode="auto">
              <a:xfrm>
                <a:off x="4332" y="1312"/>
                <a:ext cx="176" cy="160"/>
              </a:xfrm>
              <a:prstGeom prst="triangle">
                <a:avLst>
                  <a:gd name="adj" fmla="val 50000"/>
                </a:avLst>
              </a:prstGeom>
              <a:noFill/>
              <a:ln w="28575">
                <a:solidFill>
                  <a:schemeClr val="bg2"/>
                </a:solidFill>
                <a:miter lim="800000"/>
                <a:headEnd type="none" w="sm" len="sm"/>
                <a:tailEnd type="none" w="med" len="sm"/>
              </a:ln>
              <a:effectLst/>
            </p:spPr>
            <p:txBody>
              <a:bodyPr wrap="none" anchor="ctr"/>
              <a:lstStyle/>
              <a:p>
                <a:endParaRPr lang="en-US"/>
              </a:p>
            </p:txBody>
          </p:sp>
          <p:sp>
            <p:nvSpPr>
              <p:cNvPr id="40" name="AutoShape 46"/>
              <p:cNvSpPr>
                <a:spLocks noChangeArrowheads="1"/>
              </p:cNvSpPr>
              <p:nvPr/>
            </p:nvSpPr>
            <p:spPr bwMode="auto">
              <a:xfrm flipV="1">
                <a:off x="4332" y="1144"/>
                <a:ext cx="176" cy="160"/>
              </a:xfrm>
              <a:prstGeom prst="triangle">
                <a:avLst>
                  <a:gd name="adj" fmla="val 50000"/>
                </a:avLst>
              </a:prstGeom>
              <a:noFill/>
              <a:ln w="28575">
                <a:solidFill>
                  <a:schemeClr val="bg2"/>
                </a:solidFill>
                <a:miter lim="800000"/>
                <a:headEnd type="none" w="sm" len="sm"/>
                <a:tailEnd type="none" w="med" len="sm"/>
              </a:ln>
              <a:effectLst/>
            </p:spPr>
            <p:txBody>
              <a:bodyPr wrap="none" anchor="ctr"/>
              <a:lstStyle/>
              <a:p>
                <a:endParaRPr lang="en-US"/>
              </a:p>
            </p:txBody>
          </p:sp>
        </p:grpSp>
        <p:sp>
          <p:nvSpPr>
            <p:cNvPr id="41" name="Line 47"/>
            <p:cNvSpPr>
              <a:spLocks noChangeShapeType="1"/>
            </p:cNvSpPr>
            <p:nvPr/>
          </p:nvSpPr>
          <p:spPr bwMode="auto">
            <a:xfrm flipH="1">
              <a:off x="3225800" y="6311900"/>
              <a:ext cx="1270000" cy="0"/>
            </a:xfrm>
            <a:prstGeom prst="line">
              <a:avLst/>
            </a:prstGeom>
            <a:noFill/>
            <a:ln w="50800">
              <a:solidFill>
                <a:schemeClr val="tx1"/>
              </a:solidFill>
              <a:round/>
              <a:headEnd type="none" w="sm" len="sm"/>
              <a:tailEnd type="triangle" w="med" len="sm"/>
            </a:ln>
            <a:effectLst/>
          </p:spPr>
          <p:txBody>
            <a:bodyPr wrap="none" anchor="ctr"/>
            <a:lstStyle/>
            <a:p>
              <a:endParaRPr lang="en-US"/>
            </a:p>
          </p:txBody>
        </p:sp>
        <p:sp>
          <p:nvSpPr>
            <p:cNvPr id="42" name="Line 48"/>
            <p:cNvSpPr>
              <a:spLocks noChangeShapeType="1"/>
            </p:cNvSpPr>
            <p:nvPr/>
          </p:nvSpPr>
          <p:spPr bwMode="auto">
            <a:xfrm>
              <a:off x="3022600" y="4559300"/>
              <a:ext cx="317500" cy="0"/>
            </a:xfrm>
            <a:prstGeom prst="line">
              <a:avLst/>
            </a:prstGeom>
            <a:noFill/>
            <a:ln w="50800">
              <a:solidFill>
                <a:schemeClr val="tx1"/>
              </a:solidFill>
              <a:round/>
              <a:headEnd type="none" w="sm" len="sm"/>
              <a:tailEnd type="triangle" w="med" len="sm"/>
            </a:ln>
            <a:effectLst/>
          </p:spPr>
          <p:txBody>
            <a:bodyPr wrap="none" anchor="ctr"/>
            <a:lstStyle/>
            <a:p>
              <a:endParaRPr lang="en-US"/>
            </a:p>
          </p:txBody>
        </p:sp>
      </p:grpSp>
      <p:pic>
        <p:nvPicPr>
          <p:cNvPr id="44" name="Picture 2" descr="Membrane Filtration Plant - Temple, Texas"/>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742415" y="4047267"/>
            <a:ext cx="3628555" cy="24190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1133713"/>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would you compare granular filtration vs membranes?</a:t>
            </a:r>
            <a:endParaRPr lang="en-US" dirty="0"/>
          </a:p>
        </p:txBody>
      </p:sp>
      <p:sp>
        <p:nvSpPr>
          <p:cNvPr id="3" name="Content Placeholder 2"/>
          <p:cNvSpPr>
            <a:spLocks noGrp="1"/>
          </p:cNvSpPr>
          <p:nvPr>
            <p:ph idx="1"/>
          </p:nvPr>
        </p:nvSpPr>
        <p:spPr/>
        <p:txBody>
          <a:bodyPr/>
          <a:lstStyle/>
          <a:p>
            <a:r>
              <a:rPr lang="en-US" dirty="0" smtClean="0"/>
              <a:t>Concentration of waste stream (and hence fraction of water that must be wasted)</a:t>
            </a:r>
          </a:p>
          <a:p>
            <a:r>
              <a:rPr lang="en-US" dirty="0" smtClean="0"/>
              <a:t>Net velocity (and hence area required)</a:t>
            </a:r>
          </a:p>
          <a:p>
            <a:r>
              <a:rPr lang="en-US" dirty="0" smtClean="0"/>
              <a:t>Useful life (membranes have relatively short lives)</a:t>
            </a:r>
          </a:p>
          <a:p>
            <a:r>
              <a:rPr lang="en-US" dirty="0" smtClean="0"/>
              <a:t>Chemical requirements (membranes require chemical washes) and safe disposal </a:t>
            </a:r>
          </a:p>
          <a:p>
            <a:r>
              <a:rPr lang="en-US" dirty="0" smtClean="0"/>
              <a:t>Capital costs</a:t>
            </a:r>
          </a:p>
          <a:p>
            <a:r>
              <a:rPr lang="en-US" dirty="0" smtClean="0"/>
              <a:t>Membranes produce water with fewer particles! (and membrane integrity must be monitored)</a:t>
            </a:r>
          </a:p>
          <a:p>
            <a:endParaRPr lang="en-US" dirty="0" smtClean="0"/>
          </a:p>
          <a:p>
            <a:endParaRPr lang="en-US" dirty="0" smtClean="0"/>
          </a:p>
          <a:p>
            <a:endParaRPr lang="en-US" dirty="0"/>
          </a:p>
        </p:txBody>
      </p:sp>
    </p:spTree>
    <p:extLst>
      <p:ext uri="{BB962C8B-B14F-4D97-AF65-F5344CB8AC3E}">
        <p14:creationId xmlns:p14="http://schemas.microsoft.com/office/powerpoint/2010/main" val="772073909"/>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Membrane Filtration at</a:t>
            </a:r>
            <a:br>
              <a:rPr lang="en-US" dirty="0" smtClean="0"/>
            </a:br>
            <a:r>
              <a:rPr lang="en-US" dirty="0" smtClean="0"/>
              <a:t>Ithaca Water Treatment Plant</a:t>
            </a:r>
            <a:endParaRPr lang="en-US" dirty="0"/>
          </a:p>
        </p:txBody>
      </p:sp>
      <p:sp>
        <p:nvSpPr>
          <p:cNvPr id="3" name="Content Placeholder 2"/>
          <p:cNvSpPr>
            <a:spLocks noGrp="1"/>
          </p:cNvSpPr>
          <p:nvPr>
            <p:ph idx="1"/>
          </p:nvPr>
        </p:nvSpPr>
        <p:spPr/>
        <p:txBody>
          <a:bodyPr/>
          <a:lstStyle/>
          <a:p>
            <a:r>
              <a:rPr lang="en-US" sz="2800" dirty="0"/>
              <a:t>4 </a:t>
            </a:r>
            <a:r>
              <a:rPr lang="en-US" sz="2800" dirty="0" err="1"/>
              <a:t>mgd</a:t>
            </a:r>
            <a:r>
              <a:rPr lang="en-US" sz="2800" dirty="0"/>
              <a:t> – 176 L/s completed Dec 2016 </a:t>
            </a:r>
          </a:p>
          <a:p>
            <a:r>
              <a:rPr lang="en-US" sz="2800" dirty="0"/>
              <a:t>$37.5 million WTP upgrade ($214,000 per L/s)</a:t>
            </a:r>
          </a:p>
          <a:p>
            <a:r>
              <a:rPr lang="en-US" sz="2800" dirty="0"/>
              <a:t>Contrast with 120 L/s for $1 million in Gracias</a:t>
            </a:r>
          </a:p>
          <a:p>
            <a:r>
              <a:rPr lang="en-US" sz="2800" dirty="0"/>
              <a:t>Floc/</a:t>
            </a:r>
            <a:r>
              <a:rPr lang="en-US" sz="2800" dirty="0" err="1"/>
              <a:t>sed</a:t>
            </a:r>
            <a:r>
              <a:rPr lang="en-US" sz="2800" dirty="0"/>
              <a:t>/membranes/chlorine</a:t>
            </a:r>
          </a:p>
          <a:p>
            <a:r>
              <a:rPr lang="en-US" sz="2800" dirty="0"/>
              <a:t>Why was it expensive?</a:t>
            </a:r>
          </a:p>
          <a:p>
            <a:pPr lvl="1"/>
            <a:r>
              <a:rPr lang="en-US" sz="2400" dirty="0"/>
              <a:t>Higher labor costs</a:t>
            </a:r>
          </a:p>
          <a:p>
            <a:pPr lvl="1"/>
            <a:r>
              <a:rPr lang="en-US" sz="2400" dirty="0"/>
              <a:t>Staged construction to keep plant operating</a:t>
            </a:r>
          </a:p>
          <a:p>
            <a:pPr lvl="1"/>
            <a:r>
              <a:rPr lang="en-US" sz="2400" dirty="0"/>
              <a:t>Complexity – count of moving parts would be astounding</a:t>
            </a:r>
          </a:p>
          <a:p>
            <a:r>
              <a:rPr lang="en-US" sz="2800" dirty="0"/>
              <a:t>Who can explain the path of water through the plant?</a:t>
            </a:r>
          </a:p>
          <a:p>
            <a:pPr lvl="1"/>
            <a:endParaRPr lang="en-US" sz="2400" dirty="0"/>
          </a:p>
        </p:txBody>
      </p:sp>
    </p:spTree>
    <p:extLst>
      <p:ext uri="{BB962C8B-B14F-4D97-AF65-F5344CB8AC3E}">
        <p14:creationId xmlns:p14="http://schemas.microsoft.com/office/powerpoint/2010/main" val="1501496954"/>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Tour questions</a:t>
            </a:r>
            <a:endParaRPr lang="en-US" dirty="0"/>
          </a:p>
        </p:txBody>
      </p:sp>
      <p:sp>
        <p:nvSpPr>
          <p:cNvPr id="3" name="Content Placeholder 2"/>
          <p:cNvSpPr>
            <a:spLocks noGrp="1"/>
          </p:cNvSpPr>
          <p:nvPr>
            <p:ph idx="1"/>
          </p:nvPr>
        </p:nvSpPr>
        <p:spPr/>
        <p:txBody>
          <a:bodyPr/>
          <a:lstStyle/>
          <a:p>
            <a:r>
              <a:rPr lang="en-US" dirty="0" smtClean="0"/>
              <a:t>When was the last time they changed the coagulant dose?</a:t>
            </a:r>
          </a:p>
          <a:p>
            <a:r>
              <a:rPr lang="en-US" dirty="0" smtClean="0"/>
              <a:t>What prompted the change and how did they choose what the new dose would be?</a:t>
            </a:r>
          </a:p>
          <a:p>
            <a:r>
              <a:rPr lang="en-US" dirty="0" smtClean="0"/>
              <a:t>How do they know if they should increase or decrease the coagulant dose in order to improve performance? What defines performance for them given that they have membrane filters?</a:t>
            </a:r>
          </a:p>
          <a:p>
            <a:r>
              <a:rPr lang="en-US" dirty="0" smtClean="0"/>
              <a:t>What are examples of things that have required repair in the last year?</a:t>
            </a:r>
          </a:p>
          <a:p>
            <a:r>
              <a:rPr lang="en-US" dirty="0" smtClean="0"/>
              <a:t>What is their favorite thing about working with this plant? </a:t>
            </a:r>
          </a:p>
          <a:p>
            <a:endParaRPr lang="en-US" dirty="0" smtClean="0"/>
          </a:p>
          <a:p>
            <a:endParaRPr lang="en-US" dirty="0" smtClean="0"/>
          </a:p>
        </p:txBody>
      </p:sp>
    </p:spTree>
    <p:extLst>
      <p:ext uri="{BB962C8B-B14F-4D97-AF65-F5344CB8AC3E}">
        <p14:creationId xmlns:p14="http://schemas.microsoft.com/office/powerpoint/2010/main" val="3243125641"/>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Chemical feed system</a:t>
            </a:r>
            <a:endParaRPr lang="en-US" dirty="0"/>
          </a:p>
        </p:txBody>
      </p:sp>
      <p:pic>
        <p:nvPicPr>
          <p:cNvPr id="6146" name="Picture 2" descr="https://lh3.googleusercontent.com/wD_S7gvNa8mtNw0KKxCdA-tVTNGG0pdScG7Tjlzd6f77J8Vqd1eQmEMxdxDy2CLQHCDft6EVJx9jxgVTOl9QIlglTuQeMphZ4DANyOr5N5NFO-tEPVdB-luSa5irigUZYceDlGvWBCCj5fyxbjDgfAxttSpawXfyXVkeopha90QuFD0YEm0yo0mv5cjvRuSSePikuzpNHnaaQ9i-AJGGrQ027iMnKzGOZRi5hxkeHDG6PuPd70sCHvHIjdxjtv8GDWPn5HuDI8upovjqiSDogehf79zsVk8h8YoTBHUSNvj0ZOpXLGPGGxQ8RqzyhPh6oHFEFJGy-xdFMTu8sNRIhjCPkfi8UGDJd49x4bkWyRLmejOp1_Fux6YFg5WfN6HfOBjzp4qT2VduNUbySG8IwV-I0woI3T5oth__ws_JAM_NzAsN3U0vcpoQcQwjih_48HBFAGRsoigUGXoUNVoAxDOIvw0WADGcr9zSzb5HzZ0qiRLQ_PcCNXR-4cOBYGtk9SJYtHlTWk_rT-bkyjXaF-PYd4ILwB70b1zrGGjmXPse_gYH2RMEQ_QrFKDheXbeHhkJKc0rbSzEvlMranJijjJlSN7am2EJ_k3IK4K2IJ_1dGQK3jtjo9DNa07kGU3P-qSoMuyuVgslurGd25j0wfDMd2i01wiJ=w1810-h1018-no"/>
          <p:cNvPicPr>
            <a:picLocks noChangeAspect="1" noChangeArrowheads="1"/>
          </p:cNvPicPr>
          <p:nvPr/>
        </p:nvPicPr>
        <p:blipFill rotWithShape="1">
          <a:blip r:embed="rId3">
            <a:extLst>
              <a:ext uri="{28A0092B-C50C-407E-A947-70E740481C1C}">
                <a14:useLocalDpi xmlns:a14="http://schemas.microsoft.com/office/drawing/2010/main" val="0"/>
              </a:ext>
            </a:extLst>
          </a:blip>
          <a:srcRect l="16668" r="22897"/>
          <a:stretch/>
        </p:blipFill>
        <p:spPr bwMode="auto">
          <a:xfrm>
            <a:off x="4905556" y="1495231"/>
            <a:ext cx="5762445" cy="536276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4"/>
          <a:stretch>
            <a:fillRect/>
          </a:stretch>
        </p:blipFill>
        <p:spPr>
          <a:xfrm>
            <a:off x="2512182" y="1887749"/>
            <a:ext cx="1448780" cy="1457863"/>
          </a:xfrm>
          <a:prstGeom prst="rect">
            <a:avLst/>
          </a:prstGeom>
        </p:spPr>
      </p:pic>
      <p:cxnSp>
        <p:nvCxnSpPr>
          <p:cNvPr id="8" name="Straight Arrow Connector 7"/>
          <p:cNvCxnSpPr/>
          <p:nvPr/>
        </p:nvCxnSpPr>
        <p:spPr bwMode="auto">
          <a:xfrm flipV="1">
            <a:off x="4275826" y="2760453"/>
            <a:ext cx="3899140" cy="43132"/>
          </a:xfrm>
          <a:prstGeom prst="straightConnector1">
            <a:avLst/>
          </a:prstGeom>
          <a:solidFill>
            <a:schemeClr val="accent1"/>
          </a:solidFill>
          <a:ln w="38100" cap="flat" cmpd="sng" algn="ctr">
            <a:solidFill>
              <a:schemeClr val="tx1"/>
            </a:solidFill>
            <a:prstDash val="solid"/>
            <a:round/>
            <a:headEnd type="none" w="lg" len="med"/>
            <a:tailEnd type="triangle"/>
          </a:ln>
          <a:effectLst/>
        </p:spPr>
      </p:cxnSp>
      <p:cxnSp>
        <p:nvCxnSpPr>
          <p:cNvPr id="10" name="Straight Arrow Connector 9"/>
          <p:cNvCxnSpPr/>
          <p:nvPr/>
        </p:nvCxnSpPr>
        <p:spPr bwMode="auto">
          <a:xfrm flipV="1">
            <a:off x="4260730" y="5319623"/>
            <a:ext cx="3899140" cy="43132"/>
          </a:xfrm>
          <a:prstGeom prst="straightConnector1">
            <a:avLst/>
          </a:prstGeom>
          <a:solidFill>
            <a:schemeClr val="accent1"/>
          </a:solidFill>
          <a:ln w="38100" cap="flat" cmpd="sng" algn="ctr">
            <a:solidFill>
              <a:schemeClr val="tx1"/>
            </a:solidFill>
            <a:prstDash val="solid"/>
            <a:round/>
            <a:headEnd type="none" w="lg" len="med"/>
            <a:tailEnd type="triangle"/>
          </a:ln>
          <a:effectLst/>
        </p:spPr>
      </p:cxnSp>
    </p:spTree>
    <p:extLst>
      <p:ext uri="{BB962C8B-B14F-4D97-AF65-F5344CB8AC3E}">
        <p14:creationId xmlns:p14="http://schemas.microsoft.com/office/powerpoint/2010/main" val="3887001407"/>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Sedimentation tank for 60 L/s</a:t>
            </a:r>
            <a:br>
              <a:rPr lang="en-US" dirty="0" smtClean="0"/>
            </a:br>
            <a:r>
              <a:rPr lang="en-US" dirty="0" smtClean="0"/>
              <a:t>Can you see the flocs???</a:t>
            </a:r>
            <a:endParaRPr lang="en-US" dirty="0"/>
          </a:p>
        </p:txBody>
      </p:sp>
      <p:sp>
        <p:nvSpPr>
          <p:cNvPr id="3" name="Content Placeholder 2"/>
          <p:cNvSpPr>
            <a:spLocks noGrp="1"/>
          </p:cNvSpPr>
          <p:nvPr>
            <p:ph idx="1"/>
          </p:nvPr>
        </p:nvSpPr>
        <p:spPr/>
        <p:txBody>
          <a:bodyPr/>
          <a:lstStyle/>
          <a:p>
            <a:endParaRPr lang="en-US" dirty="0"/>
          </a:p>
        </p:txBody>
      </p:sp>
      <p:pic>
        <p:nvPicPr>
          <p:cNvPr id="3074" name="Picture 2" descr="https://lh3.googleusercontent.com/vzXsIzTH-2LR1xT5QJLUaZA-xGUzaEcusvDNeED9XdTwlqh3koakddhJQjIfJmJ7bkrX-vVDGSO4_eD8sHX_o00TUc0QuYxeTzZ43HMi3Ivhm_glI_CO3Ha5DuKOgJwBallhGPKYEoqIfHpRDmepyWKHoeJOZse7TyZJWu1oXwda8UUQvu9ZG-KTqg0rJUkpe9a1B23yqrt2TmwxsuVUlcA-jBIlTxFqPVYGx_zokorm39DCvHqoEEbqjhC_B-JQ_mAz_cPldACJ-qf-nAZC-k0HDJp62NrpjSJNaMjtsJKEAov15GmP0txUaZNVx2KX5c6NQcSumaz3znut7-Sl2izHMDQ9Goxo2ss9Ydmeb7m6THslfguPfGrUvricFR1IBh9JfeRF6pItvtODiJBfCxj39y9r5WmowM2zj_Ngq4WLyGXEajGnCwlq2ba0ohDVZZX1oNtJXZU90gnE1WsqbncddR_SuC31IAmvcfOpguKcfCwMBSgcZzAnW4j9Brexj9NoC43bpT5R4lsLv50WHrwG90pEmtTWwt1aGz-lQBu5NmZlN9mfKo2gsKUGoFK6EIOf7iA8hL9NzVDf6N_YMpWehrhtYJ_DB4ZzCNjITDJoHjXvK92A3NnAdlLbbCw2PPOEDM13YbTkutU7uFz7MhbWMAUimty8=w1810-h1018-n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14061" y="1715132"/>
            <a:ext cx="9144000" cy="5142869"/>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rot="21389835">
            <a:off x="5401670" y="6170096"/>
            <a:ext cx="5469147" cy="369332"/>
          </a:xfrm>
          <a:prstGeom prst="rect">
            <a:avLst/>
          </a:prstGeom>
        </p:spPr>
        <p:txBody>
          <a:bodyPr wrap="square">
            <a:spAutoFit/>
          </a:bodyPr>
          <a:lstStyle/>
          <a:p>
            <a:r>
              <a:rPr lang="en-US" dirty="0">
                <a:hlinkClick r:id="rId4"/>
              </a:rPr>
              <a:t>http://www.meurerresearch.com</a:t>
            </a:r>
            <a:endParaRPr lang="en-US" dirty="0"/>
          </a:p>
        </p:txBody>
      </p:sp>
      <p:sp>
        <p:nvSpPr>
          <p:cNvPr id="5" name="TextBox 4"/>
          <p:cNvSpPr txBox="1"/>
          <p:nvPr/>
        </p:nvSpPr>
        <p:spPr>
          <a:xfrm>
            <a:off x="2722244" y="1715131"/>
            <a:ext cx="4091185" cy="369332"/>
          </a:xfrm>
          <a:prstGeom prst="rect">
            <a:avLst/>
          </a:prstGeom>
          <a:solidFill>
            <a:schemeClr val="bg1"/>
          </a:solidFill>
        </p:spPr>
        <p:txBody>
          <a:bodyPr wrap="none" rtlCol="0">
            <a:spAutoFit/>
          </a:bodyPr>
          <a:lstStyle/>
          <a:p>
            <a:r>
              <a:rPr lang="en-US" dirty="0"/>
              <a:t>How were the plates supposed to work?</a:t>
            </a:r>
          </a:p>
        </p:txBody>
      </p:sp>
    </p:spTree>
    <p:extLst>
      <p:ext uri="{BB962C8B-B14F-4D97-AF65-F5344CB8AC3E}">
        <p14:creationId xmlns:p14="http://schemas.microsoft.com/office/powerpoint/2010/main" val="10192454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Plate settler hydraulics</a:t>
            </a:r>
            <a:endParaRPr lang="en-US" dirty="0"/>
          </a:p>
        </p:txBody>
      </p:sp>
      <p:sp>
        <p:nvSpPr>
          <p:cNvPr id="3" name="Content Placeholder 2"/>
          <p:cNvSpPr>
            <a:spLocks noGrp="1"/>
          </p:cNvSpPr>
          <p:nvPr>
            <p:ph idx="1"/>
          </p:nvPr>
        </p:nvSpPr>
        <p:spPr>
          <a:xfrm>
            <a:off x="1681432" y="1557069"/>
            <a:ext cx="8494862" cy="4525963"/>
          </a:xfrm>
        </p:spPr>
        <p:txBody>
          <a:bodyPr/>
          <a:lstStyle/>
          <a:p>
            <a:r>
              <a:rPr lang="en-US" sz="2800" dirty="0"/>
              <a:t>How is it similar/different from AguaClara </a:t>
            </a:r>
            <a:r>
              <a:rPr lang="en-US" sz="2800" dirty="0" err="1"/>
              <a:t>sed</a:t>
            </a:r>
            <a:r>
              <a:rPr lang="en-US" sz="2800" dirty="0"/>
              <a:t> tanks?</a:t>
            </a:r>
          </a:p>
          <a:p>
            <a:r>
              <a:rPr lang="en-US" sz="2800" dirty="0"/>
              <a:t>How could you make it better?</a:t>
            </a:r>
          </a:p>
          <a:p>
            <a:r>
              <a:rPr lang="en-US" sz="2800" dirty="0"/>
              <a:t>How much can the water level rise in the </a:t>
            </a:r>
            <a:r>
              <a:rPr lang="en-US" sz="2800" dirty="0" err="1"/>
              <a:t>sed</a:t>
            </a:r>
            <a:r>
              <a:rPr lang="en-US" sz="2800" dirty="0"/>
              <a:t> tank?</a:t>
            </a:r>
          </a:p>
          <a:p>
            <a:endParaRPr lang="en-US" sz="2800" dirty="0"/>
          </a:p>
        </p:txBody>
      </p:sp>
      <p:pic>
        <p:nvPicPr>
          <p:cNvPr id="4" name="Picture 3"/>
          <p:cNvPicPr>
            <a:picLocks noChangeAspect="1"/>
          </p:cNvPicPr>
          <p:nvPr/>
        </p:nvPicPr>
        <p:blipFill>
          <a:blip r:embed="rId3"/>
          <a:stretch>
            <a:fillRect/>
          </a:stretch>
        </p:blipFill>
        <p:spPr>
          <a:xfrm>
            <a:off x="6415177" y="3102078"/>
            <a:ext cx="4024223" cy="3728590"/>
          </a:xfrm>
          <a:prstGeom prst="rect">
            <a:avLst/>
          </a:prstGeom>
        </p:spPr>
      </p:pic>
      <p:pic>
        <p:nvPicPr>
          <p:cNvPr id="17" name="Picture 16"/>
          <p:cNvPicPr>
            <a:picLocks noChangeAspect="1"/>
          </p:cNvPicPr>
          <p:nvPr/>
        </p:nvPicPr>
        <p:blipFill>
          <a:blip r:embed="rId4"/>
          <a:stretch>
            <a:fillRect/>
          </a:stretch>
        </p:blipFill>
        <p:spPr>
          <a:xfrm>
            <a:off x="1864025" y="3227650"/>
            <a:ext cx="3636753" cy="3630350"/>
          </a:xfrm>
          <a:prstGeom prst="rect">
            <a:avLst/>
          </a:prstGeom>
        </p:spPr>
      </p:pic>
    </p:spTree>
    <p:extLst>
      <p:ext uri="{BB962C8B-B14F-4D97-AF65-F5344CB8AC3E}">
        <p14:creationId xmlns:p14="http://schemas.microsoft.com/office/powerpoint/2010/main" val="3333507097"/>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23447" y="1611984"/>
            <a:ext cx="10869106" cy="4768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7" name="Picture 5"/>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a:stretch/>
        </p:blipFill>
        <p:spPr bwMode="auto">
          <a:xfrm rot="5400000">
            <a:off x="2909029" y="3638372"/>
            <a:ext cx="352782" cy="1269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6" name="Title 25"/>
          <p:cNvSpPr>
            <a:spLocks noGrp="1"/>
          </p:cNvSpPr>
          <p:nvPr>
            <p:ph type="title"/>
          </p:nvPr>
        </p:nvSpPr>
        <p:spPr/>
        <p:txBody>
          <a:bodyPr/>
          <a:lstStyle/>
          <a:p>
            <a:r>
              <a:rPr lang="en-US" b="1" dirty="0">
                <a:solidFill>
                  <a:srgbClr val="002060"/>
                </a:solidFill>
                <a:latin typeface="Calibri"/>
              </a:rPr>
              <a:t>AguaClara Sedimentation Tank</a:t>
            </a:r>
            <a:endParaRPr lang="en-US" dirty="0"/>
          </a:p>
        </p:txBody>
      </p:sp>
      <p:sp>
        <p:nvSpPr>
          <p:cNvPr id="23" name="TextBox 22"/>
          <p:cNvSpPr txBox="1"/>
          <p:nvPr/>
        </p:nvSpPr>
        <p:spPr>
          <a:xfrm>
            <a:off x="4430096" y="1702288"/>
            <a:ext cx="4325937" cy="369332"/>
          </a:xfrm>
          <a:prstGeom prst="rect">
            <a:avLst/>
          </a:prstGeom>
          <a:noFill/>
        </p:spPr>
        <p:txBody>
          <a:bodyPr wrap="square" rtlCol="0">
            <a:spAutoFit/>
          </a:bodyPr>
          <a:lstStyle/>
          <a:p>
            <a:r>
              <a:rPr lang="en-US" dirty="0">
                <a:solidFill>
                  <a:srgbClr val="000000"/>
                </a:solidFill>
                <a:latin typeface="Calibri"/>
              </a:rPr>
              <a:t>Dump poorly flocculated water channel</a:t>
            </a:r>
          </a:p>
        </p:txBody>
      </p:sp>
      <p:cxnSp>
        <p:nvCxnSpPr>
          <p:cNvPr id="24" name="Straight Arrow Connector 23"/>
          <p:cNvCxnSpPr>
            <a:stCxn id="23" idx="1"/>
          </p:cNvCxnSpPr>
          <p:nvPr/>
        </p:nvCxnSpPr>
        <p:spPr bwMode="auto">
          <a:xfrm rot="10800000" flipV="1">
            <a:off x="3631171" y="1886954"/>
            <a:ext cx="798924" cy="1017642"/>
          </a:xfrm>
          <a:prstGeom prst="curvedConnector2">
            <a:avLst/>
          </a:prstGeom>
          <a:solidFill>
            <a:schemeClr val="accent1"/>
          </a:solidFill>
          <a:ln w="12700" cap="flat" cmpd="sng" algn="ctr">
            <a:solidFill>
              <a:schemeClr val="tx1"/>
            </a:solidFill>
            <a:prstDash val="solid"/>
            <a:round/>
            <a:headEnd type="none" w="lg" len="med"/>
            <a:tailEnd type="arrow"/>
          </a:ln>
          <a:effectLst/>
        </p:spPr>
      </p:cxnSp>
      <p:sp>
        <p:nvSpPr>
          <p:cNvPr id="27" name="TextBox 26"/>
          <p:cNvSpPr txBox="1"/>
          <p:nvPr/>
        </p:nvSpPr>
        <p:spPr>
          <a:xfrm>
            <a:off x="6012833" y="2010920"/>
            <a:ext cx="4548753" cy="646331"/>
          </a:xfrm>
          <a:prstGeom prst="rect">
            <a:avLst/>
          </a:prstGeom>
          <a:noFill/>
        </p:spPr>
        <p:txBody>
          <a:bodyPr wrap="square" rtlCol="0">
            <a:spAutoFit/>
          </a:bodyPr>
          <a:lstStyle/>
          <a:p>
            <a:r>
              <a:rPr lang="en-US" dirty="0">
                <a:solidFill>
                  <a:srgbClr val="000000"/>
                </a:solidFill>
                <a:latin typeface="Calibri"/>
              </a:rPr>
              <a:t>Exit Weir that controls water levels all the way upstream to the next free fall (LFOM!)</a:t>
            </a:r>
          </a:p>
        </p:txBody>
      </p:sp>
      <p:cxnSp>
        <p:nvCxnSpPr>
          <p:cNvPr id="31" name="Elbow Connector 30"/>
          <p:cNvCxnSpPr>
            <a:stCxn id="27" idx="1"/>
            <a:endCxn id="3" idx="0"/>
          </p:cNvCxnSpPr>
          <p:nvPr/>
        </p:nvCxnSpPr>
        <p:spPr bwMode="auto">
          <a:xfrm rot="10800000" flipV="1">
            <a:off x="4309695" y="2334085"/>
            <a:ext cx="1703139" cy="570512"/>
          </a:xfrm>
          <a:prstGeom prst="curvedConnector2">
            <a:avLst/>
          </a:prstGeom>
          <a:noFill/>
          <a:ln w="12700" cap="flat" cmpd="sng" algn="ctr">
            <a:solidFill>
              <a:schemeClr val="bg2"/>
            </a:solidFill>
            <a:prstDash val="solid"/>
            <a:round/>
            <a:headEnd type="none" w="lg" len="med"/>
            <a:tailEnd type="arrow"/>
          </a:ln>
          <a:effectLst/>
        </p:spPr>
      </p:cxnSp>
      <p:sp>
        <p:nvSpPr>
          <p:cNvPr id="3" name="Rectangle 2"/>
          <p:cNvSpPr/>
          <p:nvPr/>
        </p:nvSpPr>
        <p:spPr bwMode="auto">
          <a:xfrm>
            <a:off x="4270543" y="2880409"/>
            <a:ext cx="184731" cy="369332"/>
          </a:xfrm>
          <a:prstGeom prst="rect">
            <a:avLst/>
          </a:prstGeom>
          <a:no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fontAlgn="base">
              <a:spcBef>
                <a:spcPct val="0"/>
              </a:spcBef>
              <a:spcAft>
                <a:spcPct val="0"/>
              </a:spcAft>
            </a:pPr>
            <a:endParaRPr lang="en-US">
              <a:solidFill>
                <a:srgbClr val="000000"/>
              </a:solidFill>
              <a:latin typeface="Century Gothic" pitchFamily="34" charset="0"/>
              <a:cs typeface="Arial" charset="0"/>
            </a:endParaRPr>
          </a:p>
        </p:txBody>
      </p:sp>
      <p:pic>
        <p:nvPicPr>
          <p:cNvPr id="48" name="Picture 5"/>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a:stretch/>
        </p:blipFill>
        <p:spPr bwMode="auto">
          <a:xfrm>
            <a:off x="4082881" y="3010010"/>
            <a:ext cx="374120" cy="5417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9" name="Picture 5"/>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a:stretch/>
        </p:blipFill>
        <p:spPr bwMode="auto">
          <a:xfrm rot="10800000">
            <a:off x="4060398" y="3554485"/>
            <a:ext cx="383722" cy="3469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Block Arc 6"/>
          <p:cNvSpPr/>
          <p:nvPr/>
        </p:nvSpPr>
        <p:spPr bwMode="auto">
          <a:xfrm rot="10800000">
            <a:off x="2865748" y="3263776"/>
            <a:ext cx="1558925" cy="1155199"/>
          </a:xfrm>
          <a:prstGeom prst="blockArc">
            <a:avLst>
              <a:gd name="adj1" fmla="val 10800000"/>
              <a:gd name="adj2" fmla="val 16200000"/>
              <a:gd name="adj3" fmla="val 27381"/>
            </a:avLst>
          </a:prstGeom>
          <a:solidFill>
            <a:srgbClr val="A8C0D5"/>
          </a:solidFill>
          <a:ln w="12700" cap="flat" cmpd="sng" algn="ctr">
            <a:solidFill>
              <a:srgbClr val="98B7D0"/>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fontAlgn="base">
              <a:spcBef>
                <a:spcPct val="0"/>
              </a:spcBef>
              <a:spcAft>
                <a:spcPct val="0"/>
              </a:spcAft>
            </a:pPr>
            <a:endParaRPr lang="en-US">
              <a:solidFill>
                <a:srgbClr val="000000"/>
              </a:solidFill>
              <a:latin typeface="Century Gothic" pitchFamily="34" charset="0"/>
              <a:cs typeface="Arial" charset="0"/>
            </a:endParaRPr>
          </a:p>
        </p:txBody>
      </p:sp>
      <p:sp>
        <p:nvSpPr>
          <p:cNvPr id="28" name="Oval 27"/>
          <p:cNvSpPr/>
          <p:nvPr/>
        </p:nvSpPr>
        <p:spPr bwMode="auto">
          <a:xfrm>
            <a:off x="3030744" y="2716856"/>
            <a:ext cx="137160" cy="137160"/>
          </a:xfrm>
          <a:prstGeom prst="ellips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fontAlgn="base">
              <a:spcBef>
                <a:spcPct val="0"/>
              </a:spcBef>
              <a:spcAft>
                <a:spcPct val="0"/>
              </a:spcAft>
            </a:pPr>
            <a:endParaRPr lang="en-US">
              <a:solidFill>
                <a:srgbClr val="000000"/>
              </a:solidFill>
              <a:latin typeface="Century Gothic" pitchFamily="34" charset="0"/>
              <a:cs typeface="Arial" charset="0"/>
            </a:endParaRPr>
          </a:p>
        </p:txBody>
      </p:sp>
      <p:sp>
        <p:nvSpPr>
          <p:cNvPr id="60" name="Oval 59"/>
          <p:cNvSpPr/>
          <p:nvPr/>
        </p:nvSpPr>
        <p:spPr bwMode="auto">
          <a:xfrm>
            <a:off x="3041255" y="2695835"/>
            <a:ext cx="137160" cy="137160"/>
          </a:xfrm>
          <a:prstGeom prst="ellips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fontAlgn="base">
              <a:spcBef>
                <a:spcPct val="0"/>
              </a:spcBef>
              <a:spcAft>
                <a:spcPct val="0"/>
              </a:spcAft>
            </a:pPr>
            <a:endParaRPr lang="en-US">
              <a:solidFill>
                <a:srgbClr val="000000"/>
              </a:solidFill>
              <a:latin typeface="Century Gothic" pitchFamily="34" charset="0"/>
              <a:cs typeface="Arial" charset="0"/>
            </a:endParaRPr>
          </a:p>
        </p:txBody>
      </p:sp>
    </p:spTree>
    <p:extLst>
      <p:ext uri="{BB962C8B-B14F-4D97-AF65-F5344CB8AC3E}">
        <p14:creationId xmlns:p14="http://schemas.microsoft.com/office/powerpoint/2010/main" val="352670691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repeatCount="indefinite" fill="hold" grpId="0" nodeType="clickEffect">
                                  <p:stCondLst>
                                    <p:cond delay="0"/>
                                  </p:stCondLst>
                                  <p:childTnLst>
                                    <p:animMotion origin="layout" path="M 3.33333E-6 1.48148E-6 C -0.00065 0.04792 -0.00899 0.2331 -0.0043 0.28796 C -0.00313 0.31736 0.00612 0.32986 0.02812 0.32986 C 0.05013 0.32986 0.54466 0.33264 0.64791 0.33588 L 0.64882 0.38634 C 0.64896 0.38542 0.64896 0.37014 0.64882 0.32986 L 0.64791 0.14491 L 0.6082 0.03449 L 0.60729 0.00324 C 0.60729 0.00347 0.21966 0.01134 0.13971 0.00879 C 0.12643 0.0081 0.14023 -0.00695 0.12825 -0.01158 C 0.11627 -0.01621 0.10742 0.00231 0.10664 0.02662 C 0.10573 0.05092 0.10742 0.12292 0.10208 0.15069 C 0.09531 0.17986 0.10208 0.19167 0.07396 0.19305 C 0.04583 0.19444 -0.16498 0.19213 -0.22774 0.1919 " pathEditMode="relative" rAng="0" ptsTypes="AAAAAAAAAAAAAAA">
                                      <p:cBhvr>
                                        <p:cTn id="6" dur="10000" fill="hold"/>
                                        <p:tgtEl>
                                          <p:spTgt spid="28"/>
                                        </p:tgtEl>
                                        <p:attrNameLst>
                                          <p:attrName>ppt_x</p:attrName>
                                          <p:attrName>ppt_y</p:attrName>
                                        </p:attrNameLst>
                                      </p:cBhvr>
                                      <p:rCtr x="21055" y="18681"/>
                                    </p:animMotion>
                                  </p:childTnLst>
                                </p:cTn>
                              </p:par>
                              <p:par>
                                <p:cTn id="7" presetID="0" presetClass="path" presetSubtype="0" repeatCount="indefinite" fill="hold" grpId="0" nodeType="withEffect">
                                  <p:stCondLst>
                                    <p:cond delay="4000"/>
                                  </p:stCondLst>
                                  <p:childTnLst>
                                    <p:animMotion origin="layout" path="M 1.875E-6 7.40741E-7 C -0.00091 0.04792 -0.01367 0.23287 -0.0056 0.28727 C 0.00221 0.33935 0.01992 0.32361 0.04752 0.32685 C 0.07747 0.3287 0.28008 0.33565 0.32773 0.34005 L 0.33034 0.3919 C 0.33086 0.39236 0.33138 0.38218 0.33138 0.34259 L 0.33034 0.15417 L 0.28346 0.03287 L 0.28346 0.00764 C 0.26068 0.00393 0.17513 0.01319 0.14752 0.01088 C 0.11992 0.00856 0.12565 -0.02917 0.11784 -0.00648 C 0.10221 0.00579 0.1013 0.12917 0.1013 0.14768 C 0.09362 0.18125 0.09284 0.1963 0.06992 0.1963 C 0.047 0.1963 -0.16667 0.19352 -0.22904 0.19282 " pathEditMode="relative" rAng="0" ptsTypes="AAAAAAAAAAAAAA">
                                      <p:cBhvr>
                                        <p:cTn id="8" dur="10000" fill="hold"/>
                                        <p:tgtEl>
                                          <p:spTgt spid="60"/>
                                        </p:tgtEl>
                                        <p:attrNameLst>
                                          <p:attrName>ppt_x</p:attrName>
                                          <p:attrName>ppt_y</p:attrName>
                                        </p:attrNameLst>
                                      </p:cBhvr>
                                      <p:rCtr x="5117" y="1888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60"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7194430" cy="1143000"/>
          </a:xfrm>
        </p:spPr>
        <p:txBody>
          <a:bodyPr/>
          <a:lstStyle/>
          <a:p>
            <a:r>
              <a:rPr lang="en-US" dirty="0" smtClean="0"/>
              <a:t>66 membrane modules to filter 44 L/s</a:t>
            </a:r>
            <a:endParaRPr lang="en-US" dirty="0"/>
          </a:p>
        </p:txBody>
      </p:sp>
      <p:sp>
        <p:nvSpPr>
          <p:cNvPr id="3" name="Content Placeholder 2"/>
          <p:cNvSpPr>
            <a:spLocks noGrp="1"/>
          </p:cNvSpPr>
          <p:nvPr>
            <p:ph idx="1"/>
          </p:nvPr>
        </p:nvSpPr>
        <p:spPr/>
        <p:txBody>
          <a:bodyPr/>
          <a:lstStyle/>
          <a:p>
            <a:endParaRPr lang="en-US"/>
          </a:p>
        </p:txBody>
      </p:sp>
      <p:pic>
        <p:nvPicPr>
          <p:cNvPr id="1026" name="Picture 2" descr="https://lh3.googleusercontent.com/gLa93Dt5AzmZfEeXCNioOEd5X4dwBADSrl_ft5_z-G8vyor8AU1uA0EKf3GzM4AIDFcOZEq4Hl-oNhVFjheXrZ3PprJHXhcDlMQsRpFwvSPjYn84VjXgQwy7OMWIgf8C_dGlKVuK1dqcpLh76XDPpfoH3Xg3WLlUbqDJ7KSPeoVzyXY7WRGHfyYXR7cwgrUl4jLOK5efWD7A83K5Iq_YOcyr2HpvHXp_W5XXld-EvCTYHvb-ESTiviKzzYrIN-xPQVm7vlagKWh0qiHL8YX5SUosjbK04sKa3uxKQHC6pOgdoBMKOzonJ85eGgW7wGQsDIZXDlHoOze9eXYKJUQrGqcgWo7oCtRyQDTMM_j7T3AxDQmFv-KQoGlwYYPIl5By0aYzksP1h-4vYnFSk30yzL_TUELKVhvNq6Ol-5D4Qd8W7Rw0Ppfgb2Uszz-c_-3pXW-SeZYroELmRMuK1wmD1FnFHsdPCjfdjaoG0BjVoxCCw2dBiuwb0EpOtzRpOTj6V7qEfLLCbcXcmSiLXXG1tUwkmxsgz1R8pOedPtjvmfqxlWXvoMnTEgmMEMxbT62Zw_9sUUGvii_S3Tm-9k1Vvd8FSm775XKuXAUnq3KdChzG3ptIgFiYgVx1r3H0fBcbpvOmkusYoqYSapIbDOLDGoMBj8UmAg97=w1810-h1018-n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1715132"/>
            <a:ext cx="9144000" cy="514286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lh3.googleusercontent.com/hgK6qdb3aPfMzDqBObT0P7vS9SYKyPcaQ0C53rMuoWZ3UECXXFJgcC5fX-1h1FfSh9a0bU7HTJBcr-pONxeklzWQmnKd_YXHThl-lQQtb2DbbCCn-ub6l_2XhaPYkP_LnBV77DjaakiP-OLMXettrqN5As--mf-Ei9rpgMJIAQLGdeE11WNnronJCZtk6FEto_BBFArpcjAm5-2ssbjGbHE4K5sxH2jtFHtkZi0BOeNHONs22ktMIhv4DtkC_66Pv7ag1-h7-1CDU7CSxPlrWQ-tMOh-cimepIYx_l3ohnVjSW_DvWUl62CPuBSiL8XuCRT5KANy5as9KsDdvnCT-9ccetvQ2dJ064RxOSBAzdAx1Qn_ba7QlDwYyHAcHIXix7d0c9bqgTSH1BCho2PamrmgIwtG0OjaBupO6eedlWX7W1eMuPqpP6J4B1Evi-iFzywE8_BUBRWIJYHiW_EyjYaK_EMpwfjOvKht8tXmLVw3J1Fzr9o4k4eCmnbVV71t69q4YSxRNGThIQG5pGagMEh4P8gNPE2-V22HZdlRDF6ePzKvXdxZIhFxgf8QTbZjnni-5ROsuMzoEJ3GUkX6ZBNhRvjYQ_M90L4H9DmHwHzDBETX6owBFWgndc4x1XUjl7nEzlnOOFYMDUvoxPLT5tuVOJzkkQYY=w1810-h1018-no"/>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32642" r="16933"/>
          <a:stretch/>
        </p:blipFill>
        <p:spPr bwMode="auto">
          <a:xfrm>
            <a:off x="9375914" y="0"/>
            <a:ext cx="1292087" cy="14411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5852269"/>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Big picture of water treatment</a:t>
            </a:r>
            <a:endParaRPr lang="en-US" dirty="0"/>
          </a:p>
        </p:txBody>
      </p:sp>
      <p:sp>
        <p:nvSpPr>
          <p:cNvPr id="4" name="Oval 3"/>
          <p:cNvSpPr/>
          <p:nvPr/>
        </p:nvSpPr>
        <p:spPr>
          <a:xfrm>
            <a:off x="1414300" y="3964544"/>
            <a:ext cx="2183524"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Regulations</a:t>
            </a:r>
            <a:endParaRPr lang="en-US" dirty="0"/>
          </a:p>
        </p:txBody>
      </p:sp>
      <p:sp>
        <p:nvSpPr>
          <p:cNvPr id="5" name="Oval 4"/>
          <p:cNvSpPr/>
          <p:nvPr/>
        </p:nvSpPr>
        <p:spPr>
          <a:xfrm>
            <a:off x="1394593" y="5149585"/>
            <a:ext cx="2183524"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Client needs</a:t>
            </a:r>
            <a:endParaRPr lang="en-US" dirty="0"/>
          </a:p>
        </p:txBody>
      </p:sp>
      <p:sp>
        <p:nvSpPr>
          <p:cNvPr id="6" name="Oval 5"/>
          <p:cNvSpPr/>
          <p:nvPr/>
        </p:nvSpPr>
        <p:spPr>
          <a:xfrm>
            <a:off x="4517477" y="1737665"/>
            <a:ext cx="2183524"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Possible Unit Processes</a:t>
            </a:r>
            <a:endParaRPr lang="en-US" dirty="0"/>
          </a:p>
        </p:txBody>
      </p:sp>
      <p:sp>
        <p:nvSpPr>
          <p:cNvPr id="7" name="Oval 6"/>
          <p:cNvSpPr/>
          <p:nvPr/>
        </p:nvSpPr>
        <p:spPr>
          <a:xfrm>
            <a:off x="1394593" y="2841008"/>
            <a:ext cx="2183524"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Contaminants</a:t>
            </a:r>
            <a:endParaRPr lang="en-US" dirty="0"/>
          </a:p>
        </p:txBody>
      </p:sp>
      <p:sp>
        <p:nvSpPr>
          <p:cNvPr id="8" name="Oval 7"/>
          <p:cNvSpPr/>
          <p:nvPr/>
        </p:nvSpPr>
        <p:spPr>
          <a:xfrm>
            <a:off x="4698452" y="4767616"/>
            <a:ext cx="2356946"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Sequence the unit processes</a:t>
            </a:r>
            <a:endParaRPr lang="en-US" dirty="0"/>
          </a:p>
        </p:txBody>
      </p:sp>
      <p:sp>
        <p:nvSpPr>
          <p:cNvPr id="9" name="Oval 8"/>
          <p:cNvSpPr/>
          <p:nvPr/>
        </p:nvSpPr>
        <p:spPr>
          <a:xfrm>
            <a:off x="1374228" y="1737665"/>
            <a:ext cx="2183524"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Water Source</a:t>
            </a:r>
            <a:endParaRPr lang="en-US" dirty="0"/>
          </a:p>
        </p:txBody>
      </p:sp>
      <p:sp>
        <p:nvSpPr>
          <p:cNvPr id="10" name="Oval 9"/>
          <p:cNvSpPr/>
          <p:nvPr/>
        </p:nvSpPr>
        <p:spPr>
          <a:xfrm>
            <a:off x="4785163" y="3298208"/>
            <a:ext cx="2183524"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Select Unit Processes</a:t>
            </a:r>
            <a:endParaRPr lang="en-US" dirty="0"/>
          </a:p>
        </p:txBody>
      </p:sp>
      <p:sp>
        <p:nvSpPr>
          <p:cNvPr id="11" name="Oval 10"/>
          <p:cNvSpPr/>
          <p:nvPr/>
        </p:nvSpPr>
        <p:spPr>
          <a:xfrm>
            <a:off x="9530254" y="3633952"/>
            <a:ext cx="2356946"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Disinfection Complications</a:t>
            </a:r>
            <a:endParaRPr lang="en-US" dirty="0"/>
          </a:p>
        </p:txBody>
      </p:sp>
      <p:sp>
        <p:nvSpPr>
          <p:cNvPr id="12" name="Oval 11"/>
          <p:cNvSpPr/>
          <p:nvPr/>
        </p:nvSpPr>
        <p:spPr>
          <a:xfrm>
            <a:off x="9530254" y="5094753"/>
            <a:ext cx="2356946"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Distribution Complications</a:t>
            </a:r>
            <a:endParaRPr lang="en-US" dirty="0"/>
          </a:p>
        </p:txBody>
      </p:sp>
      <p:cxnSp>
        <p:nvCxnSpPr>
          <p:cNvPr id="18" name="Curved Connector 17"/>
          <p:cNvCxnSpPr>
            <a:stCxn id="11" idx="4"/>
            <a:endCxn id="12" idx="0"/>
          </p:cNvCxnSpPr>
          <p:nvPr/>
        </p:nvCxnSpPr>
        <p:spPr>
          <a:xfrm rot="5400000">
            <a:off x="10435527" y="4821552"/>
            <a:ext cx="546401" cy="12700"/>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Curved Connector 19"/>
          <p:cNvCxnSpPr>
            <a:stCxn id="25" idx="3"/>
            <a:endCxn id="6" idx="2"/>
          </p:cNvCxnSpPr>
          <p:nvPr/>
        </p:nvCxnSpPr>
        <p:spPr>
          <a:xfrm flipV="1">
            <a:off x="3871749" y="2194865"/>
            <a:ext cx="645728" cy="1858844"/>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Curved Connector 21"/>
          <p:cNvCxnSpPr>
            <a:stCxn id="6" idx="4"/>
            <a:endCxn id="10" idx="0"/>
          </p:cNvCxnSpPr>
          <p:nvPr/>
        </p:nvCxnSpPr>
        <p:spPr>
          <a:xfrm rot="16200000" flipH="1">
            <a:off x="5420011" y="2841293"/>
            <a:ext cx="646143" cy="267686"/>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Curved Connector 23"/>
          <p:cNvCxnSpPr>
            <a:stCxn id="10" idx="4"/>
            <a:endCxn id="8" idx="0"/>
          </p:cNvCxnSpPr>
          <p:nvPr/>
        </p:nvCxnSpPr>
        <p:spPr>
          <a:xfrm rot="5400000">
            <a:off x="5599421" y="4490112"/>
            <a:ext cx="555008" cy="12700"/>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Rounded Rectangle 24"/>
          <p:cNvSpPr/>
          <p:nvPr/>
        </p:nvSpPr>
        <p:spPr>
          <a:xfrm>
            <a:off x="985345" y="1588376"/>
            <a:ext cx="2886404" cy="4930665"/>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p:cNvCxnSpPr/>
          <p:nvPr/>
        </p:nvCxnSpPr>
        <p:spPr>
          <a:xfrm>
            <a:off x="7649155" y="4548352"/>
            <a:ext cx="139942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52460770"/>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Pumps and controls for membranes</a:t>
            </a:r>
            <a:endParaRPr lang="en-US" dirty="0"/>
          </a:p>
        </p:txBody>
      </p:sp>
      <p:sp>
        <p:nvSpPr>
          <p:cNvPr id="3" name="Content Placeholder 2"/>
          <p:cNvSpPr>
            <a:spLocks noGrp="1"/>
          </p:cNvSpPr>
          <p:nvPr>
            <p:ph idx="1"/>
          </p:nvPr>
        </p:nvSpPr>
        <p:spPr/>
        <p:txBody>
          <a:bodyPr/>
          <a:lstStyle/>
          <a:p>
            <a:endParaRPr lang="en-US" dirty="0"/>
          </a:p>
        </p:txBody>
      </p:sp>
      <p:pic>
        <p:nvPicPr>
          <p:cNvPr id="2050" name="Picture 2" descr="https://lh3.googleusercontent.com/aw1VRpHk7O099BHp2NUWo_xQYkk9mSvQkDDPWtc7cY6eTZr0SCQspGs8DdK1ETmtc8sJj5f2EuumKpChPJos8aSaH16ARnWorR4gbzJHQ9ysmz-FfZNSIXUlwcVZmVxHOS7mkR8EtG0vEuA7LBnKPX_y_KXFMgTr3_Z44aNMuxcNn8sKNQMCjKHxBpaTjcDz2Ffj82d6yjESSfS2Lz2YFh5YZHfo0woj9wKRnIt1CS5xYApALIWFtGliyimGaoz2i6tUKOG3eGyNmJewyR8kxrH2Ntk9ei2VQgyDuONKo_2IqIZos_TKtTH7JMQt1dgeSj_kKppc2P5DTCy59YTOMA-5KSQNWvmgBqVlPKS-zL-zDGgnMqXQvZVRgBYMQsT1E5dngsJoDqGxSbW94UL0Jry1R35NVaRjOv4fLMT8Wr7eIlScgQu0lMt-AWfQFgYqTh4h8TLF0mB-IUKLQgBz6Mnz5TRRae63XcMUdJmKeMHdrvCWcfQMXF6eV9vBXqLg38Xkb9yxN6hQF3xE9nj9uASSC_DcVeRCFzy3CIGmUc4OnwjkFxbKnVzS6iIIDuLEbL61XyrAXrFAAyhsk2RvI_2Z32fo5WieSg9BSU7c8kTUrkDyNsinTrG5ES6_hL6sO8bllcHitfg1yJC5oV_1Y90A_GGSNnA9=w1810-h1018-n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1715132"/>
            <a:ext cx="9144000" cy="51428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7734479"/>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Valves, Pumps, Flow Meters, Air Release</a:t>
            </a:r>
            <a:endParaRPr lang="en-US" dirty="0"/>
          </a:p>
        </p:txBody>
      </p:sp>
      <p:sp>
        <p:nvSpPr>
          <p:cNvPr id="3" name="Content Placeholder 2"/>
          <p:cNvSpPr>
            <a:spLocks noGrp="1"/>
          </p:cNvSpPr>
          <p:nvPr>
            <p:ph idx="1"/>
          </p:nvPr>
        </p:nvSpPr>
        <p:spPr/>
        <p:txBody>
          <a:bodyPr/>
          <a:lstStyle/>
          <a:p>
            <a:endParaRPr lang="en-US"/>
          </a:p>
        </p:txBody>
      </p:sp>
      <p:pic>
        <p:nvPicPr>
          <p:cNvPr id="4098" name="Picture 2" descr="https://lh3.googleusercontent.com/o8CPlPlFSxev5vUehG6-2b0sg7YNIfvnV0oK4-6IaDoJ9tUNnXqtUQp3v8Uq_gDjRNe7pUJOMECz2Jnfl0IxVP6W7-UDxvQmXJRGBJo7ZUNC_uLiMQXaIKlFZOA8wNxlg1Nb3WTE5tY5Zw8EELq99_aMg2lhkt-LoCI2ceY-UlCBGYlgaYkMp9pVBD-2Iz8xV9tfDgj33zq_bltFf-kJVIf1eNK4exsO-3taDuSac-C8223lw5b6h8Nf2gu_egbLAYKZQmKrG0g320v2bF98Khn3hD_wq2ayXkzcDGWTrm-4-ezZd2kRxOTeSPxp_AsMFcWVZP0M5aGYKB6gAY5wM2WDOSK0_KqRVFrWze1qLeb70LdL66TKCvjesPN2fAv9YCnME5AeSx61R1IV3txb8T-LkOoAaPybro2Oj8RDoSYvQ1i2t8JqpO1tCABDo5YmlBfwOP7BUzfVur6cKnKcYP-jtmzc6er3aD6Py6SE6WI3QmGzfuj-ESbn-NDWtTjS6KHnBAAqkI57GNR-uIT7wjDMfSd0BAERSsJemBCaPc63DCo4oDJV9kAMhd2USEkXuTExzuxC4Uw1Bg8LO53TV2KG7b8VAR7tHXTfrLuG3Kp_ixz_oCAcoAtrUYmZlSGh_cr5b06QoxX3pq0zo0GgErS_IQlJTz8H=w1810-h1018-n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1715132"/>
            <a:ext cx="9144000" cy="51428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5431807"/>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4 30 </a:t>
            </a:r>
            <a:r>
              <a:rPr lang="en-US" dirty="0" err="1" smtClean="0"/>
              <a:t>Hp</a:t>
            </a:r>
            <a:r>
              <a:rPr lang="en-US" dirty="0" smtClean="0"/>
              <a:t> pumps</a:t>
            </a:r>
            <a:endParaRPr lang="en-US" dirty="0"/>
          </a:p>
        </p:txBody>
      </p:sp>
      <p:sp>
        <p:nvSpPr>
          <p:cNvPr id="3" name="Content Placeholder 2"/>
          <p:cNvSpPr>
            <a:spLocks noGrp="1"/>
          </p:cNvSpPr>
          <p:nvPr>
            <p:ph idx="1"/>
          </p:nvPr>
        </p:nvSpPr>
        <p:spPr/>
        <p:txBody>
          <a:bodyPr/>
          <a:lstStyle/>
          <a:p>
            <a:endParaRPr lang="en-US"/>
          </a:p>
        </p:txBody>
      </p:sp>
      <p:pic>
        <p:nvPicPr>
          <p:cNvPr id="5122" name="Picture 2" descr="https://lh3.googleusercontent.com/kBEBoPhL_RDEXPlJHrMwOcAZZznhhHLoqkgLeNqJFr5SAoJ1VAyxtoRCBy0rrp6h5qg6V6OFpgNJZFXmolkN5zZ5_-2Y5rjjpTZD-m7IBjhbMp0o3D7jUAuXpaD64GIDyj4tsRwt6wkNTVJndG6Bp2h6CEPordDPTmNox-n3xmNCHldUMTN0gefyR3oMNvS4ZtXrORYYjLqVNyAJp1rgVdZQBCisXXrzQQKkkCPOGE_eIN9fQ0bdBLKA-MJkADPHZWzPE9lzHe1jpgN6PJKRTKKHMYM8QH44PXxdhk6N4lxmjy1U9faQzJlnqbbyI_qt06H4hmQqRVLbjykLdFx4e9rT0HEDbP10EpKt0OYhiXx0foccWiM0LdfBbolrbyGmzAAMmBQYtpgOISc9QZHoGKX9556vNJrjeg9m8fElFBYVAd1JP1j4h6NsEtXlR4_3kUO0-KyYJQM4eh9XI0Cso0OXUwHtGgUMAgaWWWru-HjMWCl1vdQcqHAlFYqV_oycDMMVMZDbc-_RLb7KOu04knuT2eAGmyyPd7JYRwf3dk0dmlKSlyUF8vBDBBbu7OFmg2jHDiwL1u144fVabVe1Gd3MmLUrppN8S48ucyu_-FqSqoodAnDhB_UStyHw4chsgvsCruybjMQ5aiQqWNDP5dpA_cnfuJlR=w1810-h1018-n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1715130"/>
            <a:ext cx="9144000" cy="514287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https://lh3.googleusercontent.com/hXHhMr3vDzDKX3xNk252Fli7J3ZMi8ZWwvkyIYBNA9Q-Un6AnesCYyRZVLU-Z5d0NLYYUOTcmq1yAHZZtqA9t-tc_Z6UgUatDgbc9tYC6FILGYpsPE19U2S_pKGG8gkqZNfAcyoLyWNQYNcDvBhgJnpQ3v8O6nvv4uVjd5zp0jEL_UhPRcmvqD6QpnQm0wIBfw9TmhQuTQUomPufYEwotyYK27dwBxeh3MGLUy-62sMrHM2UyAACZD7_s-E1IfJuFXOeTYeISOtA4b0iYVeLYz5Y3dB92pl2CNyqe-PfYfZpHwp-82XYrKS94jKvRtEWr3ATpYrSYbE9Ypd5jmyt5elGPOq5j0Ov84T79-dCgc2Ysms_iACi8Zrmc3El0q8i8btIqbQ4fDsUTkXCCaym3OlxACt9997FNPj7FX-vu3W4myh2LkABu6xX_JJu7jkJ1GJi7vz-UlWfhIYVY2JGSsgoGMZN0urEac34N8Jgxc10I8DzoVzCE7aPOuig9Yk79_JgtM4AZmBIpPAp0v5Uj4JZ2Ryu2Jb6zkq43pyQtisatRYuD_vMr9ZJeOls9R9JF73z1Jmxx-GHkAKRFv6Gvks_THUlwlqxlv0wmglKIJBJqPWcGjp5qQGKsrtmyvJflrl2vxieZAXUWz-vAvnvvCOkrgaq7Nva=w1810-h1018-no"/>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4348" t="3370" r="9782" b="10629"/>
          <a:stretch/>
        </p:blipFill>
        <p:spPr bwMode="auto">
          <a:xfrm>
            <a:off x="8132128" y="1"/>
            <a:ext cx="2535872" cy="14284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761386"/>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Resilient Infrastructure</a:t>
            </a:r>
            <a:endParaRPr lang="en-US" dirty="0"/>
          </a:p>
        </p:txBody>
      </p:sp>
      <p:sp>
        <p:nvSpPr>
          <p:cNvPr id="3" name="Content Placeholder 2"/>
          <p:cNvSpPr>
            <a:spLocks noGrp="1"/>
          </p:cNvSpPr>
          <p:nvPr>
            <p:ph idx="1"/>
          </p:nvPr>
        </p:nvSpPr>
        <p:spPr/>
        <p:txBody>
          <a:bodyPr/>
          <a:lstStyle/>
          <a:p>
            <a:r>
              <a:rPr lang="en-US" dirty="0" smtClean="0"/>
              <a:t>Contrast Cornell and Ithaca water treatment</a:t>
            </a:r>
          </a:p>
          <a:p>
            <a:r>
              <a:rPr lang="en-US" dirty="0" smtClean="0"/>
              <a:t>Our goal is a long time between component failures</a:t>
            </a:r>
          </a:p>
          <a:p>
            <a:r>
              <a:rPr lang="en-US" dirty="0" smtClean="0"/>
              <a:t>Moving parts and electrical contacts have short lives</a:t>
            </a:r>
          </a:p>
          <a:p>
            <a:r>
              <a:rPr lang="en-US" dirty="0" smtClean="0"/>
              <a:t>Automation systems that continually move valves will cause early failure of those valves</a:t>
            </a:r>
          </a:p>
          <a:p>
            <a:r>
              <a:rPr lang="en-US" dirty="0" smtClean="0"/>
              <a:t>The system should be understandable</a:t>
            </a:r>
          </a:p>
          <a:p>
            <a:r>
              <a:rPr lang="en-US" dirty="0" smtClean="0"/>
              <a:t>Complexity vs elegance!</a:t>
            </a:r>
            <a:endParaRPr lang="en-US" dirty="0"/>
          </a:p>
        </p:txBody>
      </p:sp>
    </p:spTree>
    <p:extLst>
      <p:ext uri="{BB962C8B-B14F-4D97-AF65-F5344CB8AC3E}">
        <p14:creationId xmlns:p14="http://schemas.microsoft.com/office/powerpoint/2010/main" val="4081194889"/>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More questions for the Tour?</a:t>
            </a:r>
            <a:endParaRPr lang="en-US" dirty="0"/>
          </a:p>
        </p:txBody>
      </p:sp>
      <p:sp>
        <p:nvSpPr>
          <p:cNvPr id="3" name="Content Placeholder 2"/>
          <p:cNvSpPr>
            <a:spLocks noGrp="1"/>
          </p:cNvSpPr>
          <p:nvPr>
            <p:ph idx="1"/>
          </p:nvPr>
        </p:nvSpPr>
        <p:spPr/>
        <p:txBody>
          <a:bodyPr/>
          <a:lstStyle/>
          <a:p>
            <a:r>
              <a:rPr lang="en-US" dirty="0" smtClean="0"/>
              <a:t>How is the sludge removed from the </a:t>
            </a:r>
            <a:r>
              <a:rPr lang="en-US" dirty="0" err="1" smtClean="0"/>
              <a:t>sed</a:t>
            </a:r>
            <a:r>
              <a:rPr lang="en-US" dirty="0" smtClean="0"/>
              <a:t> tanks?</a:t>
            </a:r>
            <a:endParaRPr lang="en-US" dirty="0"/>
          </a:p>
        </p:txBody>
      </p:sp>
    </p:spTree>
    <p:extLst>
      <p:ext uri="{BB962C8B-B14F-4D97-AF65-F5344CB8AC3E}">
        <p14:creationId xmlns:p14="http://schemas.microsoft.com/office/powerpoint/2010/main" val="2198201537"/>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Filters with two completely different particle capture mechanisms</a:t>
            </a:r>
            <a:endParaRPr lang="en-US" dirty="0"/>
          </a:p>
        </p:txBody>
      </p:sp>
      <p:sp>
        <p:nvSpPr>
          <p:cNvPr id="3" name="Content Placeholder 2"/>
          <p:cNvSpPr>
            <a:spLocks noGrp="1"/>
          </p:cNvSpPr>
          <p:nvPr>
            <p:ph idx="1"/>
          </p:nvPr>
        </p:nvSpPr>
        <p:spPr>
          <a:xfrm>
            <a:off x="609600" y="1600201"/>
            <a:ext cx="9906399" cy="4525963"/>
          </a:xfrm>
        </p:spPr>
        <p:txBody>
          <a:bodyPr/>
          <a:lstStyle/>
          <a:p>
            <a:r>
              <a:rPr lang="en-US" dirty="0" smtClean="0"/>
              <a:t>Rapid Sand Filters (Depth filters)</a:t>
            </a:r>
          </a:p>
          <a:p>
            <a:pPr lvl="1"/>
            <a:r>
              <a:rPr lang="en-US" dirty="0" smtClean="0"/>
              <a:t>Mechanism: flow contraction at sharp edge (made of previously deposited particles) where the boundary layer has not yet developed</a:t>
            </a:r>
          </a:p>
          <a:p>
            <a:pPr lvl="1"/>
            <a:r>
              <a:rPr lang="en-US" dirty="0" smtClean="0"/>
              <a:t>Pores are at capacity when fluid shear matches coagulant bond strength (many particles per pore and many pores per depth of filter</a:t>
            </a:r>
            <a:endParaRPr lang="en-US" dirty="0"/>
          </a:p>
          <a:p>
            <a:r>
              <a:rPr lang="en-US" dirty="0" smtClean="0"/>
              <a:t>Membrane Filters (Surface filters)</a:t>
            </a:r>
          </a:p>
          <a:p>
            <a:pPr lvl="1"/>
            <a:r>
              <a:rPr lang="en-US" dirty="0" smtClean="0"/>
              <a:t>Mechanism: size exclusion</a:t>
            </a:r>
          </a:p>
          <a:p>
            <a:pPr lvl="1"/>
            <a:r>
              <a:rPr lang="en-US" dirty="0" smtClean="0"/>
              <a:t>Particle deposits on top of the pore (1 particle per pore)</a:t>
            </a:r>
            <a:endParaRPr lang="en-US" dirty="0"/>
          </a:p>
        </p:txBody>
      </p:sp>
      <p:pic>
        <p:nvPicPr>
          <p:cNvPr id="4" name="Picture 2" descr="Membrane Filtration Plant - Temple, Texas"/>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288630" y="4983497"/>
            <a:ext cx="1598570" cy="1065713"/>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p:cNvGrpSpPr/>
          <p:nvPr/>
        </p:nvGrpSpPr>
        <p:grpSpPr>
          <a:xfrm>
            <a:off x="10549558" y="1815183"/>
            <a:ext cx="1490709" cy="1576136"/>
            <a:chOff x="2971800" y="1892300"/>
            <a:chExt cx="4432300" cy="4686300"/>
          </a:xfrm>
        </p:grpSpPr>
        <p:sp>
          <p:nvSpPr>
            <p:cNvPr id="7" name="Rectangle 6" descr="Granite"/>
            <p:cNvSpPr>
              <a:spLocks noChangeArrowheads="1"/>
            </p:cNvSpPr>
            <p:nvPr/>
          </p:nvSpPr>
          <p:spPr bwMode="auto">
            <a:xfrm>
              <a:off x="3022600" y="1892300"/>
              <a:ext cx="4267200" cy="4686300"/>
            </a:xfrm>
            <a:prstGeom prst="rect">
              <a:avLst/>
            </a:prstGeom>
            <a:blipFill dpi="0" rotWithShape="0">
              <a:blip r:embed="rId3" cstate="screen"/>
              <a:srcRect/>
              <a:tile tx="0" ty="0" sx="100000" sy="100000" flip="none" algn="tl"/>
            </a:blipFill>
            <a:ln w="12700">
              <a:solidFill>
                <a:schemeClr val="bg2"/>
              </a:solidFill>
              <a:miter lim="800000"/>
              <a:headEnd type="none" w="sm" len="sm"/>
              <a:tailEnd type="none" w="med" len="sm"/>
            </a:ln>
            <a:effectLst/>
          </p:spPr>
          <p:txBody>
            <a:bodyPr wrap="none" anchor="ctr"/>
            <a:lstStyle/>
            <a:p>
              <a:endParaRPr lang="en-US"/>
            </a:p>
          </p:txBody>
        </p:sp>
        <p:sp>
          <p:nvSpPr>
            <p:cNvPr id="8" name="Rectangle 7"/>
            <p:cNvSpPr>
              <a:spLocks noChangeArrowheads="1"/>
            </p:cNvSpPr>
            <p:nvPr/>
          </p:nvSpPr>
          <p:spPr bwMode="auto">
            <a:xfrm>
              <a:off x="3848100" y="1892300"/>
              <a:ext cx="3175000" cy="571500"/>
            </a:xfrm>
            <a:prstGeom prst="rect">
              <a:avLst/>
            </a:prstGeom>
            <a:solidFill>
              <a:schemeClr val="bg1"/>
            </a:solidFill>
            <a:ln w="12700">
              <a:noFill/>
              <a:miter lim="800000"/>
              <a:headEnd type="none" w="sm" len="sm"/>
              <a:tailEnd type="none" w="med" len="sm"/>
            </a:ln>
            <a:effectLst/>
          </p:spPr>
          <p:txBody>
            <a:bodyPr wrap="none" anchor="ctr"/>
            <a:lstStyle/>
            <a:p>
              <a:endParaRPr lang="en-US"/>
            </a:p>
          </p:txBody>
        </p:sp>
        <p:sp>
          <p:nvSpPr>
            <p:cNvPr id="9" name="Rectangle 8"/>
            <p:cNvSpPr>
              <a:spLocks noChangeArrowheads="1"/>
            </p:cNvSpPr>
            <p:nvPr/>
          </p:nvSpPr>
          <p:spPr bwMode="auto">
            <a:xfrm>
              <a:off x="3848100" y="2247900"/>
              <a:ext cx="3175000" cy="1460500"/>
            </a:xfrm>
            <a:prstGeom prst="rect">
              <a:avLst/>
            </a:prstGeom>
            <a:solidFill>
              <a:schemeClr val="hlink"/>
            </a:solidFill>
            <a:ln w="12700">
              <a:solidFill>
                <a:schemeClr val="bg2"/>
              </a:solidFill>
              <a:miter lim="800000"/>
              <a:headEnd type="none" w="sm" len="sm"/>
              <a:tailEnd type="none" w="med" len="sm"/>
            </a:ln>
            <a:effectLst/>
          </p:spPr>
          <p:txBody>
            <a:bodyPr wrap="none" anchor="ctr"/>
            <a:lstStyle/>
            <a:p>
              <a:endParaRPr lang="en-US"/>
            </a:p>
          </p:txBody>
        </p:sp>
        <p:sp>
          <p:nvSpPr>
            <p:cNvPr id="10" name="Rectangle 9" descr="Cork"/>
            <p:cNvSpPr>
              <a:spLocks noChangeArrowheads="1"/>
            </p:cNvSpPr>
            <p:nvPr/>
          </p:nvSpPr>
          <p:spPr bwMode="auto">
            <a:xfrm>
              <a:off x="3848100" y="4262438"/>
              <a:ext cx="3175000" cy="842962"/>
            </a:xfrm>
            <a:prstGeom prst="rect">
              <a:avLst/>
            </a:prstGeom>
            <a:blipFill dpi="0" rotWithShape="0">
              <a:blip r:embed="rId4" cstate="screen"/>
              <a:srcRect/>
              <a:tile tx="0" ty="0" sx="100000" sy="100000" flip="none" algn="tl"/>
            </a:blipFill>
            <a:ln w="12700">
              <a:solidFill>
                <a:schemeClr val="bg2"/>
              </a:solidFill>
              <a:miter lim="800000"/>
              <a:headEnd type="none" w="sm" len="sm"/>
              <a:tailEnd type="none" w="med" len="sm"/>
            </a:ln>
            <a:effectLst/>
          </p:spPr>
          <p:txBody>
            <a:bodyPr wrap="none" anchor="ctr"/>
            <a:lstStyle/>
            <a:p>
              <a:pPr algn="ctr"/>
              <a:r>
                <a:rPr lang="en-US">
                  <a:latin typeface="Book Antiqua" pitchFamily="18" charset="0"/>
                </a:rPr>
                <a:t>Sand</a:t>
              </a:r>
            </a:p>
          </p:txBody>
        </p:sp>
        <p:sp>
          <p:nvSpPr>
            <p:cNvPr id="11" name="Rectangle 10" descr="Large confetti"/>
            <p:cNvSpPr>
              <a:spLocks noChangeArrowheads="1"/>
            </p:cNvSpPr>
            <p:nvPr/>
          </p:nvSpPr>
          <p:spPr bwMode="auto">
            <a:xfrm>
              <a:off x="3848100" y="5105400"/>
              <a:ext cx="3175000" cy="901700"/>
            </a:xfrm>
            <a:prstGeom prst="rect">
              <a:avLst/>
            </a:prstGeom>
            <a:pattFill prst="lgConfetti">
              <a:fgClr>
                <a:srgbClr val="975737"/>
              </a:fgClr>
              <a:bgClr>
                <a:schemeClr val="hlink"/>
              </a:bgClr>
            </a:pattFill>
            <a:ln w="12700">
              <a:solidFill>
                <a:schemeClr val="bg2"/>
              </a:solidFill>
              <a:miter lim="800000"/>
              <a:headEnd type="none" w="sm" len="sm"/>
              <a:tailEnd type="none" w="med" len="sm"/>
            </a:ln>
            <a:effectLst/>
          </p:spPr>
          <p:txBody>
            <a:bodyPr wrap="none" anchor="ctr"/>
            <a:lstStyle/>
            <a:p>
              <a:pPr algn="ctr"/>
              <a:r>
                <a:rPr lang="en-US" dirty="0">
                  <a:latin typeface="Book Antiqua" pitchFamily="18" charset="0"/>
                </a:rPr>
                <a:t>Gravel</a:t>
              </a:r>
            </a:p>
          </p:txBody>
        </p:sp>
        <p:sp>
          <p:nvSpPr>
            <p:cNvPr id="12" name="Freeform 11"/>
            <p:cNvSpPr>
              <a:spLocks/>
            </p:cNvSpPr>
            <p:nvPr/>
          </p:nvSpPr>
          <p:spPr bwMode="auto">
            <a:xfrm>
              <a:off x="5130800" y="2743200"/>
              <a:ext cx="482600" cy="325438"/>
            </a:xfrm>
            <a:custGeom>
              <a:avLst/>
              <a:gdLst/>
              <a:ahLst/>
              <a:cxnLst>
                <a:cxn ang="0">
                  <a:pos x="0" y="0"/>
                </a:cxn>
                <a:cxn ang="0">
                  <a:pos x="72" y="176"/>
                </a:cxn>
                <a:cxn ang="0">
                  <a:pos x="232" y="176"/>
                </a:cxn>
                <a:cxn ang="0">
                  <a:pos x="304" y="0"/>
                </a:cxn>
              </a:cxnLst>
              <a:rect l="0" t="0" r="r" b="b"/>
              <a:pathLst>
                <a:path w="304" h="205">
                  <a:moveTo>
                    <a:pt x="0" y="0"/>
                  </a:moveTo>
                  <a:cubicBezTo>
                    <a:pt x="12" y="29"/>
                    <a:pt x="33" y="147"/>
                    <a:pt x="72" y="176"/>
                  </a:cubicBezTo>
                  <a:cubicBezTo>
                    <a:pt x="111" y="205"/>
                    <a:pt x="193" y="205"/>
                    <a:pt x="232" y="176"/>
                  </a:cubicBezTo>
                  <a:cubicBezTo>
                    <a:pt x="271" y="147"/>
                    <a:pt x="289" y="37"/>
                    <a:pt x="304" y="0"/>
                  </a:cubicBezTo>
                </a:path>
              </a:pathLst>
            </a:custGeom>
            <a:noFill/>
            <a:ln w="50800" cap="flat" cmpd="sng">
              <a:solidFill>
                <a:srgbClr val="003300"/>
              </a:solidFill>
              <a:prstDash val="solid"/>
              <a:round/>
              <a:headEnd type="none" w="sm" len="sm"/>
              <a:tailEnd type="none" w="med" len="sm"/>
            </a:ln>
            <a:effectLst/>
          </p:spPr>
          <p:txBody>
            <a:bodyPr wrap="none" anchor="ctr"/>
            <a:lstStyle/>
            <a:p>
              <a:endParaRPr lang="en-US"/>
            </a:p>
          </p:txBody>
        </p:sp>
        <p:sp>
          <p:nvSpPr>
            <p:cNvPr id="13" name="Freeform 12"/>
            <p:cNvSpPr>
              <a:spLocks/>
            </p:cNvSpPr>
            <p:nvPr/>
          </p:nvSpPr>
          <p:spPr bwMode="auto">
            <a:xfrm>
              <a:off x="2997200" y="2463800"/>
              <a:ext cx="863600" cy="3543300"/>
            </a:xfrm>
            <a:custGeom>
              <a:avLst/>
              <a:gdLst/>
              <a:ahLst/>
              <a:cxnLst>
                <a:cxn ang="0">
                  <a:pos x="536" y="0"/>
                </a:cxn>
                <a:cxn ang="0">
                  <a:pos x="208" y="0"/>
                </a:cxn>
                <a:cxn ang="0">
                  <a:pos x="208" y="1256"/>
                </a:cxn>
                <a:cxn ang="0">
                  <a:pos x="16" y="1256"/>
                </a:cxn>
                <a:cxn ang="0">
                  <a:pos x="0" y="1400"/>
                </a:cxn>
                <a:cxn ang="0">
                  <a:pos x="200" y="1400"/>
                </a:cxn>
                <a:cxn ang="0">
                  <a:pos x="200" y="2096"/>
                </a:cxn>
                <a:cxn ang="0">
                  <a:pos x="16" y="2096"/>
                </a:cxn>
                <a:cxn ang="0">
                  <a:pos x="16" y="2232"/>
                </a:cxn>
                <a:cxn ang="0">
                  <a:pos x="360" y="2232"/>
                </a:cxn>
                <a:cxn ang="0">
                  <a:pos x="360" y="200"/>
                </a:cxn>
                <a:cxn ang="0">
                  <a:pos x="544" y="200"/>
                </a:cxn>
              </a:cxnLst>
              <a:rect l="0" t="0" r="r" b="b"/>
              <a:pathLst>
                <a:path w="544" h="2232">
                  <a:moveTo>
                    <a:pt x="536" y="0"/>
                  </a:moveTo>
                  <a:lnTo>
                    <a:pt x="208" y="0"/>
                  </a:lnTo>
                  <a:lnTo>
                    <a:pt x="208" y="1256"/>
                  </a:lnTo>
                  <a:lnTo>
                    <a:pt x="16" y="1256"/>
                  </a:lnTo>
                  <a:lnTo>
                    <a:pt x="0" y="1400"/>
                  </a:lnTo>
                  <a:lnTo>
                    <a:pt x="200" y="1400"/>
                  </a:lnTo>
                  <a:lnTo>
                    <a:pt x="200" y="2096"/>
                  </a:lnTo>
                  <a:lnTo>
                    <a:pt x="16" y="2096"/>
                  </a:lnTo>
                  <a:lnTo>
                    <a:pt x="16" y="2232"/>
                  </a:lnTo>
                  <a:lnTo>
                    <a:pt x="360" y="2232"/>
                  </a:lnTo>
                  <a:lnTo>
                    <a:pt x="360" y="200"/>
                  </a:lnTo>
                  <a:lnTo>
                    <a:pt x="544" y="200"/>
                  </a:lnTo>
                </a:path>
              </a:pathLst>
            </a:custGeom>
            <a:solidFill>
              <a:schemeClr val="hlink"/>
            </a:solidFill>
            <a:ln w="12700" cap="flat" cmpd="sng">
              <a:noFill/>
              <a:prstDash val="solid"/>
              <a:round/>
              <a:headEnd type="none" w="sm" len="sm"/>
              <a:tailEnd type="none" w="med" len="sm"/>
            </a:ln>
            <a:effectLst/>
          </p:spPr>
          <p:txBody>
            <a:bodyPr wrap="none" anchor="ctr"/>
            <a:lstStyle/>
            <a:p>
              <a:endParaRPr lang="en-US"/>
            </a:p>
          </p:txBody>
        </p:sp>
        <p:sp>
          <p:nvSpPr>
            <p:cNvPr id="14" name="Rectangle 13"/>
            <p:cNvSpPr>
              <a:spLocks noChangeArrowheads="1"/>
            </p:cNvSpPr>
            <p:nvPr/>
          </p:nvSpPr>
          <p:spPr bwMode="auto">
            <a:xfrm>
              <a:off x="2971800" y="6210300"/>
              <a:ext cx="4432300" cy="203200"/>
            </a:xfrm>
            <a:prstGeom prst="rect">
              <a:avLst/>
            </a:prstGeom>
            <a:solidFill>
              <a:schemeClr val="hlink"/>
            </a:solidFill>
            <a:ln w="12700">
              <a:noFill/>
              <a:miter lim="800000"/>
              <a:headEnd type="none" w="sm" len="sm"/>
              <a:tailEnd type="none" w="med" len="sm"/>
            </a:ln>
            <a:effectLst/>
          </p:spPr>
          <p:txBody>
            <a:bodyPr wrap="none" anchor="ctr"/>
            <a:lstStyle/>
            <a:p>
              <a:endParaRPr lang="en-US"/>
            </a:p>
          </p:txBody>
        </p:sp>
        <p:sp>
          <p:nvSpPr>
            <p:cNvPr id="15" name="Rectangle 15" descr="Sand"/>
            <p:cNvSpPr>
              <a:spLocks noChangeArrowheads="1"/>
            </p:cNvSpPr>
            <p:nvPr/>
          </p:nvSpPr>
          <p:spPr bwMode="auto">
            <a:xfrm>
              <a:off x="3848100" y="3708400"/>
              <a:ext cx="3175000" cy="554038"/>
            </a:xfrm>
            <a:prstGeom prst="rect">
              <a:avLst/>
            </a:prstGeom>
            <a:blipFill dpi="0" rotWithShape="0">
              <a:blip r:embed="rId5" cstate="screen"/>
              <a:srcRect/>
              <a:tile tx="0" ty="0" sx="100000" sy="100000" flip="none" algn="tl"/>
            </a:blipFill>
            <a:ln w="12700">
              <a:solidFill>
                <a:schemeClr val="bg2"/>
              </a:solidFill>
              <a:miter lim="800000"/>
              <a:headEnd type="none" w="sm" len="sm"/>
              <a:tailEnd type="none" w="med" len="sm"/>
            </a:ln>
            <a:effectLst/>
          </p:spPr>
          <p:txBody>
            <a:bodyPr wrap="none" anchor="ctr"/>
            <a:lstStyle/>
            <a:p>
              <a:pPr algn="ctr"/>
              <a:r>
                <a:rPr lang="en-US" dirty="0">
                  <a:latin typeface="Book Antiqua" pitchFamily="18" charset="0"/>
                </a:rPr>
                <a:t>Anthracite</a:t>
              </a:r>
            </a:p>
          </p:txBody>
        </p:sp>
        <p:grpSp>
          <p:nvGrpSpPr>
            <p:cNvPr id="16" name="Group 19"/>
            <p:cNvGrpSpPr>
              <a:grpSpLocks/>
            </p:cNvGrpSpPr>
            <p:nvPr/>
          </p:nvGrpSpPr>
          <p:grpSpPr bwMode="auto">
            <a:xfrm>
              <a:off x="3860801" y="6007100"/>
              <a:ext cx="3122613" cy="203200"/>
              <a:chOff x="1472" y="3784"/>
              <a:chExt cx="1967" cy="128"/>
            </a:xfrm>
          </p:grpSpPr>
          <p:sp>
            <p:nvSpPr>
              <p:cNvPr id="25" name="Rectangle 20"/>
              <p:cNvSpPr>
                <a:spLocks noChangeArrowheads="1"/>
              </p:cNvSpPr>
              <p:nvPr/>
            </p:nvSpPr>
            <p:spPr bwMode="auto">
              <a:xfrm>
                <a:off x="147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6" name="Rectangle 21"/>
              <p:cNvSpPr>
                <a:spLocks noChangeArrowheads="1"/>
              </p:cNvSpPr>
              <p:nvPr/>
            </p:nvSpPr>
            <p:spPr bwMode="auto">
              <a:xfrm>
                <a:off x="156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7" name="Rectangle 22"/>
              <p:cNvSpPr>
                <a:spLocks noChangeArrowheads="1"/>
              </p:cNvSpPr>
              <p:nvPr/>
            </p:nvSpPr>
            <p:spPr bwMode="auto">
              <a:xfrm>
                <a:off x="166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8" name="Rectangle 23"/>
              <p:cNvSpPr>
                <a:spLocks noChangeArrowheads="1"/>
              </p:cNvSpPr>
              <p:nvPr/>
            </p:nvSpPr>
            <p:spPr bwMode="auto">
              <a:xfrm>
                <a:off x="176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 name="Rectangle 24"/>
              <p:cNvSpPr>
                <a:spLocks noChangeArrowheads="1"/>
              </p:cNvSpPr>
              <p:nvPr/>
            </p:nvSpPr>
            <p:spPr bwMode="auto">
              <a:xfrm>
                <a:off x="185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0" name="Rectangle 25"/>
              <p:cNvSpPr>
                <a:spLocks noChangeArrowheads="1"/>
              </p:cNvSpPr>
              <p:nvPr/>
            </p:nvSpPr>
            <p:spPr bwMode="auto">
              <a:xfrm>
                <a:off x="195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1" name="Rectangle 26"/>
              <p:cNvSpPr>
                <a:spLocks noChangeArrowheads="1"/>
              </p:cNvSpPr>
              <p:nvPr/>
            </p:nvSpPr>
            <p:spPr bwMode="auto">
              <a:xfrm>
                <a:off x="204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 name="Rectangle 27"/>
              <p:cNvSpPr>
                <a:spLocks noChangeArrowheads="1"/>
              </p:cNvSpPr>
              <p:nvPr/>
            </p:nvSpPr>
            <p:spPr bwMode="auto">
              <a:xfrm>
                <a:off x="214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3" name="Rectangle 28"/>
              <p:cNvSpPr>
                <a:spLocks noChangeArrowheads="1"/>
              </p:cNvSpPr>
              <p:nvPr/>
            </p:nvSpPr>
            <p:spPr bwMode="auto">
              <a:xfrm>
                <a:off x="224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4" name="Rectangle 29"/>
              <p:cNvSpPr>
                <a:spLocks noChangeArrowheads="1"/>
              </p:cNvSpPr>
              <p:nvPr/>
            </p:nvSpPr>
            <p:spPr bwMode="auto">
              <a:xfrm>
                <a:off x="233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5" name="Rectangle 30"/>
              <p:cNvSpPr>
                <a:spLocks noChangeArrowheads="1"/>
              </p:cNvSpPr>
              <p:nvPr/>
            </p:nvSpPr>
            <p:spPr bwMode="auto">
              <a:xfrm>
                <a:off x="243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6" name="Rectangle 31"/>
              <p:cNvSpPr>
                <a:spLocks noChangeArrowheads="1"/>
              </p:cNvSpPr>
              <p:nvPr/>
            </p:nvSpPr>
            <p:spPr bwMode="auto">
              <a:xfrm>
                <a:off x="252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7" name="Rectangle 32"/>
              <p:cNvSpPr>
                <a:spLocks noChangeArrowheads="1"/>
              </p:cNvSpPr>
              <p:nvPr/>
            </p:nvSpPr>
            <p:spPr bwMode="auto">
              <a:xfrm>
                <a:off x="262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8" name="Rectangle 33"/>
              <p:cNvSpPr>
                <a:spLocks noChangeArrowheads="1"/>
              </p:cNvSpPr>
              <p:nvPr/>
            </p:nvSpPr>
            <p:spPr bwMode="auto">
              <a:xfrm>
                <a:off x="272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9" name="Rectangle 34"/>
              <p:cNvSpPr>
                <a:spLocks noChangeArrowheads="1"/>
              </p:cNvSpPr>
              <p:nvPr/>
            </p:nvSpPr>
            <p:spPr bwMode="auto">
              <a:xfrm>
                <a:off x="281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40" name="Rectangle 35"/>
              <p:cNvSpPr>
                <a:spLocks noChangeArrowheads="1"/>
              </p:cNvSpPr>
              <p:nvPr/>
            </p:nvSpPr>
            <p:spPr bwMode="auto">
              <a:xfrm>
                <a:off x="291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41" name="Rectangle 36"/>
              <p:cNvSpPr>
                <a:spLocks noChangeArrowheads="1"/>
              </p:cNvSpPr>
              <p:nvPr/>
            </p:nvSpPr>
            <p:spPr bwMode="auto">
              <a:xfrm>
                <a:off x="300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42" name="Rectangle 37"/>
              <p:cNvSpPr>
                <a:spLocks noChangeArrowheads="1"/>
              </p:cNvSpPr>
              <p:nvPr/>
            </p:nvSpPr>
            <p:spPr bwMode="auto">
              <a:xfrm>
                <a:off x="310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43" name="Rectangle 38"/>
              <p:cNvSpPr>
                <a:spLocks noChangeArrowheads="1"/>
              </p:cNvSpPr>
              <p:nvPr/>
            </p:nvSpPr>
            <p:spPr bwMode="auto">
              <a:xfrm>
                <a:off x="320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44" name="Rectangle 39"/>
              <p:cNvSpPr>
                <a:spLocks noChangeArrowheads="1"/>
              </p:cNvSpPr>
              <p:nvPr/>
            </p:nvSpPr>
            <p:spPr bwMode="auto">
              <a:xfrm>
                <a:off x="329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45" name="Rectangle 40"/>
              <p:cNvSpPr>
                <a:spLocks noChangeArrowheads="1"/>
              </p:cNvSpPr>
              <p:nvPr/>
            </p:nvSpPr>
            <p:spPr bwMode="auto">
              <a:xfrm>
                <a:off x="339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grpSp>
        <p:grpSp>
          <p:nvGrpSpPr>
            <p:cNvPr id="17" name="Group 41"/>
            <p:cNvGrpSpPr>
              <a:grpSpLocks/>
            </p:cNvGrpSpPr>
            <p:nvPr/>
          </p:nvGrpSpPr>
          <p:grpSpPr bwMode="auto">
            <a:xfrm rot="5400000">
              <a:off x="3048000" y="5772150"/>
              <a:ext cx="228600" cy="241300"/>
              <a:chOff x="4332" y="1144"/>
              <a:chExt cx="176" cy="328"/>
            </a:xfrm>
          </p:grpSpPr>
          <p:sp>
            <p:nvSpPr>
              <p:cNvPr id="23" name="AutoShape 42"/>
              <p:cNvSpPr>
                <a:spLocks noChangeArrowheads="1"/>
              </p:cNvSpPr>
              <p:nvPr/>
            </p:nvSpPr>
            <p:spPr bwMode="auto">
              <a:xfrm>
                <a:off x="4332" y="1312"/>
                <a:ext cx="176" cy="160"/>
              </a:xfrm>
              <a:prstGeom prst="triangle">
                <a:avLst>
                  <a:gd name="adj" fmla="val 50000"/>
                </a:avLst>
              </a:prstGeom>
              <a:noFill/>
              <a:ln w="28575">
                <a:solidFill>
                  <a:schemeClr val="bg2"/>
                </a:solidFill>
                <a:miter lim="800000"/>
                <a:headEnd type="none" w="sm" len="sm"/>
                <a:tailEnd type="none" w="med" len="sm"/>
              </a:ln>
              <a:effectLst/>
            </p:spPr>
            <p:txBody>
              <a:bodyPr wrap="none" anchor="ctr"/>
              <a:lstStyle/>
              <a:p>
                <a:endParaRPr lang="en-US"/>
              </a:p>
            </p:txBody>
          </p:sp>
          <p:sp>
            <p:nvSpPr>
              <p:cNvPr id="24" name="AutoShape 43"/>
              <p:cNvSpPr>
                <a:spLocks noChangeArrowheads="1"/>
              </p:cNvSpPr>
              <p:nvPr/>
            </p:nvSpPr>
            <p:spPr bwMode="auto">
              <a:xfrm flipV="1">
                <a:off x="4332" y="1144"/>
                <a:ext cx="176" cy="160"/>
              </a:xfrm>
              <a:prstGeom prst="triangle">
                <a:avLst>
                  <a:gd name="adj" fmla="val 50000"/>
                </a:avLst>
              </a:prstGeom>
              <a:noFill/>
              <a:ln w="28575">
                <a:solidFill>
                  <a:schemeClr val="bg2"/>
                </a:solidFill>
                <a:miter lim="800000"/>
                <a:headEnd type="none" w="sm" len="sm"/>
                <a:tailEnd type="none" w="med" len="sm"/>
              </a:ln>
              <a:effectLst/>
            </p:spPr>
            <p:txBody>
              <a:bodyPr wrap="none" anchor="ctr"/>
              <a:lstStyle/>
              <a:p>
                <a:endParaRPr lang="en-US"/>
              </a:p>
            </p:txBody>
          </p:sp>
        </p:grpSp>
        <p:grpSp>
          <p:nvGrpSpPr>
            <p:cNvPr id="18" name="Group 44"/>
            <p:cNvGrpSpPr>
              <a:grpSpLocks/>
            </p:cNvGrpSpPr>
            <p:nvPr/>
          </p:nvGrpSpPr>
          <p:grpSpPr bwMode="auto">
            <a:xfrm rot="5400000">
              <a:off x="7035800" y="6165850"/>
              <a:ext cx="228600" cy="241300"/>
              <a:chOff x="4332" y="1144"/>
              <a:chExt cx="176" cy="328"/>
            </a:xfrm>
          </p:grpSpPr>
          <p:sp>
            <p:nvSpPr>
              <p:cNvPr id="21" name="AutoShape 45"/>
              <p:cNvSpPr>
                <a:spLocks noChangeArrowheads="1"/>
              </p:cNvSpPr>
              <p:nvPr/>
            </p:nvSpPr>
            <p:spPr bwMode="auto">
              <a:xfrm>
                <a:off x="4332" y="1312"/>
                <a:ext cx="176" cy="160"/>
              </a:xfrm>
              <a:prstGeom prst="triangle">
                <a:avLst>
                  <a:gd name="adj" fmla="val 50000"/>
                </a:avLst>
              </a:prstGeom>
              <a:noFill/>
              <a:ln w="28575">
                <a:solidFill>
                  <a:schemeClr val="bg2"/>
                </a:solidFill>
                <a:miter lim="800000"/>
                <a:headEnd type="none" w="sm" len="sm"/>
                <a:tailEnd type="none" w="med" len="sm"/>
              </a:ln>
              <a:effectLst/>
            </p:spPr>
            <p:txBody>
              <a:bodyPr wrap="none" anchor="ctr"/>
              <a:lstStyle/>
              <a:p>
                <a:endParaRPr lang="en-US"/>
              </a:p>
            </p:txBody>
          </p:sp>
          <p:sp>
            <p:nvSpPr>
              <p:cNvPr id="22" name="AutoShape 46"/>
              <p:cNvSpPr>
                <a:spLocks noChangeArrowheads="1"/>
              </p:cNvSpPr>
              <p:nvPr/>
            </p:nvSpPr>
            <p:spPr bwMode="auto">
              <a:xfrm flipV="1">
                <a:off x="4332" y="1144"/>
                <a:ext cx="176" cy="160"/>
              </a:xfrm>
              <a:prstGeom prst="triangle">
                <a:avLst>
                  <a:gd name="adj" fmla="val 50000"/>
                </a:avLst>
              </a:prstGeom>
              <a:noFill/>
              <a:ln w="28575">
                <a:solidFill>
                  <a:schemeClr val="bg2"/>
                </a:solidFill>
                <a:miter lim="800000"/>
                <a:headEnd type="none" w="sm" len="sm"/>
                <a:tailEnd type="none" w="med" len="sm"/>
              </a:ln>
              <a:effectLst/>
            </p:spPr>
            <p:txBody>
              <a:bodyPr wrap="none" anchor="ctr"/>
              <a:lstStyle/>
              <a:p>
                <a:endParaRPr lang="en-US"/>
              </a:p>
            </p:txBody>
          </p:sp>
        </p:grpSp>
        <p:sp>
          <p:nvSpPr>
            <p:cNvPr id="19" name="Line 47"/>
            <p:cNvSpPr>
              <a:spLocks noChangeShapeType="1"/>
            </p:cNvSpPr>
            <p:nvPr/>
          </p:nvSpPr>
          <p:spPr bwMode="auto">
            <a:xfrm flipH="1">
              <a:off x="3225800" y="6311900"/>
              <a:ext cx="1270000" cy="0"/>
            </a:xfrm>
            <a:prstGeom prst="line">
              <a:avLst/>
            </a:prstGeom>
            <a:noFill/>
            <a:ln w="50800">
              <a:solidFill>
                <a:schemeClr val="tx1"/>
              </a:solidFill>
              <a:round/>
              <a:headEnd type="none" w="sm" len="sm"/>
              <a:tailEnd type="triangle" w="med" len="sm"/>
            </a:ln>
            <a:effectLst/>
          </p:spPr>
          <p:txBody>
            <a:bodyPr wrap="none" anchor="ctr"/>
            <a:lstStyle/>
            <a:p>
              <a:endParaRPr lang="en-US"/>
            </a:p>
          </p:txBody>
        </p:sp>
        <p:sp>
          <p:nvSpPr>
            <p:cNvPr id="20" name="Line 48"/>
            <p:cNvSpPr>
              <a:spLocks noChangeShapeType="1"/>
            </p:cNvSpPr>
            <p:nvPr/>
          </p:nvSpPr>
          <p:spPr bwMode="auto">
            <a:xfrm>
              <a:off x="3022600" y="4559300"/>
              <a:ext cx="317500" cy="0"/>
            </a:xfrm>
            <a:prstGeom prst="line">
              <a:avLst/>
            </a:prstGeom>
            <a:noFill/>
            <a:ln w="50800">
              <a:solidFill>
                <a:schemeClr val="tx1"/>
              </a:solidFill>
              <a:round/>
              <a:headEnd type="none" w="sm" len="sm"/>
              <a:tailEnd type="triangle" w="med" len="sm"/>
            </a:ln>
            <a:effectLst/>
          </p:spPr>
          <p:txBody>
            <a:bodyPr wrap="none" anchor="ctr"/>
            <a:lstStyle/>
            <a:p>
              <a:endParaRPr lang="en-US"/>
            </a:p>
          </p:txBody>
        </p:sp>
      </p:grpSp>
    </p:spTree>
    <p:extLst>
      <p:ext uri="{BB962C8B-B14F-4D97-AF65-F5344CB8AC3E}">
        <p14:creationId xmlns:p14="http://schemas.microsoft.com/office/powerpoint/2010/main" val="2647336533"/>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a:effectLst/>
        </p:spPr>
        <p:txBody>
          <a:bodyPr/>
          <a:lstStyle/>
          <a:p>
            <a:r>
              <a:rPr lang="en-US"/>
              <a:t>Rapid Sand Filter </a:t>
            </a:r>
            <a:br>
              <a:rPr lang="en-US"/>
            </a:br>
            <a:r>
              <a:rPr lang="en-US"/>
              <a:t>(Conventional US Treatment)</a:t>
            </a:r>
          </a:p>
        </p:txBody>
      </p:sp>
      <p:sp>
        <p:nvSpPr>
          <p:cNvPr id="29699" name="Rectangle 3" descr="Granite"/>
          <p:cNvSpPr>
            <a:spLocks noChangeArrowheads="1"/>
          </p:cNvSpPr>
          <p:nvPr/>
        </p:nvSpPr>
        <p:spPr bwMode="auto">
          <a:xfrm>
            <a:off x="3022600" y="1892300"/>
            <a:ext cx="4267200" cy="4686300"/>
          </a:xfrm>
          <a:prstGeom prst="rect">
            <a:avLst/>
          </a:prstGeom>
          <a:blipFill dpi="0" rotWithShape="0">
            <a:blip r:embed="rId3" cstate="screen"/>
            <a:srcRect/>
            <a:tile tx="0" ty="0" sx="100000" sy="100000" flip="none" algn="tl"/>
          </a:blipFill>
          <a:ln w="12700">
            <a:solidFill>
              <a:schemeClr val="bg2"/>
            </a:solidFill>
            <a:miter lim="800000"/>
            <a:headEnd type="none" w="sm" len="sm"/>
            <a:tailEnd type="none" w="med" len="sm"/>
          </a:ln>
          <a:effectLst/>
        </p:spPr>
        <p:txBody>
          <a:bodyPr wrap="none" anchor="ctr"/>
          <a:lstStyle/>
          <a:p>
            <a:endParaRPr lang="en-US"/>
          </a:p>
        </p:txBody>
      </p:sp>
      <p:sp>
        <p:nvSpPr>
          <p:cNvPr id="29700" name="Rectangle 4"/>
          <p:cNvSpPr>
            <a:spLocks noChangeArrowheads="1"/>
          </p:cNvSpPr>
          <p:nvPr/>
        </p:nvSpPr>
        <p:spPr bwMode="auto">
          <a:xfrm>
            <a:off x="3848100" y="1892300"/>
            <a:ext cx="3175000" cy="571500"/>
          </a:xfrm>
          <a:prstGeom prst="rect">
            <a:avLst/>
          </a:prstGeom>
          <a:solidFill>
            <a:schemeClr val="bg1"/>
          </a:solidFill>
          <a:ln w="12700">
            <a:noFill/>
            <a:miter lim="800000"/>
            <a:headEnd type="none" w="sm" len="sm"/>
            <a:tailEnd type="none" w="med" len="sm"/>
          </a:ln>
          <a:effectLst/>
        </p:spPr>
        <p:txBody>
          <a:bodyPr wrap="none" anchor="ctr"/>
          <a:lstStyle/>
          <a:p>
            <a:endParaRPr lang="en-US"/>
          </a:p>
        </p:txBody>
      </p:sp>
      <p:sp>
        <p:nvSpPr>
          <p:cNvPr id="29701" name="Rectangle 5"/>
          <p:cNvSpPr>
            <a:spLocks noChangeArrowheads="1"/>
          </p:cNvSpPr>
          <p:nvPr/>
        </p:nvSpPr>
        <p:spPr bwMode="auto">
          <a:xfrm>
            <a:off x="3848100" y="2247900"/>
            <a:ext cx="3175000" cy="1460500"/>
          </a:xfrm>
          <a:prstGeom prst="rect">
            <a:avLst/>
          </a:prstGeom>
          <a:solidFill>
            <a:schemeClr val="hlink"/>
          </a:solidFill>
          <a:ln w="12700">
            <a:solidFill>
              <a:schemeClr val="bg2"/>
            </a:solidFill>
            <a:miter lim="800000"/>
            <a:headEnd type="none" w="sm" len="sm"/>
            <a:tailEnd type="none" w="med" len="sm"/>
          </a:ln>
          <a:effectLst/>
        </p:spPr>
        <p:txBody>
          <a:bodyPr wrap="none" anchor="ctr"/>
          <a:lstStyle/>
          <a:p>
            <a:endParaRPr lang="en-US"/>
          </a:p>
        </p:txBody>
      </p:sp>
      <p:sp>
        <p:nvSpPr>
          <p:cNvPr id="29702" name="Rectangle 6" descr="Cork"/>
          <p:cNvSpPr>
            <a:spLocks noChangeArrowheads="1"/>
          </p:cNvSpPr>
          <p:nvPr/>
        </p:nvSpPr>
        <p:spPr bwMode="auto">
          <a:xfrm>
            <a:off x="3848100" y="4262438"/>
            <a:ext cx="3175000" cy="842962"/>
          </a:xfrm>
          <a:prstGeom prst="rect">
            <a:avLst/>
          </a:prstGeom>
          <a:blipFill dpi="0" rotWithShape="0">
            <a:blip r:embed="rId4" cstate="screen"/>
            <a:srcRect/>
            <a:tile tx="0" ty="0" sx="100000" sy="100000" flip="none" algn="tl"/>
          </a:blipFill>
          <a:ln w="12700">
            <a:solidFill>
              <a:schemeClr val="bg2"/>
            </a:solidFill>
            <a:miter lim="800000"/>
            <a:headEnd type="none" w="sm" len="sm"/>
            <a:tailEnd type="none" w="med" len="sm"/>
          </a:ln>
          <a:effectLst/>
        </p:spPr>
        <p:txBody>
          <a:bodyPr wrap="none" anchor="ctr"/>
          <a:lstStyle/>
          <a:p>
            <a:pPr algn="ctr"/>
            <a:r>
              <a:rPr lang="en-US">
                <a:latin typeface="Book Antiqua" pitchFamily="18" charset="0"/>
              </a:rPr>
              <a:t>Sand</a:t>
            </a:r>
          </a:p>
        </p:txBody>
      </p:sp>
      <p:sp>
        <p:nvSpPr>
          <p:cNvPr id="29703" name="Rectangle 7" descr="Large confetti"/>
          <p:cNvSpPr>
            <a:spLocks noChangeArrowheads="1"/>
          </p:cNvSpPr>
          <p:nvPr/>
        </p:nvSpPr>
        <p:spPr bwMode="auto">
          <a:xfrm>
            <a:off x="3848100" y="5105400"/>
            <a:ext cx="3175000" cy="901700"/>
          </a:xfrm>
          <a:prstGeom prst="rect">
            <a:avLst/>
          </a:prstGeom>
          <a:pattFill prst="lgConfetti">
            <a:fgClr>
              <a:srgbClr val="975737"/>
            </a:fgClr>
            <a:bgClr>
              <a:schemeClr val="hlink"/>
            </a:bgClr>
          </a:pattFill>
          <a:ln w="12700">
            <a:solidFill>
              <a:schemeClr val="bg2"/>
            </a:solidFill>
            <a:miter lim="800000"/>
            <a:headEnd type="none" w="sm" len="sm"/>
            <a:tailEnd type="none" w="med" len="sm"/>
          </a:ln>
          <a:effectLst/>
        </p:spPr>
        <p:txBody>
          <a:bodyPr wrap="none" anchor="ctr"/>
          <a:lstStyle/>
          <a:p>
            <a:pPr algn="ctr"/>
            <a:r>
              <a:rPr lang="en-US">
                <a:latin typeface="Book Antiqua" pitchFamily="18" charset="0"/>
              </a:rPr>
              <a:t>Gravel</a:t>
            </a:r>
          </a:p>
        </p:txBody>
      </p:sp>
      <p:sp>
        <p:nvSpPr>
          <p:cNvPr id="29704" name="Freeform 8"/>
          <p:cNvSpPr>
            <a:spLocks/>
          </p:cNvSpPr>
          <p:nvPr/>
        </p:nvSpPr>
        <p:spPr bwMode="auto">
          <a:xfrm>
            <a:off x="5130800" y="2743200"/>
            <a:ext cx="482600" cy="325438"/>
          </a:xfrm>
          <a:custGeom>
            <a:avLst/>
            <a:gdLst/>
            <a:ahLst/>
            <a:cxnLst>
              <a:cxn ang="0">
                <a:pos x="0" y="0"/>
              </a:cxn>
              <a:cxn ang="0">
                <a:pos x="72" y="176"/>
              </a:cxn>
              <a:cxn ang="0">
                <a:pos x="232" y="176"/>
              </a:cxn>
              <a:cxn ang="0">
                <a:pos x="304" y="0"/>
              </a:cxn>
            </a:cxnLst>
            <a:rect l="0" t="0" r="r" b="b"/>
            <a:pathLst>
              <a:path w="304" h="205">
                <a:moveTo>
                  <a:pt x="0" y="0"/>
                </a:moveTo>
                <a:cubicBezTo>
                  <a:pt x="12" y="29"/>
                  <a:pt x="33" y="147"/>
                  <a:pt x="72" y="176"/>
                </a:cubicBezTo>
                <a:cubicBezTo>
                  <a:pt x="111" y="205"/>
                  <a:pt x="193" y="205"/>
                  <a:pt x="232" y="176"/>
                </a:cubicBezTo>
                <a:cubicBezTo>
                  <a:pt x="271" y="147"/>
                  <a:pt x="289" y="37"/>
                  <a:pt x="304" y="0"/>
                </a:cubicBezTo>
              </a:path>
            </a:pathLst>
          </a:custGeom>
          <a:noFill/>
          <a:ln w="50800" cap="flat" cmpd="sng">
            <a:solidFill>
              <a:srgbClr val="003300"/>
            </a:solidFill>
            <a:prstDash val="solid"/>
            <a:round/>
            <a:headEnd type="none" w="sm" len="sm"/>
            <a:tailEnd type="none" w="med" len="sm"/>
          </a:ln>
          <a:effectLst/>
        </p:spPr>
        <p:txBody>
          <a:bodyPr wrap="none" anchor="ctr"/>
          <a:lstStyle/>
          <a:p>
            <a:endParaRPr lang="en-US"/>
          </a:p>
        </p:txBody>
      </p:sp>
      <p:sp>
        <p:nvSpPr>
          <p:cNvPr id="29705" name="Freeform 9"/>
          <p:cNvSpPr>
            <a:spLocks/>
          </p:cNvSpPr>
          <p:nvPr/>
        </p:nvSpPr>
        <p:spPr bwMode="auto">
          <a:xfrm>
            <a:off x="2997200" y="2463800"/>
            <a:ext cx="863600" cy="3543300"/>
          </a:xfrm>
          <a:custGeom>
            <a:avLst/>
            <a:gdLst/>
            <a:ahLst/>
            <a:cxnLst>
              <a:cxn ang="0">
                <a:pos x="536" y="0"/>
              </a:cxn>
              <a:cxn ang="0">
                <a:pos x="208" y="0"/>
              </a:cxn>
              <a:cxn ang="0">
                <a:pos x="208" y="1256"/>
              </a:cxn>
              <a:cxn ang="0">
                <a:pos x="16" y="1256"/>
              </a:cxn>
              <a:cxn ang="0">
                <a:pos x="0" y="1400"/>
              </a:cxn>
              <a:cxn ang="0">
                <a:pos x="200" y="1400"/>
              </a:cxn>
              <a:cxn ang="0">
                <a:pos x="200" y="2096"/>
              </a:cxn>
              <a:cxn ang="0">
                <a:pos x="16" y="2096"/>
              </a:cxn>
              <a:cxn ang="0">
                <a:pos x="16" y="2232"/>
              </a:cxn>
              <a:cxn ang="0">
                <a:pos x="360" y="2232"/>
              </a:cxn>
              <a:cxn ang="0">
                <a:pos x="360" y="200"/>
              </a:cxn>
              <a:cxn ang="0">
                <a:pos x="544" y="200"/>
              </a:cxn>
            </a:cxnLst>
            <a:rect l="0" t="0" r="r" b="b"/>
            <a:pathLst>
              <a:path w="544" h="2232">
                <a:moveTo>
                  <a:pt x="536" y="0"/>
                </a:moveTo>
                <a:lnTo>
                  <a:pt x="208" y="0"/>
                </a:lnTo>
                <a:lnTo>
                  <a:pt x="208" y="1256"/>
                </a:lnTo>
                <a:lnTo>
                  <a:pt x="16" y="1256"/>
                </a:lnTo>
                <a:lnTo>
                  <a:pt x="0" y="1400"/>
                </a:lnTo>
                <a:lnTo>
                  <a:pt x="200" y="1400"/>
                </a:lnTo>
                <a:lnTo>
                  <a:pt x="200" y="2096"/>
                </a:lnTo>
                <a:lnTo>
                  <a:pt x="16" y="2096"/>
                </a:lnTo>
                <a:lnTo>
                  <a:pt x="16" y="2232"/>
                </a:lnTo>
                <a:lnTo>
                  <a:pt x="360" y="2232"/>
                </a:lnTo>
                <a:lnTo>
                  <a:pt x="360" y="200"/>
                </a:lnTo>
                <a:lnTo>
                  <a:pt x="544" y="200"/>
                </a:lnTo>
              </a:path>
            </a:pathLst>
          </a:custGeom>
          <a:solidFill>
            <a:schemeClr val="hlink"/>
          </a:solidFill>
          <a:ln w="12700" cap="flat" cmpd="sng">
            <a:noFill/>
            <a:prstDash val="solid"/>
            <a:round/>
            <a:headEnd type="none" w="sm" len="sm"/>
            <a:tailEnd type="none" w="med" len="sm"/>
          </a:ln>
          <a:effectLst/>
        </p:spPr>
        <p:txBody>
          <a:bodyPr wrap="none" anchor="ctr"/>
          <a:lstStyle/>
          <a:p>
            <a:endParaRPr lang="en-US"/>
          </a:p>
        </p:txBody>
      </p:sp>
      <p:sp>
        <p:nvSpPr>
          <p:cNvPr id="29706" name="Rectangle 10"/>
          <p:cNvSpPr>
            <a:spLocks noChangeArrowheads="1"/>
          </p:cNvSpPr>
          <p:nvPr/>
        </p:nvSpPr>
        <p:spPr bwMode="auto">
          <a:xfrm>
            <a:off x="2971800" y="6210300"/>
            <a:ext cx="4432300" cy="203200"/>
          </a:xfrm>
          <a:prstGeom prst="rect">
            <a:avLst/>
          </a:prstGeom>
          <a:solidFill>
            <a:schemeClr val="hlink"/>
          </a:solidFill>
          <a:ln w="12700">
            <a:noFill/>
            <a:miter lim="800000"/>
            <a:headEnd type="none" w="sm" len="sm"/>
            <a:tailEnd type="none" w="med" len="sm"/>
          </a:ln>
          <a:effectLst/>
        </p:spPr>
        <p:txBody>
          <a:bodyPr wrap="none" anchor="ctr"/>
          <a:lstStyle/>
          <a:p>
            <a:endParaRPr lang="en-US"/>
          </a:p>
        </p:txBody>
      </p:sp>
      <p:sp>
        <p:nvSpPr>
          <p:cNvPr id="29707" name="Text Box 11"/>
          <p:cNvSpPr txBox="1">
            <a:spLocks noChangeArrowheads="1"/>
          </p:cNvSpPr>
          <p:nvPr/>
        </p:nvSpPr>
        <p:spPr bwMode="auto">
          <a:xfrm>
            <a:off x="1570039" y="4337328"/>
            <a:ext cx="1002197" cy="369332"/>
          </a:xfrm>
          <a:prstGeom prst="rect">
            <a:avLst/>
          </a:prstGeom>
          <a:noFill/>
          <a:ln w="50800">
            <a:noFill/>
            <a:miter lim="800000"/>
            <a:headEnd type="none" w="sm" len="sm"/>
            <a:tailEnd type="none" w="med" len="sm"/>
          </a:ln>
          <a:effectLst/>
        </p:spPr>
        <p:txBody>
          <a:bodyPr wrap="none" anchor="ctr">
            <a:spAutoFit/>
          </a:bodyPr>
          <a:lstStyle/>
          <a:p>
            <a:r>
              <a:rPr lang="en-US">
                <a:latin typeface="Book Antiqua" pitchFamily="18" charset="0"/>
              </a:rPr>
              <a:t>Influent</a:t>
            </a:r>
          </a:p>
        </p:txBody>
      </p:sp>
      <p:sp>
        <p:nvSpPr>
          <p:cNvPr id="29708" name="Text Box 12"/>
          <p:cNvSpPr txBox="1">
            <a:spLocks noChangeArrowheads="1"/>
          </p:cNvSpPr>
          <p:nvPr/>
        </p:nvSpPr>
        <p:spPr bwMode="auto">
          <a:xfrm>
            <a:off x="1922464" y="5664478"/>
            <a:ext cx="771365" cy="369332"/>
          </a:xfrm>
          <a:prstGeom prst="rect">
            <a:avLst/>
          </a:prstGeom>
          <a:noFill/>
          <a:ln w="50800">
            <a:noFill/>
            <a:miter lim="800000"/>
            <a:headEnd type="none" w="sm" len="sm"/>
            <a:tailEnd type="none" w="med" len="sm"/>
          </a:ln>
          <a:effectLst/>
        </p:spPr>
        <p:txBody>
          <a:bodyPr wrap="none" anchor="ctr">
            <a:spAutoFit/>
          </a:bodyPr>
          <a:lstStyle/>
          <a:p>
            <a:r>
              <a:rPr lang="en-US">
                <a:latin typeface="Book Antiqua" pitchFamily="18" charset="0"/>
              </a:rPr>
              <a:t>Drain</a:t>
            </a:r>
          </a:p>
        </p:txBody>
      </p:sp>
      <p:sp>
        <p:nvSpPr>
          <p:cNvPr id="29709" name="Text Box 13"/>
          <p:cNvSpPr txBox="1">
            <a:spLocks noChangeArrowheads="1"/>
          </p:cNvSpPr>
          <p:nvPr/>
        </p:nvSpPr>
        <p:spPr bwMode="auto">
          <a:xfrm>
            <a:off x="1558926" y="6134378"/>
            <a:ext cx="1007007" cy="369332"/>
          </a:xfrm>
          <a:prstGeom prst="rect">
            <a:avLst/>
          </a:prstGeom>
          <a:noFill/>
          <a:ln w="50800">
            <a:noFill/>
            <a:miter lim="800000"/>
            <a:headEnd type="none" w="sm" len="sm"/>
            <a:tailEnd type="none" w="med" len="sm"/>
          </a:ln>
          <a:effectLst/>
        </p:spPr>
        <p:txBody>
          <a:bodyPr wrap="none" anchor="ctr">
            <a:spAutoFit/>
          </a:bodyPr>
          <a:lstStyle/>
          <a:p>
            <a:r>
              <a:rPr lang="en-US">
                <a:latin typeface="Book Antiqua" pitchFamily="18" charset="0"/>
              </a:rPr>
              <a:t>Effluent</a:t>
            </a:r>
          </a:p>
        </p:txBody>
      </p:sp>
      <p:sp>
        <p:nvSpPr>
          <p:cNvPr id="29710" name="Text Box 14"/>
          <p:cNvSpPr txBox="1">
            <a:spLocks noChangeArrowheads="1"/>
          </p:cNvSpPr>
          <p:nvPr/>
        </p:nvSpPr>
        <p:spPr bwMode="auto">
          <a:xfrm>
            <a:off x="7286625" y="6081990"/>
            <a:ext cx="1406154" cy="369332"/>
          </a:xfrm>
          <a:prstGeom prst="rect">
            <a:avLst/>
          </a:prstGeom>
          <a:noFill/>
          <a:ln w="50800">
            <a:noFill/>
            <a:miter lim="800000"/>
            <a:headEnd type="none" w="sm" len="sm"/>
            <a:tailEnd type="none" w="med" len="sm"/>
          </a:ln>
          <a:effectLst/>
        </p:spPr>
        <p:txBody>
          <a:bodyPr wrap="none" anchor="ctr">
            <a:spAutoFit/>
          </a:bodyPr>
          <a:lstStyle/>
          <a:p>
            <a:r>
              <a:rPr lang="en-US">
                <a:latin typeface="Book Antiqua" pitchFamily="18" charset="0"/>
              </a:rPr>
              <a:t>Wash water</a:t>
            </a:r>
          </a:p>
        </p:txBody>
      </p:sp>
      <p:sp>
        <p:nvSpPr>
          <p:cNvPr id="29711" name="Rectangle 15" descr="Sand"/>
          <p:cNvSpPr>
            <a:spLocks noChangeArrowheads="1"/>
          </p:cNvSpPr>
          <p:nvPr/>
        </p:nvSpPr>
        <p:spPr bwMode="auto">
          <a:xfrm>
            <a:off x="3848100" y="3708400"/>
            <a:ext cx="3175000" cy="554038"/>
          </a:xfrm>
          <a:prstGeom prst="rect">
            <a:avLst/>
          </a:prstGeom>
          <a:blipFill dpi="0" rotWithShape="0">
            <a:blip r:embed="rId5" cstate="screen"/>
            <a:srcRect/>
            <a:tile tx="0" ty="0" sx="100000" sy="100000" flip="none" algn="tl"/>
          </a:blipFill>
          <a:ln w="12700">
            <a:solidFill>
              <a:schemeClr val="bg2"/>
            </a:solidFill>
            <a:miter lim="800000"/>
            <a:headEnd type="none" w="sm" len="sm"/>
            <a:tailEnd type="none" w="med" len="sm"/>
          </a:ln>
          <a:effectLst/>
        </p:spPr>
        <p:txBody>
          <a:bodyPr wrap="none" anchor="ctr"/>
          <a:lstStyle/>
          <a:p>
            <a:pPr algn="ctr"/>
            <a:r>
              <a:rPr lang="en-US" dirty="0">
                <a:latin typeface="Book Antiqua" pitchFamily="18" charset="0"/>
              </a:rPr>
              <a:t>Anthracite</a:t>
            </a:r>
          </a:p>
        </p:txBody>
      </p:sp>
      <p:sp>
        <p:nvSpPr>
          <p:cNvPr id="29712" name="Text Box 16"/>
          <p:cNvSpPr txBox="1">
            <a:spLocks noChangeArrowheads="1"/>
          </p:cNvSpPr>
          <p:nvPr/>
        </p:nvSpPr>
        <p:spPr bwMode="auto">
          <a:xfrm>
            <a:off x="7240589" y="3049588"/>
            <a:ext cx="1284287" cy="2895600"/>
          </a:xfrm>
          <a:prstGeom prst="rect">
            <a:avLst/>
          </a:prstGeom>
          <a:noFill/>
          <a:ln w="50800">
            <a:noFill/>
            <a:miter lim="800000"/>
            <a:headEnd type="none" w="sm" len="sm"/>
            <a:tailEnd type="none" w="med" len="sm"/>
          </a:ln>
          <a:effectLst/>
        </p:spPr>
        <p:txBody>
          <a:bodyPr wrap="none" anchor="ctr">
            <a:spAutoFit/>
          </a:bodyPr>
          <a:lstStyle/>
          <a:p>
            <a:pPr algn="ctr">
              <a:spcBef>
                <a:spcPct val="50000"/>
              </a:spcBef>
            </a:pPr>
            <a:r>
              <a:rPr lang="en-US" sz="2000" dirty="0">
                <a:latin typeface="Book Antiqua" pitchFamily="18" charset="0"/>
              </a:rPr>
              <a:t>Size</a:t>
            </a:r>
          </a:p>
          <a:p>
            <a:pPr algn="ctr">
              <a:lnSpc>
                <a:spcPct val="20000"/>
              </a:lnSpc>
              <a:spcBef>
                <a:spcPct val="50000"/>
              </a:spcBef>
            </a:pPr>
            <a:r>
              <a:rPr lang="en-US" sz="2000" dirty="0">
                <a:latin typeface="Book Antiqua" pitchFamily="18" charset="0"/>
              </a:rPr>
              <a:t>(mm)</a:t>
            </a:r>
          </a:p>
          <a:p>
            <a:pPr algn="ctr">
              <a:spcBef>
                <a:spcPct val="50000"/>
              </a:spcBef>
            </a:pPr>
            <a:r>
              <a:rPr lang="en-US" sz="2000" dirty="0">
                <a:latin typeface="Book Antiqua" pitchFamily="18" charset="0"/>
              </a:rPr>
              <a:t>0.70</a:t>
            </a:r>
          </a:p>
          <a:p>
            <a:pPr algn="ctr">
              <a:spcBef>
                <a:spcPct val="50000"/>
              </a:spcBef>
            </a:pPr>
            <a:endParaRPr lang="en-US" sz="2000" dirty="0">
              <a:latin typeface="Book Antiqua" pitchFamily="18" charset="0"/>
            </a:endParaRPr>
          </a:p>
          <a:p>
            <a:pPr algn="ctr">
              <a:spcBef>
                <a:spcPct val="50000"/>
              </a:spcBef>
            </a:pPr>
            <a:r>
              <a:rPr lang="en-US" sz="2000" dirty="0">
                <a:latin typeface="Book Antiqua" pitchFamily="18" charset="0"/>
              </a:rPr>
              <a:t>0.45 - 0.55</a:t>
            </a:r>
          </a:p>
          <a:p>
            <a:pPr algn="ctr">
              <a:spcBef>
                <a:spcPct val="50000"/>
              </a:spcBef>
            </a:pPr>
            <a:endParaRPr lang="en-US" sz="2000" dirty="0">
              <a:latin typeface="Book Antiqua" pitchFamily="18" charset="0"/>
            </a:endParaRPr>
          </a:p>
          <a:p>
            <a:pPr algn="ctr">
              <a:spcBef>
                <a:spcPct val="50000"/>
              </a:spcBef>
            </a:pPr>
            <a:r>
              <a:rPr lang="en-US" sz="2000" dirty="0">
                <a:latin typeface="Book Antiqua" pitchFamily="18" charset="0"/>
              </a:rPr>
              <a:t>5 - 60</a:t>
            </a:r>
          </a:p>
        </p:txBody>
      </p:sp>
      <p:sp>
        <p:nvSpPr>
          <p:cNvPr id="29713" name="Text Box 17"/>
          <p:cNvSpPr txBox="1">
            <a:spLocks noChangeArrowheads="1"/>
          </p:cNvSpPr>
          <p:nvPr/>
        </p:nvSpPr>
        <p:spPr bwMode="auto">
          <a:xfrm>
            <a:off x="8545514" y="3005138"/>
            <a:ext cx="1050925" cy="2927350"/>
          </a:xfrm>
          <a:prstGeom prst="rect">
            <a:avLst/>
          </a:prstGeom>
          <a:noFill/>
          <a:ln w="50800">
            <a:noFill/>
            <a:miter lim="800000"/>
            <a:headEnd type="none" w="sm" len="sm"/>
            <a:tailEnd type="none" w="med" len="sm"/>
          </a:ln>
          <a:effectLst/>
        </p:spPr>
        <p:txBody>
          <a:bodyPr wrap="none" anchor="ctr">
            <a:spAutoFit/>
          </a:bodyPr>
          <a:lstStyle/>
          <a:p>
            <a:pPr algn="ctr">
              <a:spcBef>
                <a:spcPct val="50000"/>
              </a:spcBef>
            </a:pPr>
            <a:r>
              <a:rPr lang="en-US" sz="2000" dirty="0">
                <a:latin typeface="Book Antiqua" pitchFamily="18" charset="0"/>
              </a:rPr>
              <a:t>Specific</a:t>
            </a:r>
          </a:p>
          <a:p>
            <a:pPr algn="ctr">
              <a:lnSpc>
                <a:spcPct val="30000"/>
              </a:lnSpc>
              <a:spcBef>
                <a:spcPct val="50000"/>
              </a:spcBef>
            </a:pPr>
            <a:r>
              <a:rPr lang="en-US" sz="2000" dirty="0">
                <a:latin typeface="Book Antiqua" pitchFamily="18" charset="0"/>
              </a:rPr>
              <a:t>Gravity</a:t>
            </a:r>
          </a:p>
          <a:p>
            <a:pPr algn="ctr">
              <a:spcBef>
                <a:spcPct val="50000"/>
              </a:spcBef>
            </a:pPr>
            <a:r>
              <a:rPr lang="en-US" sz="2000" dirty="0">
                <a:latin typeface="Book Antiqua" pitchFamily="18" charset="0"/>
              </a:rPr>
              <a:t>1.6</a:t>
            </a:r>
          </a:p>
          <a:p>
            <a:pPr algn="ctr">
              <a:spcBef>
                <a:spcPct val="50000"/>
              </a:spcBef>
            </a:pPr>
            <a:endParaRPr lang="en-US" sz="2000" dirty="0">
              <a:latin typeface="Book Antiqua" pitchFamily="18" charset="0"/>
            </a:endParaRPr>
          </a:p>
          <a:p>
            <a:pPr algn="ctr">
              <a:spcBef>
                <a:spcPct val="50000"/>
              </a:spcBef>
            </a:pPr>
            <a:r>
              <a:rPr lang="en-US" sz="2000" dirty="0">
                <a:latin typeface="Book Antiqua" pitchFamily="18" charset="0"/>
              </a:rPr>
              <a:t>2.65</a:t>
            </a:r>
          </a:p>
          <a:p>
            <a:pPr algn="ctr">
              <a:spcBef>
                <a:spcPct val="50000"/>
              </a:spcBef>
            </a:pPr>
            <a:endParaRPr lang="en-US" sz="2000" dirty="0">
              <a:latin typeface="Book Antiqua" pitchFamily="18" charset="0"/>
            </a:endParaRPr>
          </a:p>
          <a:p>
            <a:pPr algn="ctr">
              <a:spcBef>
                <a:spcPct val="50000"/>
              </a:spcBef>
            </a:pPr>
            <a:r>
              <a:rPr lang="en-US" sz="2000" dirty="0">
                <a:latin typeface="Book Antiqua" pitchFamily="18" charset="0"/>
              </a:rPr>
              <a:t>2.65</a:t>
            </a:r>
          </a:p>
        </p:txBody>
      </p:sp>
      <p:sp>
        <p:nvSpPr>
          <p:cNvPr id="29714" name="Text Box 18"/>
          <p:cNvSpPr txBox="1">
            <a:spLocks noChangeArrowheads="1"/>
          </p:cNvSpPr>
          <p:nvPr/>
        </p:nvSpPr>
        <p:spPr bwMode="auto">
          <a:xfrm>
            <a:off x="9632951" y="2987675"/>
            <a:ext cx="885825" cy="2927350"/>
          </a:xfrm>
          <a:prstGeom prst="rect">
            <a:avLst/>
          </a:prstGeom>
          <a:noFill/>
          <a:ln w="50800">
            <a:noFill/>
            <a:miter lim="800000"/>
            <a:headEnd type="none" w="sm" len="sm"/>
            <a:tailEnd type="none" w="med" len="sm"/>
          </a:ln>
          <a:effectLst/>
        </p:spPr>
        <p:txBody>
          <a:bodyPr wrap="none" anchor="ctr">
            <a:spAutoFit/>
          </a:bodyPr>
          <a:lstStyle/>
          <a:p>
            <a:pPr algn="ctr">
              <a:spcBef>
                <a:spcPct val="50000"/>
              </a:spcBef>
            </a:pPr>
            <a:r>
              <a:rPr lang="en-US" sz="2000">
                <a:latin typeface="Book Antiqua" pitchFamily="18" charset="0"/>
              </a:rPr>
              <a:t>Depth</a:t>
            </a:r>
          </a:p>
          <a:p>
            <a:pPr algn="ctr">
              <a:lnSpc>
                <a:spcPct val="30000"/>
              </a:lnSpc>
              <a:spcBef>
                <a:spcPct val="50000"/>
              </a:spcBef>
            </a:pPr>
            <a:r>
              <a:rPr lang="en-US" sz="2000">
                <a:latin typeface="Book Antiqua" pitchFamily="18" charset="0"/>
              </a:rPr>
              <a:t>(cm)</a:t>
            </a:r>
          </a:p>
          <a:p>
            <a:pPr algn="ctr">
              <a:spcBef>
                <a:spcPct val="50000"/>
              </a:spcBef>
            </a:pPr>
            <a:r>
              <a:rPr lang="en-US" sz="2000">
                <a:latin typeface="Book Antiqua" pitchFamily="18" charset="0"/>
              </a:rPr>
              <a:t>30</a:t>
            </a:r>
          </a:p>
          <a:p>
            <a:pPr algn="ctr">
              <a:spcBef>
                <a:spcPct val="50000"/>
              </a:spcBef>
            </a:pPr>
            <a:endParaRPr lang="en-US" sz="2000">
              <a:latin typeface="Book Antiqua" pitchFamily="18" charset="0"/>
            </a:endParaRPr>
          </a:p>
          <a:p>
            <a:pPr algn="ctr">
              <a:spcBef>
                <a:spcPct val="50000"/>
              </a:spcBef>
            </a:pPr>
            <a:r>
              <a:rPr lang="en-US" sz="2000">
                <a:latin typeface="Book Antiqua" pitchFamily="18" charset="0"/>
              </a:rPr>
              <a:t>45</a:t>
            </a:r>
          </a:p>
          <a:p>
            <a:pPr algn="ctr">
              <a:spcBef>
                <a:spcPct val="50000"/>
              </a:spcBef>
            </a:pPr>
            <a:endParaRPr lang="en-US" sz="2000">
              <a:latin typeface="Book Antiqua" pitchFamily="18" charset="0"/>
            </a:endParaRPr>
          </a:p>
          <a:p>
            <a:pPr algn="ctr">
              <a:spcBef>
                <a:spcPct val="50000"/>
              </a:spcBef>
            </a:pPr>
            <a:r>
              <a:rPr lang="en-US" sz="2000">
                <a:latin typeface="Book Antiqua" pitchFamily="18" charset="0"/>
              </a:rPr>
              <a:t>45</a:t>
            </a:r>
          </a:p>
        </p:txBody>
      </p:sp>
      <p:grpSp>
        <p:nvGrpSpPr>
          <p:cNvPr id="29715" name="Group 19"/>
          <p:cNvGrpSpPr>
            <a:grpSpLocks/>
          </p:cNvGrpSpPr>
          <p:nvPr/>
        </p:nvGrpSpPr>
        <p:grpSpPr bwMode="auto">
          <a:xfrm>
            <a:off x="3860801" y="6007100"/>
            <a:ext cx="3122613" cy="203200"/>
            <a:chOff x="1472" y="3784"/>
            <a:chExt cx="1967" cy="128"/>
          </a:xfrm>
        </p:grpSpPr>
        <p:sp>
          <p:nvSpPr>
            <p:cNvPr id="29716" name="Rectangle 20"/>
            <p:cNvSpPr>
              <a:spLocks noChangeArrowheads="1"/>
            </p:cNvSpPr>
            <p:nvPr/>
          </p:nvSpPr>
          <p:spPr bwMode="auto">
            <a:xfrm>
              <a:off x="147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17" name="Rectangle 21"/>
            <p:cNvSpPr>
              <a:spLocks noChangeArrowheads="1"/>
            </p:cNvSpPr>
            <p:nvPr/>
          </p:nvSpPr>
          <p:spPr bwMode="auto">
            <a:xfrm>
              <a:off x="156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18" name="Rectangle 22"/>
            <p:cNvSpPr>
              <a:spLocks noChangeArrowheads="1"/>
            </p:cNvSpPr>
            <p:nvPr/>
          </p:nvSpPr>
          <p:spPr bwMode="auto">
            <a:xfrm>
              <a:off x="166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19" name="Rectangle 23"/>
            <p:cNvSpPr>
              <a:spLocks noChangeArrowheads="1"/>
            </p:cNvSpPr>
            <p:nvPr/>
          </p:nvSpPr>
          <p:spPr bwMode="auto">
            <a:xfrm>
              <a:off x="176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20" name="Rectangle 24"/>
            <p:cNvSpPr>
              <a:spLocks noChangeArrowheads="1"/>
            </p:cNvSpPr>
            <p:nvPr/>
          </p:nvSpPr>
          <p:spPr bwMode="auto">
            <a:xfrm>
              <a:off x="185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21" name="Rectangle 25"/>
            <p:cNvSpPr>
              <a:spLocks noChangeArrowheads="1"/>
            </p:cNvSpPr>
            <p:nvPr/>
          </p:nvSpPr>
          <p:spPr bwMode="auto">
            <a:xfrm>
              <a:off x="195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22" name="Rectangle 26"/>
            <p:cNvSpPr>
              <a:spLocks noChangeArrowheads="1"/>
            </p:cNvSpPr>
            <p:nvPr/>
          </p:nvSpPr>
          <p:spPr bwMode="auto">
            <a:xfrm>
              <a:off x="204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23" name="Rectangle 27"/>
            <p:cNvSpPr>
              <a:spLocks noChangeArrowheads="1"/>
            </p:cNvSpPr>
            <p:nvPr/>
          </p:nvSpPr>
          <p:spPr bwMode="auto">
            <a:xfrm>
              <a:off x="214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24" name="Rectangle 28"/>
            <p:cNvSpPr>
              <a:spLocks noChangeArrowheads="1"/>
            </p:cNvSpPr>
            <p:nvPr/>
          </p:nvSpPr>
          <p:spPr bwMode="auto">
            <a:xfrm>
              <a:off x="224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25" name="Rectangle 29"/>
            <p:cNvSpPr>
              <a:spLocks noChangeArrowheads="1"/>
            </p:cNvSpPr>
            <p:nvPr/>
          </p:nvSpPr>
          <p:spPr bwMode="auto">
            <a:xfrm>
              <a:off x="233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26" name="Rectangle 30"/>
            <p:cNvSpPr>
              <a:spLocks noChangeArrowheads="1"/>
            </p:cNvSpPr>
            <p:nvPr/>
          </p:nvSpPr>
          <p:spPr bwMode="auto">
            <a:xfrm>
              <a:off x="243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27" name="Rectangle 31"/>
            <p:cNvSpPr>
              <a:spLocks noChangeArrowheads="1"/>
            </p:cNvSpPr>
            <p:nvPr/>
          </p:nvSpPr>
          <p:spPr bwMode="auto">
            <a:xfrm>
              <a:off x="252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28" name="Rectangle 32"/>
            <p:cNvSpPr>
              <a:spLocks noChangeArrowheads="1"/>
            </p:cNvSpPr>
            <p:nvPr/>
          </p:nvSpPr>
          <p:spPr bwMode="auto">
            <a:xfrm>
              <a:off x="262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29" name="Rectangle 33"/>
            <p:cNvSpPr>
              <a:spLocks noChangeArrowheads="1"/>
            </p:cNvSpPr>
            <p:nvPr/>
          </p:nvSpPr>
          <p:spPr bwMode="auto">
            <a:xfrm>
              <a:off x="272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30" name="Rectangle 34"/>
            <p:cNvSpPr>
              <a:spLocks noChangeArrowheads="1"/>
            </p:cNvSpPr>
            <p:nvPr/>
          </p:nvSpPr>
          <p:spPr bwMode="auto">
            <a:xfrm>
              <a:off x="281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31" name="Rectangle 35"/>
            <p:cNvSpPr>
              <a:spLocks noChangeArrowheads="1"/>
            </p:cNvSpPr>
            <p:nvPr/>
          </p:nvSpPr>
          <p:spPr bwMode="auto">
            <a:xfrm>
              <a:off x="291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32" name="Rectangle 36"/>
            <p:cNvSpPr>
              <a:spLocks noChangeArrowheads="1"/>
            </p:cNvSpPr>
            <p:nvPr/>
          </p:nvSpPr>
          <p:spPr bwMode="auto">
            <a:xfrm>
              <a:off x="300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33" name="Rectangle 37"/>
            <p:cNvSpPr>
              <a:spLocks noChangeArrowheads="1"/>
            </p:cNvSpPr>
            <p:nvPr/>
          </p:nvSpPr>
          <p:spPr bwMode="auto">
            <a:xfrm>
              <a:off x="310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34" name="Rectangle 38"/>
            <p:cNvSpPr>
              <a:spLocks noChangeArrowheads="1"/>
            </p:cNvSpPr>
            <p:nvPr/>
          </p:nvSpPr>
          <p:spPr bwMode="auto">
            <a:xfrm>
              <a:off x="320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35" name="Rectangle 39"/>
            <p:cNvSpPr>
              <a:spLocks noChangeArrowheads="1"/>
            </p:cNvSpPr>
            <p:nvPr/>
          </p:nvSpPr>
          <p:spPr bwMode="auto">
            <a:xfrm>
              <a:off x="329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36" name="Rectangle 40"/>
            <p:cNvSpPr>
              <a:spLocks noChangeArrowheads="1"/>
            </p:cNvSpPr>
            <p:nvPr/>
          </p:nvSpPr>
          <p:spPr bwMode="auto">
            <a:xfrm>
              <a:off x="339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grpSp>
      <p:grpSp>
        <p:nvGrpSpPr>
          <p:cNvPr id="29737" name="Group 41"/>
          <p:cNvGrpSpPr>
            <a:grpSpLocks/>
          </p:cNvGrpSpPr>
          <p:nvPr/>
        </p:nvGrpSpPr>
        <p:grpSpPr bwMode="auto">
          <a:xfrm rot="5400000">
            <a:off x="3048000" y="5772150"/>
            <a:ext cx="228600" cy="241300"/>
            <a:chOff x="4332" y="1144"/>
            <a:chExt cx="176" cy="328"/>
          </a:xfrm>
        </p:grpSpPr>
        <p:sp>
          <p:nvSpPr>
            <p:cNvPr id="29738" name="AutoShape 42"/>
            <p:cNvSpPr>
              <a:spLocks noChangeArrowheads="1"/>
            </p:cNvSpPr>
            <p:nvPr/>
          </p:nvSpPr>
          <p:spPr bwMode="auto">
            <a:xfrm>
              <a:off x="4332" y="1312"/>
              <a:ext cx="176" cy="160"/>
            </a:xfrm>
            <a:prstGeom prst="triangle">
              <a:avLst>
                <a:gd name="adj" fmla="val 50000"/>
              </a:avLst>
            </a:prstGeom>
            <a:noFill/>
            <a:ln w="28575">
              <a:solidFill>
                <a:schemeClr val="bg2"/>
              </a:solidFill>
              <a:miter lim="800000"/>
              <a:headEnd type="none" w="sm" len="sm"/>
              <a:tailEnd type="none" w="med" len="sm"/>
            </a:ln>
            <a:effectLst/>
          </p:spPr>
          <p:txBody>
            <a:bodyPr wrap="none" anchor="ctr"/>
            <a:lstStyle/>
            <a:p>
              <a:endParaRPr lang="en-US"/>
            </a:p>
          </p:txBody>
        </p:sp>
        <p:sp>
          <p:nvSpPr>
            <p:cNvPr id="29739" name="AutoShape 43"/>
            <p:cNvSpPr>
              <a:spLocks noChangeArrowheads="1"/>
            </p:cNvSpPr>
            <p:nvPr/>
          </p:nvSpPr>
          <p:spPr bwMode="auto">
            <a:xfrm flipV="1">
              <a:off x="4332" y="1144"/>
              <a:ext cx="176" cy="160"/>
            </a:xfrm>
            <a:prstGeom prst="triangle">
              <a:avLst>
                <a:gd name="adj" fmla="val 50000"/>
              </a:avLst>
            </a:prstGeom>
            <a:noFill/>
            <a:ln w="28575">
              <a:solidFill>
                <a:schemeClr val="bg2"/>
              </a:solidFill>
              <a:miter lim="800000"/>
              <a:headEnd type="none" w="sm" len="sm"/>
              <a:tailEnd type="none" w="med" len="sm"/>
            </a:ln>
            <a:effectLst/>
          </p:spPr>
          <p:txBody>
            <a:bodyPr wrap="none" anchor="ctr"/>
            <a:lstStyle/>
            <a:p>
              <a:endParaRPr lang="en-US"/>
            </a:p>
          </p:txBody>
        </p:sp>
      </p:grpSp>
      <p:grpSp>
        <p:nvGrpSpPr>
          <p:cNvPr id="29740" name="Group 44"/>
          <p:cNvGrpSpPr>
            <a:grpSpLocks/>
          </p:cNvGrpSpPr>
          <p:nvPr/>
        </p:nvGrpSpPr>
        <p:grpSpPr bwMode="auto">
          <a:xfrm rot="5400000">
            <a:off x="7035800" y="6165850"/>
            <a:ext cx="228600" cy="241300"/>
            <a:chOff x="4332" y="1144"/>
            <a:chExt cx="176" cy="328"/>
          </a:xfrm>
        </p:grpSpPr>
        <p:sp>
          <p:nvSpPr>
            <p:cNvPr id="29741" name="AutoShape 45"/>
            <p:cNvSpPr>
              <a:spLocks noChangeArrowheads="1"/>
            </p:cNvSpPr>
            <p:nvPr/>
          </p:nvSpPr>
          <p:spPr bwMode="auto">
            <a:xfrm>
              <a:off x="4332" y="1312"/>
              <a:ext cx="176" cy="160"/>
            </a:xfrm>
            <a:prstGeom prst="triangle">
              <a:avLst>
                <a:gd name="adj" fmla="val 50000"/>
              </a:avLst>
            </a:prstGeom>
            <a:noFill/>
            <a:ln w="28575">
              <a:solidFill>
                <a:schemeClr val="bg2"/>
              </a:solidFill>
              <a:miter lim="800000"/>
              <a:headEnd type="none" w="sm" len="sm"/>
              <a:tailEnd type="none" w="med" len="sm"/>
            </a:ln>
            <a:effectLst/>
          </p:spPr>
          <p:txBody>
            <a:bodyPr wrap="none" anchor="ctr"/>
            <a:lstStyle/>
            <a:p>
              <a:endParaRPr lang="en-US"/>
            </a:p>
          </p:txBody>
        </p:sp>
        <p:sp>
          <p:nvSpPr>
            <p:cNvPr id="29742" name="AutoShape 46"/>
            <p:cNvSpPr>
              <a:spLocks noChangeArrowheads="1"/>
            </p:cNvSpPr>
            <p:nvPr/>
          </p:nvSpPr>
          <p:spPr bwMode="auto">
            <a:xfrm flipV="1">
              <a:off x="4332" y="1144"/>
              <a:ext cx="176" cy="160"/>
            </a:xfrm>
            <a:prstGeom prst="triangle">
              <a:avLst>
                <a:gd name="adj" fmla="val 50000"/>
              </a:avLst>
            </a:prstGeom>
            <a:noFill/>
            <a:ln w="28575">
              <a:solidFill>
                <a:schemeClr val="bg2"/>
              </a:solidFill>
              <a:miter lim="800000"/>
              <a:headEnd type="none" w="sm" len="sm"/>
              <a:tailEnd type="none" w="med" len="sm"/>
            </a:ln>
            <a:effectLst/>
          </p:spPr>
          <p:txBody>
            <a:bodyPr wrap="none" anchor="ctr"/>
            <a:lstStyle/>
            <a:p>
              <a:endParaRPr lang="en-US"/>
            </a:p>
          </p:txBody>
        </p:sp>
      </p:grpSp>
      <p:sp>
        <p:nvSpPr>
          <p:cNvPr id="29743" name="Line 47"/>
          <p:cNvSpPr>
            <a:spLocks noChangeShapeType="1"/>
          </p:cNvSpPr>
          <p:nvPr/>
        </p:nvSpPr>
        <p:spPr bwMode="auto">
          <a:xfrm flipH="1">
            <a:off x="3225800" y="6311900"/>
            <a:ext cx="1270000" cy="0"/>
          </a:xfrm>
          <a:prstGeom prst="line">
            <a:avLst/>
          </a:prstGeom>
          <a:noFill/>
          <a:ln w="50800">
            <a:solidFill>
              <a:schemeClr val="tx1"/>
            </a:solidFill>
            <a:round/>
            <a:headEnd type="none" w="sm" len="sm"/>
            <a:tailEnd type="triangle" w="med" len="sm"/>
          </a:ln>
          <a:effectLst/>
        </p:spPr>
        <p:txBody>
          <a:bodyPr wrap="none" anchor="ctr"/>
          <a:lstStyle/>
          <a:p>
            <a:endParaRPr lang="en-US"/>
          </a:p>
        </p:txBody>
      </p:sp>
      <p:sp>
        <p:nvSpPr>
          <p:cNvPr id="29744" name="Line 48"/>
          <p:cNvSpPr>
            <a:spLocks noChangeShapeType="1"/>
          </p:cNvSpPr>
          <p:nvPr/>
        </p:nvSpPr>
        <p:spPr bwMode="auto">
          <a:xfrm>
            <a:off x="3022600" y="4559300"/>
            <a:ext cx="317500" cy="0"/>
          </a:xfrm>
          <a:prstGeom prst="line">
            <a:avLst/>
          </a:prstGeom>
          <a:noFill/>
          <a:ln w="50800">
            <a:solidFill>
              <a:schemeClr val="tx1"/>
            </a:solidFill>
            <a:round/>
            <a:headEnd type="none" w="sm" len="sm"/>
            <a:tailEnd type="triangle" w="med" len="sm"/>
          </a:ln>
          <a:effectLst/>
        </p:spPr>
        <p:txBody>
          <a:bodyPr wrap="none" anchor="ctr"/>
          <a:lstStyle/>
          <a:p>
            <a:endParaRPr lang="en-US"/>
          </a:p>
        </p:txBody>
      </p:sp>
    </p:spTree>
    <p:extLst>
      <p:ext uri="{BB962C8B-B14F-4D97-AF65-F5344CB8AC3E}">
        <p14:creationId xmlns:p14="http://schemas.microsoft.com/office/powerpoint/2010/main" val="3809055005"/>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a:xfrm>
            <a:off x="1981201" y="228600"/>
            <a:ext cx="6107373" cy="1143000"/>
          </a:xfrm>
        </p:spPr>
        <p:txBody>
          <a:bodyPr/>
          <a:lstStyle/>
          <a:p>
            <a:r>
              <a:rPr lang="en-US" dirty="0"/>
              <a:t>Rapid Sand Filter Design</a:t>
            </a:r>
          </a:p>
        </p:txBody>
      </p:sp>
      <p:sp>
        <p:nvSpPr>
          <p:cNvPr id="31747" name="Rectangle 3 1"/>
          <p:cNvSpPr>
            <a:spLocks noGrp="1" noChangeArrowheads="1"/>
          </p:cNvSpPr>
          <p:nvPr>
            <p:ph idx="1"/>
          </p:nvPr>
        </p:nvSpPr>
        <p:spPr/>
        <p:txBody>
          <a:bodyPr/>
          <a:lstStyle/>
          <a:p>
            <a:r>
              <a:rPr lang="en-US" dirty="0"/>
              <a:t>Filter media</a:t>
            </a:r>
          </a:p>
          <a:p>
            <a:pPr lvl="1"/>
            <a:r>
              <a:rPr lang="en-US" dirty="0"/>
              <a:t>silica sand and anthracite coal</a:t>
            </a:r>
          </a:p>
          <a:p>
            <a:pPr lvl="1"/>
            <a:r>
              <a:rPr lang="en-US" dirty="0"/>
              <a:t>non-uniform media will stratify with _______ particles at the top</a:t>
            </a:r>
          </a:p>
          <a:p>
            <a:r>
              <a:rPr lang="en-US" dirty="0"/>
              <a:t>Filtration approach velocities</a:t>
            </a:r>
          </a:p>
          <a:p>
            <a:pPr lvl="1"/>
            <a:r>
              <a:rPr lang="en-US" dirty="0"/>
              <a:t>0.7 – 2.8 mm/s</a:t>
            </a:r>
          </a:p>
          <a:p>
            <a:r>
              <a:rPr lang="en-US" dirty="0"/>
              <a:t>Backwash approach velocities</a:t>
            </a:r>
          </a:p>
          <a:p>
            <a:pPr lvl="1"/>
            <a:r>
              <a:rPr lang="en-US" dirty="0"/>
              <a:t>set to obtain a bed porosity, </a:t>
            </a:r>
            <a:r>
              <a:rPr lang="en-US" dirty="0">
                <a:latin typeface="Symbol" pitchFamily="18" charset="2"/>
              </a:rPr>
              <a:t>f</a:t>
            </a:r>
            <a:r>
              <a:rPr lang="en-US" dirty="0"/>
              <a:t>, of 0.65 to 0.70</a:t>
            </a:r>
          </a:p>
          <a:p>
            <a:pPr lvl="1"/>
            <a:r>
              <a:rPr lang="en-US" dirty="0"/>
              <a:t>Fluidized bed</a:t>
            </a:r>
          </a:p>
          <a:p>
            <a:pPr lvl="1"/>
            <a:endParaRPr lang="en-US" dirty="0"/>
          </a:p>
          <a:p>
            <a:pPr lvl="1"/>
            <a:endParaRPr lang="en-US" dirty="0"/>
          </a:p>
        </p:txBody>
      </p:sp>
      <p:sp>
        <p:nvSpPr>
          <p:cNvPr id="31748" name="Comment 4"/>
          <p:cNvSpPr>
            <a:spLocks noChangeArrowheads="1"/>
          </p:cNvSpPr>
          <p:nvPr/>
        </p:nvSpPr>
        <p:spPr bwMode="auto">
          <a:xfrm>
            <a:off x="6890521" y="2653277"/>
            <a:ext cx="1439818" cy="584775"/>
          </a:xfrm>
          <a:prstGeom prst="rect">
            <a:avLst/>
          </a:prstGeom>
          <a:noFill/>
          <a:ln w="12700">
            <a:noFill/>
            <a:miter lim="800000"/>
            <a:headEnd type="none" w="sm" len="sm"/>
            <a:tailEnd type="none" w="sm" len="sm"/>
          </a:ln>
          <a:effectLst/>
        </p:spPr>
        <p:txBody>
          <a:bodyPr wrap="none">
            <a:spAutoFit/>
          </a:bodyPr>
          <a:lstStyle/>
          <a:p>
            <a:r>
              <a:rPr lang="en-US" sz="3200" dirty="0">
                <a:solidFill>
                  <a:schemeClr val="folHlink"/>
                </a:solidFill>
              </a:rPr>
              <a:t>smaller</a:t>
            </a:r>
          </a:p>
        </p:txBody>
      </p:sp>
      <p:sp>
        <p:nvSpPr>
          <p:cNvPr id="8" name="TextBox 7"/>
          <p:cNvSpPr txBox="1"/>
          <p:nvPr/>
        </p:nvSpPr>
        <p:spPr>
          <a:xfrm>
            <a:off x="2467898" y="6334780"/>
            <a:ext cx="4081567" cy="369332"/>
          </a:xfrm>
          <a:prstGeom prst="rect">
            <a:avLst/>
          </a:prstGeom>
          <a:noFill/>
        </p:spPr>
        <p:txBody>
          <a:bodyPr wrap="none" rtlCol="0">
            <a:spAutoFit/>
          </a:bodyPr>
          <a:lstStyle/>
          <a:p>
            <a:r>
              <a:rPr lang="en-US" dirty="0">
                <a:solidFill>
                  <a:schemeClr val="accent4"/>
                </a:solidFill>
              </a:rPr>
              <a:t>Similar in size to AguaClara </a:t>
            </a:r>
            <a:r>
              <a:rPr lang="en-US" dirty="0" err="1">
                <a:solidFill>
                  <a:schemeClr val="accent4"/>
                </a:solidFill>
              </a:rPr>
              <a:t>Sed</a:t>
            </a:r>
            <a:r>
              <a:rPr lang="en-US" dirty="0">
                <a:solidFill>
                  <a:schemeClr val="accent4"/>
                </a:solidFill>
              </a:rPr>
              <a:t> (1 mm/s)</a:t>
            </a:r>
          </a:p>
        </p:txBody>
      </p:sp>
      <p:grpSp>
        <p:nvGrpSpPr>
          <p:cNvPr id="2" name="Group 1"/>
          <p:cNvGrpSpPr/>
          <p:nvPr/>
        </p:nvGrpSpPr>
        <p:grpSpPr>
          <a:xfrm>
            <a:off x="8187354" y="17867"/>
            <a:ext cx="2511946" cy="2438731"/>
            <a:chOff x="1447800" y="1892300"/>
            <a:chExt cx="4432300" cy="4686300"/>
          </a:xfrm>
        </p:grpSpPr>
        <p:sp>
          <p:nvSpPr>
            <p:cNvPr id="6" name="Rectangle 3 2" descr="Granite"/>
            <p:cNvSpPr>
              <a:spLocks noChangeArrowheads="1"/>
            </p:cNvSpPr>
            <p:nvPr/>
          </p:nvSpPr>
          <p:spPr bwMode="auto">
            <a:xfrm>
              <a:off x="1498600" y="1892300"/>
              <a:ext cx="4267200" cy="4686300"/>
            </a:xfrm>
            <a:prstGeom prst="rect">
              <a:avLst/>
            </a:prstGeom>
            <a:blipFill dpi="0" rotWithShape="0">
              <a:blip r:embed="rId4" cstate="screen"/>
              <a:srcRect/>
              <a:tile tx="0" ty="0" sx="100000" sy="100000" flip="none" algn="tl"/>
            </a:blipFill>
            <a:ln w="12700">
              <a:solidFill>
                <a:schemeClr val="bg2"/>
              </a:solidFill>
              <a:miter lim="800000"/>
              <a:headEnd type="none" w="sm" len="sm"/>
              <a:tailEnd type="none" w="med" len="sm"/>
            </a:ln>
            <a:effectLst/>
          </p:spPr>
          <p:txBody>
            <a:bodyPr wrap="none" anchor="ctr"/>
            <a:lstStyle/>
            <a:p>
              <a:endParaRPr lang="en-US"/>
            </a:p>
          </p:txBody>
        </p:sp>
        <p:sp>
          <p:nvSpPr>
            <p:cNvPr id="7" name="Rectangle 4"/>
            <p:cNvSpPr>
              <a:spLocks noChangeArrowheads="1"/>
            </p:cNvSpPr>
            <p:nvPr/>
          </p:nvSpPr>
          <p:spPr bwMode="auto">
            <a:xfrm>
              <a:off x="2324100" y="1892300"/>
              <a:ext cx="3175000" cy="571500"/>
            </a:xfrm>
            <a:prstGeom prst="rect">
              <a:avLst/>
            </a:prstGeom>
            <a:solidFill>
              <a:schemeClr val="bg1"/>
            </a:solidFill>
            <a:ln w="12700">
              <a:noFill/>
              <a:miter lim="800000"/>
              <a:headEnd type="none" w="sm" len="sm"/>
              <a:tailEnd type="none" w="med" len="sm"/>
            </a:ln>
            <a:effectLst/>
          </p:spPr>
          <p:txBody>
            <a:bodyPr wrap="none" anchor="ctr"/>
            <a:lstStyle/>
            <a:p>
              <a:endParaRPr lang="en-US"/>
            </a:p>
          </p:txBody>
        </p:sp>
        <p:sp>
          <p:nvSpPr>
            <p:cNvPr id="9" name="Rectangle 5"/>
            <p:cNvSpPr>
              <a:spLocks noChangeArrowheads="1"/>
            </p:cNvSpPr>
            <p:nvPr/>
          </p:nvSpPr>
          <p:spPr bwMode="auto">
            <a:xfrm>
              <a:off x="2324100" y="2247900"/>
              <a:ext cx="3175000" cy="1460500"/>
            </a:xfrm>
            <a:prstGeom prst="rect">
              <a:avLst/>
            </a:prstGeom>
            <a:solidFill>
              <a:schemeClr val="hlink"/>
            </a:solidFill>
            <a:ln w="12700">
              <a:solidFill>
                <a:schemeClr val="bg2"/>
              </a:solidFill>
              <a:miter lim="800000"/>
              <a:headEnd type="none" w="sm" len="sm"/>
              <a:tailEnd type="none" w="med" len="sm"/>
            </a:ln>
            <a:effectLst/>
          </p:spPr>
          <p:txBody>
            <a:bodyPr wrap="none" anchor="ctr"/>
            <a:lstStyle/>
            <a:p>
              <a:endParaRPr lang="en-US"/>
            </a:p>
          </p:txBody>
        </p:sp>
        <p:sp>
          <p:nvSpPr>
            <p:cNvPr id="10" name="Rectangle 6" descr="Cork"/>
            <p:cNvSpPr>
              <a:spLocks noChangeArrowheads="1"/>
            </p:cNvSpPr>
            <p:nvPr/>
          </p:nvSpPr>
          <p:spPr bwMode="auto">
            <a:xfrm>
              <a:off x="2324100" y="4262438"/>
              <a:ext cx="3175000" cy="842962"/>
            </a:xfrm>
            <a:prstGeom prst="rect">
              <a:avLst/>
            </a:prstGeom>
            <a:blipFill dpi="0" rotWithShape="0">
              <a:blip r:embed="rId5" cstate="screen"/>
              <a:srcRect/>
              <a:tile tx="0" ty="0" sx="100000" sy="100000" flip="none" algn="tl"/>
            </a:blipFill>
            <a:ln w="12700">
              <a:solidFill>
                <a:schemeClr val="bg2"/>
              </a:solidFill>
              <a:miter lim="800000"/>
              <a:headEnd type="none" w="sm" len="sm"/>
              <a:tailEnd type="none" w="med" len="sm"/>
            </a:ln>
            <a:effectLst/>
          </p:spPr>
          <p:txBody>
            <a:bodyPr wrap="none" anchor="ctr"/>
            <a:lstStyle/>
            <a:p>
              <a:pPr algn="ctr"/>
              <a:endParaRPr lang="en-US" dirty="0">
                <a:latin typeface="Book Antiqua" pitchFamily="18" charset="0"/>
              </a:endParaRPr>
            </a:p>
          </p:txBody>
        </p:sp>
        <p:sp>
          <p:nvSpPr>
            <p:cNvPr id="11" name="Rectangle 7" descr="Large confetti"/>
            <p:cNvSpPr>
              <a:spLocks noChangeArrowheads="1"/>
            </p:cNvSpPr>
            <p:nvPr/>
          </p:nvSpPr>
          <p:spPr bwMode="auto">
            <a:xfrm>
              <a:off x="2324100" y="5105400"/>
              <a:ext cx="3175000" cy="901700"/>
            </a:xfrm>
            <a:prstGeom prst="rect">
              <a:avLst/>
            </a:prstGeom>
            <a:pattFill prst="lgConfetti">
              <a:fgClr>
                <a:srgbClr val="975737"/>
              </a:fgClr>
              <a:bgClr>
                <a:schemeClr val="hlink"/>
              </a:bgClr>
            </a:pattFill>
            <a:ln w="12700">
              <a:solidFill>
                <a:schemeClr val="bg2"/>
              </a:solidFill>
              <a:miter lim="800000"/>
              <a:headEnd type="none" w="sm" len="sm"/>
              <a:tailEnd type="none" w="med" len="sm"/>
            </a:ln>
            <a:effectLst/>
          </p:spPr>
          <p:txBody>
            <a:bodyPr wrap="none" anchor="ctr"/>
            <a:lstStyle/>
            <a:p>
              <a:pPr algn="ctr"/>
              <a:endParaRPr lang="en-US" dirty="0">
                <a:latin typeface="Book Antiqua" pitchFamily="18" charset="0"/>
              </a:endParaRPr>
            </a:p>
          </p:txBody>
        </p:sp>
        <p:sp>
          <p:nvSpPr>
            <p:cNvPr id="12" name="Freeform 8"/>
            <p:cNvSpPr>
              <a:spLocks/>
            </p:cNvSpPr>
            <p:nvPr/>
          </p:nvSpPr>
          <p:spPr bwMode="auto">
            <a:xfrm>
              <a:off x="3606800" y="2743200"/>
              <a:ext cx="482600" cy="325438"/>
            </a:xfrm>
            <a:custGeom>
              <a:avLst/>
              <a:gdLst/>
              <a:ahLst/>
              <a:cxnLst>
                <a:cxn ang="0">
                  <a:pos x="0" y="0"/>
                </a:cxn>
                <a:cxn ang="0">
                  <a:pos x="72" y="176"/>
                </a:cxn>
                <a:cxn ang="0">
                  <a:pos x="232" y="176"/>
                </a:cxn>
                <a:cxn ang="0">
                  <a:pos x="304" y="0"/>
                </a:cxn>
              </a:cxnLst>
              <a:rect l="0" t="0" r="r" b="b"/>
              <a:pathLst>
                <a:path w="304" h="205">
                  <a:moveTo>
                    <a:pt x="0" y="0"/>
                  </a:moveTo>
                  <a:cubicBezTo>
                    <a:pt x="12" y="29"/>
                    <a:pt x="33" y="147"/>
                    <a:pt x="72" y="176"/>
                  </a:cubicBezTo>
                  <a:cubicBezTo>
                    <a:pt x="111" y="205"/>
                    <a:pt x="193" y="205"/>
                    <a:pt x="232" y="176"/>
                  </a:cubicBezTo>
                  <a:cubicBezTo>
                    <a:pt x="271" y="147"/>
                    <a:pt x="289" y="37"/>
                    <a:pt x="304" y="0"/>
                  </a:cubicBezTo>
                </a:path>
              </a:pathLst>
            </a:custGeom>
            <a:noFill/>
            <a:ln w="50800" cap="flat" cmpd="sng">
              <a:solidFill>
                <a:srgbClr val="003300"/>
              </a:solidFill>
              <a:prstDash val="solid"/>
              <a:round/>
              <a:headEnd type="none" w="sm" len="sm"/>
              <a:tailEnd type="none" w="med" len="sm"/>
            </a:ln>
            <a:effectLst/>
          </p:spPr>
          <p:txBody>
            <a:bodyPr wrap="none" anchor="ctr"/>
            <a:lstStyle/>
            <a:p>
              <a:endParaRPr lang="en-US"/>
            </a:p>
          </p:txBody>
        </p:sp>
        <p:sp>
          <p:nvSpPr>
            <p:cNvPr id="13" name="Freeform 9"/>
            <p:cNvSpPr>
              <a:spLocks/>
            </p:cNvSpPr>
            <p:nvPr/>
          </p:nvSpPr>
          <p:spPr bwMode="auto">
            <a:xfrm>
              <a:off x="1473200" y="2463800"/>
              <a:ext cx="863600" cy="3543300"/>
            </a:xfrm>
            <a:custGeom>
              <a:avLst/>
              <a:gdLst/>
              <a:ahLst/>
              <a:cxnLst>
                <a:cxn ang="0">
                  <a:pos x="536" y="0"/>
                </a:cxn>
                <a:cxn ang="0">
                  <a:pos x="208" y="0"/>
                </a:cxn>
                <a:cxn ang="0">
                  <a:pos x="208" y="1256"/>
                </a:cxn>
                <a:cxn ang="0">
                  <a:pos x="16" y="1256"/>
                </a:cxn>
                <a:cxn ang="0">
                  <a:pos x="0" y="1400"/>
                </a:cxn>
                <a:cxn ang="0">
                  <a:pos x="200" y="1400"/>
                </a:cxn>
                <a:cxn ang="0">
                  <a:pos x="200" y="2096"/>
                </a:cxn>
                <a:cxn ang="0">
                  <a:pos x="16" y="2096"/>
                </a:cxn>
                <a:cxn ang="0">
                  <a:pos x="16" y="2232"/>
                </a:cxn>
                <a:cxn ang="0">
                  <a:pos x="360" y="2232"/>
                </a:cxn>
                <a:cxn ang="0">
                  <a:pos x="360" y="200"/>
                </a:cxn>
                <a:cxn ang="0">
                  <a:pos x="544" y="200"/>
                </a:cxn>
              </a:cxnLst>
              <a:rect l="0" t="0" r="r" b="b"/>
              <a:pathLst>
                <a:path w="544" h="2232">
                  <a:moveTo>
                    <a:pt x="536" y="0"/>
                  </a:moveTo>
                  <a:lnTo>
                    <a:pt x="208" y="0"/>
                  </a:lnTo>
                  <a:lnTo>
                    <a:pt x="208" y="1256"/>
                  </a:lnTo>
                  <a:lnTo>
                    <a:pt x="16" y="1256"/>
                  </a:lnTo>
                  <a:lnTo>
                    <a:pt x="0" y="1400"/>
                  </a:lnTo>
                  <a:lnTo>
                    <a:pt x="200" y="1400"/>
                  </a:lnTo>
                  <a:lnTo>
                    <a:pt x="200" y="2096"/>
                  </a:lnTo>
                  <a:lnTo>
                    <a:pt x="16" y="2096"/>
                  </a:lnTo>
                  <a:lnTo>
                    <a:pt x="16" y="2232"/>
                  </a:lnTo>
                  <a:lnTo>
                    <a:pt x="360" y="2232"/>
                  </a:lnTo>
                  <a:lnTo>
                    <a:pt x="360" y="200"/>
                  </a:lnTo>
                  <a:lnTo>
                    <a:pt x="544" y="200"/>
                  </a:lnTo>
                </a:path>
              </a:pathLst>
            </a:custGeom>
            <a:solidFill>
              <a:schemeClr val="hlink"/>
            </a:solidFill>
            <a:ln w="12700" cap="flat" cmpd="sng">
              <a:noFill/>
              <a:prstDash val="solid"/>
              <a:round/>
              <a:headEnd type="none" w="sm" len="sm"/>
              <a:tailEnd type="none" w="med" len="sm"/>
            </a:ln>
            <a:effectLst/>
          </p:spPr>
          <p:txBody>
            <a:bodyPr wrap="none" anchor="ctr"/>
            <a:lstStyle/>
            <a:p>
              <a:endParaRPr lang="en-US"/>
            </a:p>
          </p:txBody>
        </p:sp>
        <p:sp>
          <p:nvSpPr>
            <p:cNvPr id="14" name="Rectangle 10"/>
            <p:cNvSpPr>
              <a:spLocks noChangeArrowheads="1"/>
            </p:cNvSpPr>
            <p:nvPr/>
          </p:nvSpPr>
          <p:spPr bwMode="auto">
            <a:xfrm>
              <a:off x="1447800" y="6210300"/>
              <a:ext cx="4432300" cy="203200"/>
            </a:xfrm>
            <a:prstGeom prst="rect">
              <a:avLst/>
            </a:prstGeom>
            <a:solidFill>
              <a:schemeClr val="hlink"/>
            </a:solidFill>
            <a:ln w="12700">
              <a:noFill/>
              <a:miter lim="800000"/>
              <a:headEnd type="none" w="sm" len="sm"/>
              <a:tailEnd type="none" w="med" len="sm"/>
            </a:ln>
            <a:effectLst/>
          </p:spPr>
          <p:txBody>
            <a:bodyPr wrap="none" anchor="ctr"/>
            <a:lstStyle/>
            <a:p>
              <a:endParaRPr lang="en-US"/>
            </a:p>
          </p:txBody>
        </p:sp>
        <p:sp>
          <p:nvSpPr>
            <p:cNvPr id="15" name="Rectangle 15" descr="Sand"/>
            <p:cNvSpPr>
              <a:spLocks noChangeArrowheads="1"/>
            </p:cNvSpPr>
            <p:nvPr/>
          </p:nvSpPr>
          <p:spPr bwMode="auto">
            <a:xfrm>
              <a:off x="2324100" y="3708400"/>
              <a:ext cx="3175000" cy="554038"/>
            </a:xfrm>
            <a:prstGeom prst="rect">
              <a:avLst/>
            </a:prstGeom>
            <a:blipFill dpi="0" rotWithShape="0">
              <a:blip r:embed="rId6" cstate="screen"/>
              <a:srcRect/>
              <a:tile tx="0" ty="0" sx="100000" sy="100000" flip="none" algn="tl"/>
            </a:blipFill>
            <a:ln w="12700">
              <a:solidFill>
                <a:schemeClr val="bg2"/>
              </a:solidFill>
              <a:miter lim="800000"/>
              <a:headEnd type="none" w="sm" len="sm"/>
              <a:tailEnd type="none" w="med" len="sm"/>
            </a:ln>
            <a:effectLst/>
          </p:spPr>
          <p:txBody>
            <a:bodyPr wrap="none" anchor="ctr"/>
            <a:lstStyle/>
            <a:p>
              <a:pPr algn="ctr"/>
              <a:endParaRPr lang="en-US" dirty="0">
                <a:latin typeface="Book Antiqua" pitchFamily="18" charset="0"/>
              </a:endParaRPr>
            </a:p>
          </p:txBody>
        </p:sp>
        <p:grpSp>
          <p:nvGrpSpPr>
            <p:cNvPr id="16" name="Group 19"/>
            <p:cNvGrpSpPr>
              <a:grpSpLocks/>
            </p:cNvGrpSpPr>
            <p:nvPr/>
          </p:nvGrpSpPr>
          <p:grpSpPr bwMode="auto">
            <a:xfrm>
              <a:off x="2336800" y="6007100"/>
              <a:ext cx="3122613" cy="203200"/>
              <a:chOff x="1472" y="3784"/>
              <a:chExt cx="1967" cy="128"/>
            </a:xfrm>
          </p:grpSpPr>
          <p:sp>
            <p:nvSpPr>
              <p:cNvPr id="17" name="Rectangle 20"/>
              <p:cNvSpPr>
                <a:spLocks noChangeArrowheads="1"/>
              </p:cNvSpPr>
              <p:nvPr/>
            </p:nvSpPr>
            <p:spPr bwMode="auto">
              <a:xfrm>
                <a:off x="147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18" name="Rectangle 21"/>
              <p:cNvSpPr>
                <a:spLocks noChangeArrowheads="1"/>
              </p:cNvSpPr>
              <p:nvPr/>
            </p:nvSpPr>
            <p:spPr bwMode="auto">
              <a:xfrm>
                <a:off x="156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19" name="Rectangle 22"/>
              <p:cNvSpPr>
                <a:spLocks noChangeArrowheads="1"/>
              </p:cNvSpPr>
              <p:nvPr/>
            </p:nvSpPr>
            <p:spPr bwMode="auto">
              <a:xfrm>
                <a:off x="166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0" name="Rectangle 23"/>
              <p:cNvSpPr>
                <a:spLocks noChangeArrowheads="1"/>
              </p:cNvSpPr>
              <p:nvPr/>
            </p:nvSpPr>
            <p:spPr bwMode="auto">
              <a:xfrm>
                <a:off x="176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 name="Rectangle 24"/>
              <p:cNvSpPr>
                <a:spLocks noChangeArrowheads="1"/>
              </p:cNvSpPr>
              <p:nvPr/>
            </p:nvSpPr>
            <p:spPr bwMode="auto">
              <a:xfrm>
                <a:off x="185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2" name="Rectangle 25"/>
              <p:cNvSpPr>
                <a:spLocks noChangeArrowheads="1"/>
              </p:cNvSpPr>
              <p:nvPr/>
            </p:nvSpPr>
            <p:spPr bwMode="auto">
              <a:xfrm>
                <a:off x="195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3" name="Rectangle 26"/>
              <p:cNvSpPr>
                <a:spLocks noChangeArrowheads="1"/>
              </p:cNvSpPr>
              <p:nvPr/>
            </p:nvSpPr>
            <p:spPr bwMode="auto">
              <a:xfrm>
                <a:off x="204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4" name="Rectangle 27"/>
              <p:cNvSpPr>
                <a:spLocks noChangeArrowheads="1"/>
              </p:cNvSpPr>
              <p:nvPr/>
            </p:nvSpPr>
            <p:spPr bwMode="auto">
              <a:xfrm>
                <a:off x="214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5" name="Rectangle 28"/>
              <p:cNvSpPr>
                <a:spLocks noChangeArrowheads="1"/>
              </p:cNvSpPr>
              <p:nvPr/>
            </p:nvSpPr>
            <p:spPr bwMode="auto">
              <a:xfrm>
                <a:off x="224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6" name="Rectangle 29"/>
              <p:cNvSpPr>
                <a:spLocks noChangeArrowheads="1"/>
              </p:cNvSpPr>
              <p:nvPr/>
            </p:nvSpPr>
            <p:spPr bwMode="auto">
              <a:xfrm>
                <a:off x="233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7" name="Rectangle 30"/>
              <p:cNvSpPr>
                <a:spLocks noChangeArrowheads="1"/>
              </p:cNvSpPr>
              <p:nvPr/>
            </p:nvSpPr>
            <p:spPr bwMode="auto">
              <a:xfrm>
                <a:off x="243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8" name="Rectangle 31"/>
              <p:cNvSpPr>
                <a:spLocks noChangeArrowheads="1"/>
              </p:cNvSpPr>
              <p:nvPr/>
            </p:nvSpPr>
            <p:spPr bwMode="auto">
              <a:xfrm>
                <a:off x="252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 name="Rectangle 32"/>
              <p:cNvSpPr>
                <a:spLocks noChangeArrowheads="1"/>
              </p:cNvSpPr>
              <p:nvPr/>
            </p:nvSpPr>
            <p:spPr bwMode="auto">
              <a:xfrm>
                <a:off x="262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0" name="Rectangle 33"/>
              <p:cNvSpPr>
                <a:spLocks noChangeArrowheads="1"/>
              </p:cNvSpPr>
              <p:nvPr/>
            </p:nvSpPr>
            <p:spPr bwMode="auto">
              <a:xfrm>
                <a:off x="272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1" name="Rectangle 34"/>
              <p:cNvSpPr>
                <a:spLocks noChangeArrowheads="1"/>
              </p:cNvSpPr>
              <p:nvPr/>
            </p:nvSpPr>
            <p:spPr bwMode="auto">
              <a:xfrm>
                <a:off x="281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 name="Rectangle 35"/>
              <p:cNvSpPr>
                <a:spLocks noChangeArrowheads="1"/>
              </p:cNvSpPr>
              <p:nvPr/>
            </p:nvSpPr>
            <p:spPr bwMode="auto">
              <a:xfrm>
                <a:off x="291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3" name="Rectangle 36"/>
              <p:cNvSpPr>
                <a:spLocks noChangeArrowheads="1"/>
              </p:cNvSpPr>
              <p:nvPr/>
            </p:nvSpPr>
            <p:spPr bwMode="auto">
              <a:xfrm>
                <a:off x="300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4" name="Rectangle 37"/>
              <p:cNvSpPr>
                <a:spLocks noChangeArrowheads="1"/>
              </p:cNvSpPr>
              <p:nvPr/>
            </p:nvSpPr>
            <p:spPr bwMode="auto">
              <a:xfrm>
                <a:off x="310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5" name="Rectangle 38"/>
              <p:cNvSpPr>
                <a:spLocks noChangeArrowheads="1"/>
              </p:cNvSpPr>
              <p:nvPr/>
            </p:nvSpPr>
            <p:spPr bwMode="auto">
              <a:xfrm>
                <a:off x="320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6" name="Rectangle 39"/>
              <p:cNvSpPr>
                <a:spLocks noChangeArrowheads="1"/>
              </p:cNvSpPr>
              <p:nvPr/>
            </p:nvSpPr>
            <p:spPr bwMode="auto">
              <a:xfrm>
                <a:off x="329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7" name="Rectangle 40"/>
              <p:cNvSpPr>
                <a:spLocks noChangeArrowheads="1"/>
              </p:cNvSpPr>
              <p:nvPr/>
            </p:nvSpPr>
            <p:spPr bwMode="auto">
              <a:xfrm>
                <a:off x="339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grpSp>
        <p:grpSp>
          <p:nvGrpSpPr>
            <p:cNvPr id="38" name="Group 41"/>
            <p:cNvGrpSpPr>
              <a:grpSpLocks/>
            </p:cNvGrpSpPr>
            <p:nvPr/>
          </p:nvGrpSpPr>
          <p:grpSpPr bwMode="auto">
            <a:xfrm rot="5400000">
              <a:off x="1524000" y="5772150"/>
              <a:ext cx="228600" cy="241300"/>
              <a:chOff x="4332" y="1144"/>
              <a:chExt cx="176" cy="328"/>
            </a:xfrm>
          </p:grpSpPr>
          <p:sp>
            <p:nvSpPr>
              <p:cNvPr id="39" name="AutoShape 42"/>
              <p:cNvSpPr>
                <a:spLocks noChangeArrowheads="1"/>
              </p:cNvSpPr>
              <p:nvPr/>
            </p:nvSpPr>
            <p:spPr bwMode="auto">
              <a:xfrm>
                <a:off x="4332" y="1312"/>
                <a:ext cx="176" cy="160"/>
              </a:xfrm>
              <a:prstGeom prst="triangle">
                <a:avLst>
                  <a:gd name="adj" fmla="val 50000"/>
                </a:avLst>
              </a:prstGeom>
              <a:noFill/>
              <a:ln w="28575">
                <a:solidFill>
                  <a:schemeClr val="bg2"/>
                </a:solidFill>
                <a:miter lim="800000"/>
                <a:headEnd type="none" w="sm" len="sm"/>
                <a:tailEnd type="none" w="med" len="sm"/>
              </a:ln>
              <a:effectLst/>
            </p:spPr>
            <p:txBody>
              <a:bodyPr wrap="none" anchor="ctr"/>
              <a:lstStyle/>
              <a:p>
                <a:endParaRPr lang="en-US"/>
              </a:p>
            </p:txBody>
          </p:sp>
          <p:sp>
            <p:nvSpPr>
              <p:cNvPr id="40" name="AutoShape 43"/>
              <p:cNvSpPr>
                <a:spLocks noChangeArrowheads="1"/>
              </p:cNvSpPr>
              <p:nvPr/>
            </p:nvSpPr>
            <p:spPr bwMode="auto">
              <a:xfrm flipV="1">
                <a:off x="4332" y="1144"/>
                <a:ext cx="176" cy="160"/>
              </a:xfrm>
              <a:prstGeom prst="triangle">
                <a:avLst>
                  <a:gd name="adj" fmla="val 50000"/>
                </a:avLst>
              </a:prstGeom>
              <a:noFill/>
              <a:ln w="28575">
                <a:solidFill>
                  <a:schemeClr val="bg2"/>
                </a:solidFill>
                <a:miter lim="800000"/>
                <a:headEnd type="none" w="sm" len="sm"/>
                <a:tailEnd type="none" w="med" len="sm"/>
              </a:ln>
              <a:effectLst/>
            </p:spPr>
            <p:txBody>
              <a:bodyPr wrap="none" anchor="ctr"/>
              <a:lstStyle/>
              <a:p>
                <a:endParaRPr lang="en-US"/>
              </a:p>
            </p:txBody>
          </p:sp>
        </p:grpSp>
        <p:grpSp>
          <p:nvGrpSpPr>
            <p:cNvPr id="41" name="Group 44"/>
            <p:cNvGrpSpPr>
              <a:grpSpLocks/>
            </p:cNvGrpSpPr>
            <p:nvPr/>
          </p:nvGrpSpPr>
          <p:grpSpPr bwMode="auto">
            <a:xfrm rot="5400000">
              <a:off x="5511800" y="6165850"/>
              <a:ext cx="228600" cy="241300"/>
              <a:chOff x="4332" y="1144"/>
              <a:chExt cx="176" cy="328"/>
            </a:xfrm>
          </p:grpSpPr>
          <p:sp>
            <p:nvSpPr>
              <p:cNvPr id="42" name="AutoShape 45"/>
              <p:cNvSpPr>
                <a:spLocks noChangeArrowheads="1"/>
              </p:cNvSpPr>
              <p:nvPr/>
            </p:nvSpPr>
            <p:spPr bwMode="auto">
              <a:xfrm>
                <a:off x="4332" y="1312"/>
                <a:ext cx="176" cy="160"/>
              </a:xfrm>
              <a:prstGeom prst="triangle">
                <a:avLst>
                  <a:gd name="adj" fmla="val 50000"/>
                </a:avLst>
              </a:prstGeom>
              <a:noFill/>
              <a:ln w="28575">
                <a:solidFill>
                  <a:schemeClr val="bg2"/>
                </a:solidFill>
                <a:miter lim="800000"/>
                <a:headEnd type="none" w="sm" len="sm"/>
                <a:tailEnd type="none" w="med" len="sm"/>
              </a:ln>
              <a:effectLst/>
            </p:spPr>
            <p:txBody>
              <a:bodyPr wrap="none" anchor="ctr"/>
              <a:lstStyle/>
              <a:p>
                <a:endParaRPr lang="en-US"/>
              </a:p>
            </p:txBody>
          </p:sp>
          <p:sp>
            <p:nvSpPr>
              <p:cNvPr id="43" name="AutoShape 46"/>
              <p:cNvSpPr>
                <a:spLocks noChangeArrowheads="1"/>
              </p:cNvSpPr>
              <p:nvPr/>
            </p:nvSpPr>
            <p:spPr bwMode="auto">
              <a:xfrm flipV="1">
                <a:off x="4332" y="1144"/>
                <a:ext cx="176" cy="160"/>
              </a:xfrm>
              <a:prstGeom prst="triangle">
                <a:avLst>
                  <a:gd name="adj" fmla="val 50000"/>
                </a:avLst>
              </a:prstGeom>
              <a:noFill/>
              <a:ln w="28575">
                <a:solidFill>
                  <a:schemeClr val="bg2"/>
                </a:solidFill>
                <a:miter lim="800000"/>
                <a:headEnd type="none" w="sm" len="sm"/>
                <a:tailEnd type="none" w="med" len="sm"/>
              </a:ln>
              <a:effectLst/>
            </p:spPr>
            <p:txBody>
              <a:bodyPr wrap="none" anchor="ctr"/>
              <a:lstStyle/>
              <a:p>
                <a:endParaRPr lang="en-US"/>
              </a:p>
            </p:txBody>
          </p:sp>
        </p:grpSp>
        <p:sp>
          <p:nvSpPr>
            <p:cNvPr id="44" name="Line 47"/>
            <p:cNvSpPr>
              <a:spLocks noChangeShapeType="1"/>
            </p:cNvSpPr>
            <p:nvPr/>
          </p:nvSpPr>
          <p:spPr bwMode="auto">
            <a:xfrm flipH="1">
              <a:off x="1701800" y="6311900"/>
              <a:ext cx="1270000" cy="0"/>
            </a:xfrm>
            <a:prstGeom prst="line">
              <a:avLst/>
            </a:prstGeom>
            <a:noFill/>
            <a:ln w="50800">
              <a:solidFill>
                <a:schemeClr val="tx1"/>
              </a:solidFill>
              <a:round/>
              <a:headEnd type="none" w="sm" len="sm"/>
              <a:tailEnd type="triangle" w="med" len="sm"/>
            </a:ln>
            <a:effectLst/>
          </p:spPr>
          <p:txBody>
            <a:bodyPr wrap="none" anchor="ctr"/>
            <a:lstStyle/>
            <a:p>
              <a:endParaRPr lang="en-US"/>
            </a:p>
          </p:txBody>
        </p:sp>
        <p:sp>
          <p:nvSpPr>
            <p:cNvPr id="45" name="Line 48"/>
            <p:cNvSpPr>
              <a:spLocks noChangeShapeType="1"/>
            </p:cNvSpPr>
            <p:nvPr/>
          </p:nvSpPr>
          <p:spPr bwMode="auto">
            <a:xfrm>
              <a:off x="1498600" y="4559300"/>
              <a:ext cx="317500" cy="0"/>
            </a:xfrm>
            <a:prstGeom prst="line">
              <a:avLst/>
            </a:prstGeom>
            <a:noFill/>
            <a:ln w="50800">
              <a:solidFill>
                <a:schemeClr val="tx1"/>
              </a:solidFill>
              <a:round/>
              <a:headEnd type="none" w="sm" len="sm"/>
              <a:tailEnd type="triangle" w="med" len="sm"/>
            </a:ln>
            <a:effectLst/>
          </p:spPr>
          <p:txBody>
            <a:bodyPr wrap="none" anchor="ctr"/>
            <a:lstStyle/>
            <a:p>
              <a:endParaRPr lang="en-US"/>
            </a:p>
          </p:txBody>
        </p:sp>
      </p:grpSp>
      <p:sp>
        <p:nvSpPr>
          <p:cNvPr id="3" name="TextBox 2"/>
          <p:cNvSpPr txBox="1"/>
          <p:nvPr/>
        </p:nvSpPr>
        <p:spPr>
          <a:xfrm>
            <a:off x="9385746" y="3618526"/>
            <a:ext cx="2497551" cy="1569660"/>
          </a:xfrm>
          <a:prstGeom prst="rect">
            <a:avLst/>
          </a:prstGeom>
          <a:noFill/>
        </p:spPr>
        <p:txBody>
          <a:bodyPr wrap="square" rtlCol="0">
            <a:spAutoFit/>
          </a:bodyPr>
          <a:lstStyle/>
          <a:p>
            <a:r>
              <a:rPr lang="en-US" sz="2400" dirty="0"/>
              <a:t>Does water speed up or slow down when it enters the sand?</a:t>
            </a:r>
          </a:p>
        </p:txBody>
      </p:sp>
      <p:pic>
        <p:nvPicPr>
          <p:cNvPr id="5" name="Picture 4"/>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8844054" y="5896996"/>
            <a:ext cx="1539854" cy="714163"/>
          </a:xfrm>
          <a:prstGeom prst="rect">
            <a:avLst/>
          </a:prstGeom>
        </p:spPr>
      </p:pic>
    </p:spTree>
    <p:extLst>
      <p:ext uri="{BB962C8B-B14F-4D97-AF65-F5344CB8AC3E}">
        <p14:creationId xmlns:p14="http://schemas.microsoft.com/office/powerpoint/2010/main" val="36735033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174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48" grpId="0" autoUpdateAnimBg="0"/>
      <p:bldP spid="8" grpId="0"/>
      <p:bldP spid="3"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descr="Granite"/>
          <p:cNvSpPr>
            <a:spLocks noChangeArrowheads="1"/>
          </p:cNvSpPr>
          <p:nvPr/>
        </p:nvSpPr>
        <p:spPr bwMode="auto">
          <a:xfrm>
            <a:off x="3022600" y="1892300"/>
            <a:ext cx="4267200" cy="4686300"/>
          </a:xfrm>
          <a:prstGeom prst="rect">
            <a:avLst/>
          </a:prstGeom>
          <a:blipFill dpi="0" rotWithShape="0">
            <a:blip r:embed="rId3" cstate="screen"/>
            <a:srcRect/>
            <a:tile tx="0" ty="0" sx="100000" sy="100000" flip="none" algn="tl"/>
          </a:blipFill>
          <a:ln w="12700">
            <a:solidFill>
              <a:schemeClr val="bg2"/>
            </a:solidFill>
            <a:miter lim="800000"/>
            <a:headEnd type="none" w="sm" len="sm"/>
            <a:tailEnd type="none" w="med" len="sm"/>
          </a:ln>
          <a:effectLst/>
        </p:spPr>
        <p:txBody>
          <a:bodyPr wrap="none" anchor="ctr"/>
          <a:lstStyle/>
          <a:p>
            <a:endParaRPr lang="en-US"/>
          </a:p>
        </p:txBody>
      </p:sp>
      <p:sp>
        <p:nvSpPr>
          <p:cNvPr id="32771" name="Rectangle 3"/>
          <p:cNvSpPr>
            <a:spLocks noChangeArrowheads="1"/>
          </p:cNvSpPr>
          <p:nvPr/>
        </p:nvSpPr>
        <p:spPr bwMode="auto">
          <a:xfrm>
            <a:off x="3848100" y="1892300"/>
            <a:ext cx="3175000" cy="914400"/>
          </a:xfrm>
          <a:prstGeom prst="rect">
            <a:avLst/>
          </a:prstGeom>
          <a:solidFill>
            <a:schemeClr val="bg1"/>
          </a:solidFill>
          <a:ln w="12700">
            <a:solidFill>
              <a:schemeClr val="bg2"/>
            </a:solidFill>
            <a:miter lim="800000"/>
            <a:headEnd type="none" w="sm" len="sm"/>
            <a:tailEnd type="none" w="med" len="sm"/>
          </a:ln>
          <a:effectLst/>
        </p:spPr>
        <p:txBody>
          <a:bodyPr wrap="none" anchor="ctr"/>
          <a:lstStyle/>
          <a:p>
            <a:endParaRPr lang="en-US"/>
          </a:p>
        </p:txBody>
      </p:sp>
      <p:sp>
        <p:nvSpPr>
          <p:cNvPr id="32772" name="Rectangle 4"/>
          <p:cNvSpPr>
            <a:spLocks noChangeArrowheads="1"/>
          </p:cNvSpPr>
          <p:nvPr/>
        </p:nvSpPr>
        <p:spPr bwMode="auto">
          <a:xfrm>
            <a:off x="3848100" y="2806700"/>
            <a:ext cx="3175000" cy="330200"/>
          </a:xfrm>
          <a:prstGeom prst="rect">
            <a:avLst/>
          </a:prstGeom>
          <a:solidFill>
            <a:schemeClr val="hlink"/>
          </a:solidFill>
          <a:ln w="12700">
            <a:solidFill>
              <a:schemeClr val="bg2"/>
            </a:solidFill>
            <a:miter lim="800000"/>
            <a:headEnd type="none" w="sm" len="sm"/>
            <a:tailEnd type="none" w="med" len="sm"/>
          </a:ln>
          <a:effectLst/>
        </p:spPr>
        <p:txBody>
          <a:bodyPr wrap="none" anchor="ctr"/>
          <a:lstStyle/>
          <a:p>
            <a:endParaRPr lang="en-US"/>
          </a:p>
        </p:txBody>
      </p:sp>
      <p:sp>
        <p:nvSpPr>
          <p:cNvPr id="32773" name="Rectangle 5" descr="Cork"/>
          <p:cNvSpPr>
            <a:spLocks noChangeArrowheads="1"/>
          </p:cNvSpPr>
          <p:nvPr/>
        </p:nvSpPr>
        <p:spPr bwMode="auto">
          <a:xfrm>
            <a:off x="3848100" y="3957638"/>
            <a:ext cx="3175000" cy="1147762"/>
          </a:xfrm>
          <a:prstGeom prst="rect">
            <a:avLst/>
          </a:prstGeom>
          <a:blipFill dpi="0" rotWithShape="0">
            <a:blip r:embed="rId4" cstate="screen"/>
            <a:srcRect/>
            <a:tile tx="0" ty="0" sx="100000" sy="100000" flip="none" algn="tl"/>
          </a:blipFill>
          <a:ln w="12700">
            <a:solidFill>
              <a:schemeClr val="bg2"/>
            </a:solidFill>
            <a:miter lim="800000"/>
            <a:headEnd type="none" w="sm" len="sm"/>
            <a:tailEnd type="none" w="med" len="sm"/>
          </a:ln>
          <a:effectLst/>
        </p:spPr>
        <p:txBody>
          <a:bodyPr wrap="none" anchor="ctr"/>
          <a:lstStyle/>
          <a:p>
            <a:pPr algn="ctr"/>
            <a:r>
              <a:rPr lang="en-US">
                <a:solidFill>
                  <a:schemeClr val="bg2"/>
                </a:solidFill>
                <a:latin typeface="Book Antiqua" pitchFamily="18" charset="0"/>
              </a:rPr>
              <a:t>Sand</a:t>
            </a:r>
          </a:p>
        </p:txBody>
      </p:sp>
      <p:sp>
        <p:nvSpPr>
          <p:cNvPr id="32774" name="Rectangle 6" descr="Large confetti"/>
          <p:cNvSpPr>
            <a:spLocks noChangeArrowheads="1"/>
          </p:cNvSpPr>
          <p:nvPr/>
        </p:nvSpPr>
        <p:spPr bwMode="auto">
          <a:xfrm>
            <a:off x="3848100" y="5105400"/>
            <a:ext cx="3175000" cy="901700"/>
          </a:xfrm>
          <a:prstGeom prst="rect">
            <a:avLst/>
          </a:prstGeom>
          <a:pattFill prst="lgConfetti">
            <a:fgClr>
              <a:srgbClr val="975737"/>
            </a:fgClr>
            <a:bgClr>
              <a:schemeClr val="hlink"/>
            </a:bgClr>
          </a:pattFill>
          <a:ln w="12700">
            <a:solidFill>
              <a:schemeClr val="bg2"/>
            </a:solidFill>
            <a:miter lim="800000"/>
            <a:headEnd type="none" w="sm" len="sm"/>
            <a:tailEnd type="none" w="med" len="sm"/>
          </a:ln>
          <a:effectLst/>
        </p:spPr>
        <p:txBody>
          <a:bodyPr wrap="none" anchor="ctr"/>
          <a:lstStyle/>
          <a:p>
            <a:pPr algn="ctr"/>
            <a:r>
              <a:rPr lang="en-US">
                <a:solidFill>
                  <a:schemeClr val="bg2"/>
                </a:solidFill>
                <a:latin typeface="Book Antiqua" pitchFamily="18" charset="0"/>
              </a:rPr>
              <a:t>Gravel</a:t>
            </a:r>
          </a:p>
        </p:txBody>
      </p:sp>
      <p:sp>
        <p:nvSpPr>
          <p:cNvPr id="32775" name="Freeform 7"/>
          <p:cNvSpPr>
            <a:spLocks/>
          </p:cNvSpPr>
          <p:nvPr/>
        </p:nvSpPr>
        <p:spPr bwMode="auto">
          <a:xfrm>
            <a:off x="5130800" y="2832100"/>
            <a:ext cx="482600" cy="325438"/>
          </a:xfrm>
          <a:custGeom>
            <a:avLst/>
            <a:gdLst/>
            <a:ahLst/>
            <a:cxnLst>
              <a:cxn ang="0">
                <a:pos x="0" y="0"/>
              </a:cxn>
              <a:cxn ang="0">
                <a:pos x="72" y="176"/>
              </a:cxn>
              <a:cxn ang="0">
                <a:pos x="232" y="176"/>
              </a:cxn>
              <a:cxn ang="0">
                <a:pos x="304" y="0"/>
              </a:cxn>
            </a:cxnLst>
            <a:rect l="0" t="0" r="r" b="b"/>
            <a:pathLst>
              <a:path w="304" h="205">
                <a:moveTo>
                  <a:pt x="0" y="0"/>
                </a:moveTo>
                <a:cubicBezTo>
                  <a:pt x="12" y="29"/>
                  <a:pt x="33" y="147"/>
                  <a:pt x="72" y="176"/>
                </a:cubicBezTo>
                <a:cubicBezTo>
                  <a:pt x="111" y="205"/>
                  <a:pt x="193" y="205"/>
                  <a:pt x="232" y="176"/>
                </a:cubicBezTo>
                <a:cubicBezTo>
                  <a:pt x="271" y="147"/>
                  <a:pt x="289" y="37"/>
                  <a:pt x="304" y="0"/>
                </a:cubicBezTo>
              </a:path>
            </a:pathLst>
          </a:custGeom>
          <a:noFill/>
          <a:ln w="50800" cap="flat" cmpd="sng">
            <a:solidFill>
              <a:srgbClr val="003300"/>
            </a:solidFill>
            <a:prstDash val="solid"/>
            <a:round/>
            <a:headEnd type="none" w="sm" len="sm"/>
            <a:tailEnd type="none" w="med" len="sm"/>
          </a:ln>
          <a:effectLst/>
        </p:spPr>
        <p:txBody>
          <a:bodyPr wrap="none" anchor="ctr"/>
          <a:lstStyle/>
          <a:p>
            <a:endParaRPr lang="en-US"/>
          </a:p>
        </p:txBody>
      </p:sp>
      <p:sp>
        <p:nvSpPr>
          <p:cNvPr id="32776" name="Freeform 8"/>
          <p:cNvSpPr>
            <a:spLocks/>
          </p:cNvSpPr>
          <p:nvPr/>
        </p:nvSpPr>
        <p:spPr bwMode="auto">
          <a:xfrm>
            <a:off x="2997200" y="2463800"/>
            <a:ext cx="863600" cy="3543300"/>
          </a:xfrm>
          <a:custGeom>
            <a:avLst/>
            <a:gdLst/>
            <a:ahLst/>
            <a:cxnLst>
              <a:cxn ang="0">
                <a:pos x="536" y="0"/>
              </a:cxn>
              <a:cxn ang="0">
                <a:pos x="208" y="0"/>
              </a:cxn>
              <a:cxn ang="0">
                <a:pos x="208" y="1256"/>
              </a:cxn>
              <a:cxn ang="0">
                <a:pos x="16" y="1256"/>
              </a:cxn>
              <a:cxn ang="0">
                <a:pos x="0" y="1400"/>
              </a:cxn>
              <a:cxn ang="0">
                <a:pos x="200" y="1400"/>
              </a:cxn>
              <a:cxn ang="0">
                <a:pos x="200" y="2096"/>
              </a:cxn>
              <a:cxn ang="0">
                <a:pos x="16" y="2096"/>
              </a:cxn>
              <a:cxn ang="0">
                <a:pos x="16" y="2232"/>
              </a:cxn>
              <a:cxn ang="0">
                <a:pos x="360" y="2232"/>
              </a:cxn>
              <a:cxn ang="0">
                <a:pos x="360" y="200"/>
              </a:cxn>
              <a:cxn ang="0">
                <a:pos x="544" y="200"/>
              </a:cxn>
            </a:cxnLst>
            <a:rect l="0" t="0" r="r" b="b"/>
            <a:pathLst>
              <a:path w="544" h="2232">
                <a:moveTo>
                  <a:pt x="536" y="0"/>
                </a:moveTo>
                <a:lnTo>
                  <a:pt x="208" y="0"/>
                </a:lnTo>
                <a:lnTo>
                  <a:pt x="208" y="1256"/>
                </a:lnTo>
                <a:lnTo>
                  <a:pt x="16" y="1256"/>
                </a:lnTo>
                <a:lnTo>
                  <a:pt x="0" y="1400"/>
                </a:lnTo>
                <a:lnTo>
                  <a:pt x="200" y="1400"/>
                </a:lnTo>
                <a:lnTo>
                  <a:pt x="200" y="2096"/>
                </a:lnTo>
                <a:lnTo>
                  <a:pt x="16" y="2096"/>
                </a:lnTo>
                <a:lnTo>
                  <a:pt x="16" y="2232"/>
                </a:lnTo>
                <a:lnTo>
                  <a:pt x="360" y="2232"/>
                </a:lnTo>
                <a:lnTo>
                  <a:pt x="360" y="200"/>
                </a:lnTo>
                <a:lnTo>
                  <a:pt x="544" y="200"/>
                </a:lnTo>
              </a:path>
            </a:pathLst>
          </a:custGeom>
          <a:solidFill>
            <a:schemeClr val="bg1"/>
          </a:solidFill>
          <a:ln w="12700" cap="flat" cmpd="sng">
            <a:noFill/>
            <a:prstDash val="solid"/>
            <a:round/>
            <a:headEnd type="none" w="sm" len="sm"/>
            <a:tailEnd type="none" w="med" len="sm"/>
          </a:ln>
          <a:effectLst/>
        </p:spPr>
        <p:txBody>
          <a:bodyPr wrap="none" anchor="ctr"/>
          <a:lstStyle/>
          <a:p>
            <a:endParaRPr lang="en-US"/>
          </a:p>
        </p:txBody>
      </p:sp>
      <p:sp>
        <p:nvSpPr>
          <p:cNvPr id="32777" name="Rectangle 9"/>
          <p:cNvSpPr>
            <a:spLocks noChangeArrowheads="1"/>
          </p:cNvSpPr>
          <p:nvPr/>
        </p:nvSpPr>
        <p:spPr bwMode="auto">
          <a:xfrm>
            <a:off x="2971800" y="6210300"/>
            <a:ext cx="4432300" cy="203200"/>
          </a:xfrm>
          <a:prstGeom prst="rect">
            <a:avLst/>
          </a:prstGeom>
          <a:solidFill>
            <a:schemeClr val="hlink"/>
          </a:solidFill>
          <a:ln w="12700">
            <a:noFill/>
            <a:miter lim="800000"/>
            <a:headEnd type="none" w="sm" len="sm"/>
            <a:tailEnd type="none" w="med" len="sm"/>
          </a:ln>
          <a:effectLst/>
        </p:spPr>
        <p:txBody>
          <a:bodyPr wrap="none" anchor="ctr"/>
          <a:lstStyle/>
          <a:p>
            <a:endParaRPr lang="en-US"/>
          </a:p>
        </p:txBody>
      </p:sp>
      <p:sp>
        <p:nvSpPr>
          <p:cNvPr id="32778" name="Text Box 10"/>
          <p:cNvSpPr txBox="1">
            <a:spLocks noChangeArrowheads="1"/>
          </p:cNvSpPr>
          <p:nvPr/>
        </p:nvSpPr>
        <p:spPr bwMode="auto">
          <a:xfrm>
            <a:off x="1570039" y="4337328"/>
            <a:ext cx="1002197" cy="369332"/>
          </a:xfrm>
          <a:prstGeom prst="rect">
            <a:avLst/>
          </a:prstGeom>
          <a:noFill/>
          <a:ln w="50800">
            <a:noFill/>
            <a:miter lim="800000"/>
            <a:headEnd type="none" w="sm" len="sm"/>
            <a:tailEnd type="none" w="med" len="sm"/>
          </a:ln>
          <a:effectLst/>
        </p:spPr>
        <p:txBody>
          <a:bodyPr wrap="none" anchor="ctr">
            <a:spAutoFit/>
          </a:bodyPr>
          <a:lstStyle/>
          <a:p>
            <a:r>
              <a:rPr lang="en-US">
                <a:latin typeface="Book Antiqua" pitchFamily="18" charset="0"/>
              </a:rPr>
              <a:t>Influent</a:t>
            </a:r>
          </a:p>
        </p:txBody>
      </p:sp>
      <p:sp>
        <p:nvSpPr>
          <p:cNvPr id="32779" name="Text Box 11"/>
          <p:cNvSpPr txBox="1">
            <a:spLocks noChangeArrowheads="1"/>
          </p:cNvSpPr>
          <p:nvPr/>
        </p:nvSpPr>
        <p:spPr bwMode="auto">
          <a:xfrm>
            <a:off x="1922464" y="5664478"/>
            <a:ext cx="771365" cy="369332"/>
          </a:xfrm>
          <a:prstGeom prst="rect">
            <a:avLst/>
          </a:prstGeom>
          <a:noFill/>
          <a:ln w="50800">
            <a:noFill/>
            <a:miter lim="800000"/>
            <a:headEnd type="none" w="sm" len="sm"/>
            <a:tailEnd type="none" w="med" len="sm"/>
          </a:ln>
          <a:effectLst/>
        </p:spPr>
        <p:txBody>
          <a:bodyPr wrap="none" anchor="ctr">
            <a:spAutoFit/>
          </a:bodyPr>
          <a:lstStyle/>
          <a:p>
            <a:r>
              <a:rPr lang="en-US">
                <a:latin typeface="Book Antiqua" pitchFamily="18" charset="0"/>
              </a:rPr>
              <a:t>Drain</a:t>
            </a:r>
          </a:p>
        </p:txBody>
      </p:sp>
      <p:sp>
        <p:nvSpPr>
          <p:cNvPr id="32780" name="Text Box 12"/>
          <p:cNvSpPr txBox="1">
            <a:spLocks noChangeArrowheads="1"/>
          </p:cNvSpPr>
          <p:nvPr/>
        </p:nvSpPr>
        <p:spPr bwMode="auto">
          <a:xfrm>
            <a:off x="1558926" y="6134378"/>
            <a:ext cx="1007007" cy="369332"/>
          </a:xfrm>
          <a:prstGeom prst="rect">
            <a:avLst/>
          </a:prstGeom>
          <a:noFill/>
          <a:ln w="50800">
            <a:noFill/>
            <a:miter lim="800000"/>
            <a:headEnd type="none" w="sm" len="sm"/>
            <a:tailEnd type="none" w="med" len="sm"/>
          </a:ln>
          <a:effectLst/>
        </p:spPr>
        <p:txBody>
          <a:bodyPr wrap="none" anchor="ctr">
            <a:spAutoFit/>
          </a:bodyPr>
          <a:lstStyle/>
          <a:p>
            <a:r>
              <a:rPr lang="en-US">
                <a:latin typeface="Book Antiqua" pitchFamily="18" charset="0"/>
              </a:rPr>
              <a:t>Effluent</a:t>
            </a:r>
          </a:p>
        </p:txBody>
      </p:sp>
      <p:sp>
        <p:nvSpPr>
          <p:cNvPr id="32781" name="Text Box 13"/>
          <p:cNvSpPr txBox="1">
            <a:spLocks noChangeArrowheads="1"/>
          </p:cNvSpPr>
          <p:nvPr/>
        </p:nvSpPr>
        <p:spPr bwMode="auto">
          <a:xfrm>
            <a:off x="7286625" y="6081990"/>
            <a:ext cx="1406154" cy="369332"/>
          </a:xfrm>
          <a:prstGeom prst="rect">
            <a:avLst/>
          </a:prstGeom>
          <a:noFill/>
          <a:ln w="50800">
            <a:noFill/>
            <a:miter lim="800000"/>
            <a:headEnd type="none" w="sm" len="sm"/>
            <a:tailEnd type="none" w="med" len="sm"/>
          </a:ln>
          <a:effectLst/>
        </p:spPr>
        <p:txBody>
          <a:bodyPr wrap="none" anchor="ctr">
            <a:spAutoFit/>
          </a:bodyPr>
          <a:lstStyle/>
          <a:p>
            <a:r>
              <a:rPr lang="en-US">
                <a:latin typeface="Book Antiqua" pitchFamily="18" charset="0"/>
              </a:rPr>
              <a:t>Wash water</a:t>
            </a:r>
          </a:p>
        </p:txBody>
      </p:sp>
      <p:sp>
        <p:nvSpPr>
          <p:cNvPr id="32782" name="Rectangle 14" descr="Sand"/>
          <p:cNvSpPr>
            <a:spLocks noChangeArrowheads="1"/>
          </p:cNvSpPr>
          <p:nvPr/>
        </p:nvSpPr>
        <p:spPr bwMode="auto">
          <a:xfrm>
            <a:off x="3848100" y="3124200"/>
            <a:ext cx="3175000" cy="833438"/>
          </a:xfrm>
          <a:prstGeom prst="rect">
            <a:avLst/>
          </a:prstGeom>
          <a:blipFill dpi="0" rotWithShape="0">
            <a:blip r:embed="rId5" cstate="screen"/>
            <a:srcRect/>
            <a:tile tx="0" ty="0" sx="100000" sy="100000" flip="none" algn="tl"/>
          </a:blipFill>
          <a:ln w="12700">
            <a:solidFill>
              <a:schemeClr val="bg2"/>
            </a:solidFill>
            <a:miter lim="800000"/>
            <a:headEnd type="none" w="sm" len="sm"/>
            <a:tailEnd type="none" w="med" len="sm"/>
          </a:ln>
          <a:effectLst/>
        </p:spPr>
        <p:txBody>
          <a:bodyPr wrap="none" anchor="ctr"/>
          <a:lstStyle/>
          <a:p>
            <a:pPr algn="ctr"/>
            <a:r>
              <a:rPr lang="en-US">
                <a:solidFill>
                  <a:schemeClr val="bg2"/>
                </a:solidFill>
                <a:latin typeface="Book Antiqua" pitchFamily="18" charset="0"/>
              </a:rPr>
              <a:t>Anthracite</a:t>
            </a:r>
          </a:p>
        </p:txBody>
      </p:sp>
      <p:grpSp>
        <p:nvGrpSpPr>
          <p:cNvPr id="32783" name="Group 15"/>
          <p:cNvGrpSpPr>
            <a:grpSpLocks/>
          </p:cNvGrpSpPr>
          <p:nvPr/>
        </p:nvGrpSpPr>
        <p:grpSpPr bwMode="auto">
          <a:xfrm>
            <a:off x="3860801" y="6007100"/>
            <a:ext cx="3122613" cy="203200"/>
            <a:chOff x="1472" y="3784"/>
            <a:chExt cx="1967" cy="128"/>
          </a:xfrm>
        </p:grpSpPr>
        <p:sp>
          <p:nvSpPr>
            <p:cNvPr id="32784" name="Rectangle 16"/>
            <p:cNvSpPr>
              <a:spLocks noChangeArrowheads="1"/>
            </p:cNvSpPr>
            <p:nvPr/>
          </p:nvSpPr>
          <p:spPr bwMode="auto">
            <a:xfrm>
              <a:off x="147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785" name="Rectangle 17"/>
            <p:cNvSpPr>
              <a:spLocks noChangeArrowheads="1"/>
            </p:cNvSpPr>
            <p:nvPr/>
          </p:nvSpPr>
          <p:spPr bwMode="auto">
            <a:xfrm>
              <a:off x="156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786" name="Rectangle 18"/>
            <p:cNvSpPr>
              <a:spLocks noChangeArrowheads="1"/>
            </p:cNvSpPr>
            <p:nvPr/>
          </p:nvSpPr>
          <p:spPr bwMode="auto">
            <a:xfrm>
              <a:off x="166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787" name="Rectangle 19"/>
            <p:cNvSpPr>
              <a:spLocks noChangeArrowheads="1"/>
            </p:cNvSpPr>
            <p:nvPr/>
          </p:nvSpPr>
          <p:spPr bwMode="auto">
            <a:xfrm>
              <a:off x="176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788" name="Rectangle 20"/>
            <p:cNvSpPr>
              <a:spLocks noChangeArrowheads="1"/>
            </p:cNvSpPr>
            <p:nvPr/>
          </p:nvSpPr>
          <p:spPr bwMode="auto">
            <a:xfrm>
              <a:off x="185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789" name="Rectangle 21"/>
            <p:cNvSpPr>
              <a:spLocks noChangeArrowheads="1"/>
            </p:cNvSpPr>
            <p:nvPr/>
          </p:nvSpPr>
          <p:spPr bwMode="auto">
            <a:xfrm>
              <a:off x="195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790" name="Rectangle 22"/>
            <p:cNvSpPr>
              <a:spLocks noChangeArrowheads="1"/>
            </p:cNvSpPr>
            <p:nvPr/>
          </p:nvSpPr>
          <p:spPr bwMode="auto">
            <a:xfrm>
              <a:off x="204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791" name="Rectangle 23"/>
            <p:cNvSpPr>
              <a:spLocks noChangeArrowheads="1"/>
            </p:cNvSpPr>
            <p:nvPr/>
          </p:nvSpPr>
          <p:spPr bwMode="auto">
            <a:xfrm>
              <a:off x="214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792" name="Rectangle 24"/>
            <p:cNvSpPr>
              <a:spLocks noChangeArrowheads="1"/>
            </p:cNvSpPr>
            <p:nvPr/>
          </p:nvSpPr>
          <p:spPr bwMode="auto">
            <a:xfrm>
              <a:off x="224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793" name="Rectangle 25"/>
            <p:cNvSpPr>
              <a:spLocks noChangeArrowheads="1"/>
            </p:cNvSpPr>
            <p:nvPr/>
          </p:nvSpPr>
          <p:spPr bwMode="auto">
            <a:xfrm>
              <a:off x="233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794" name="Rectangle 26"/>
            <p:cNvSpPr>
              <a:spLocks noChangeArrowheads="1"/>
            </p:cNvSpPr>
            <p:nvPr/>
          </p:nvSpPr>
          <p:spPr bwMode="auto">
            <a:xfrm>
              <a:off x="243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795" name="Rectangle 27"/>
            <p:cNvSpPr>
              <a:spLocks noChangeArrowheads="1"/>
            </p:cNvSpPr>
            <p:nvPr/>
          </p:nvSpPr>
          <p:spPr bwMode="auto">
            <a:xfrm>
              <a:off x="252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796" name="Rectangle 28"/>
            <p:cNvSpPr>
              <a:spLocks noChangeArrowheads="1"/>
            </p:cNvSpPr>
            <p:nvPr/>
          </p:nvSpPr>
          <p:spPr bwMode="auto">
            <a:xfrm>
              <a:off x="262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797" name="Rectangle 29"/>
            <p:cNvSpPr>
              <a:spLocks noChangeArrowheads="1"/>
            </p:cNvSpPr>
            <p:nvPr/>
          </p:nvSpPr>
          <p:spPr bwMode="auto">
            <a:xfrm>
              <a:off x="272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798" name="Rectangle 30"/>
            <p:cNvSpPr>
              <a:spLocks noChangeArrowheads="1"/>
            </p:cNvSpPr>
            <p:nvPr/>
          </p:nvSpPr>
          <p:spPr bwMode="auto">
            <a:xfrm>
              <a:off x="281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799" name="Rectangle 31"/>
            <p:cNvSpPr>
              <a:spLocks noChangeArrowheads="1"/>
            </p:cNvSpPr>
            <p:nvPr/>
          </p:nvSpPr>
          <p:spPr bwMode="auto">
            <a:xfrm>
              <a:off x="291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800" name="Rectangle 32"/>
            <p:cNvSpPr>
              <a:spLocks noChangeArrowheads="1"/>
            </p:cNvSpPr>
            <p:nvPr/>
          </p:nvSpPr>
          <p:spPr bwMode="auto">
            <a:xfrm>
              <a:off x="300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801" name="Rectangle 33"/>
            <p:cNvSpPr>
              <a:spLocks noChangeArrowheads="1"/>
            </p:cNvSpPr>
            <p:nvPr/>
          </p:nvSpPr>
          <p:spPr bwMode="auto">
            <a:xfrm>
              <a:off x="310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802" name="Rectangle 34"/>
            <p:cNvSpPr>
              <a:spLocks noChangeArrowheads="1"/>
            </p:cNvSpPr>
            <p:nvPr/>
          </p:nvSpPr>
          <p:spPr bwMode="auto">
            <a:xfrm>
              <a:off x="320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803" name="Rectangle 35"/>
            <p:cNvSpPr>
              <a:spLocks noChangeArrowheads="1"/>
            </p:cNvSpPr>
            <p:nvPr/>
          </p:nvSpPr>
          <p:spPr bwMode="auto">
            <a:xfrm>
              <a:off x="329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804" name="Rectangle 36"/>
            <p:cNvSpPr>
              <a:spLocks noChangeArrowheads="1"/>
            </p:cNvSpPr>
            <p:nvPr/>
          </p:nvSpPr>
          <p:spPr bwMode="auto">
            <a:xfrm>
              <a:off x="339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grpSp>
      <p:grpSp>
        <p:nvGrpSpPr>
          <p:cNvPr id="32805" name="Group 37"/>
          <p:cNvGrpSpPr>
            <a:grpSpLocks/>
          </p:cNvGrpSpPr>
          <p:nvPr/>
        </p:nvGrpSpPr>
        <p:grpSpPr bwMode="auto">
          <a:xfrm rot="5400000">
            <a:off x="3048000" y="5772150"/>
            <a:ext cx="228600" cy="241300"/>
            <a:chOff x="4332" y="1144"/>
            <a:chExt cx="176" cy="328"/>
          </a:xfrm>
        </p:grpSpPr>
        <p:sp>
          <p:nvSpPr>
            <p:cNvPr id="32806" name="AutoShape 38"/>
            <p:cNvSpPr>
              <a:spLocks noChangeArrowheads="1"/>
            </p:cNvSpPr>
            <p:nvPr/>
          </p:nvSpPr>
          <p:spPr bwMode="auto">
            <a:xfrm>
              <a:off x="4332" y="1312"/>
              <a:ext cx="176" cy="160"/>
            </a:xfrm>
            <a:prstGeom prst="triangle">
              <a:avLst>
                <a:gd name="adj" fmla="val 50000"/>
              </a:avLst>
            </a:prstGeom>
            <a:noFill/>
            <a:ln w="28575">
              <a:solidFill>
                <a:schemeClr val="bg2"/>
              </a:solidFill>
              <a:miter lim="800000"/>
              <a:headEnd type="none" w="sm" len="sm"/>
              <a:tailEnd type="none" w="med" len="sm"/>
            </a:ln>
            <a:effectLst/>
          </p:spPr>
          <p:txBody>
            <a:bodyPr wrap="none" anchor="ctr"/>
            <a:lstStyle/>
            <a:p>
              <a:endParaRPr lang="en-US"/>
            </a:p>
          </p:txBody>
        </p:sp>
        <p:sp>
          <p:nvSpPr>
            <p:cNvPr id="32807" name="AutoShape 39"/>
            <p:cNvSpPr>
              <a:spLocks noChangeArrowheads="1"/>
            </p:cNvSpPr>
            <p:nvPr/>
          </p:nvSpPr>
          <p:spPr bwMode="auto">
            <a:xfrm flipV="1">
              <a:off x="4332" y="1144"/>
              <a:ext cx="176" cy="160"/>
            </a:xfrm>
            <a:prstGeom prst="triangle">
              <a:avLst>
                <a:gd name="adj" fmla="val 50000"/>
              </a:avLst>
            </a:prstGeom>
            <a:noFill/>
            <a:ln w="28575">
              <a:solidFill>
                <a:schemeClr val="bg2"/>
              </a:solidFill>
              <a:miter lim="800000"/>
              <a:headEnd type="none" w="sm" len="sm"/>
              <a:tailEnd type="none" w="med" len="sm"/>
            </a:ln>
            <a:effectLst/>
          </p:spPr>
          <p:txBody>
            <a:bodyPr wrap="none" anchor="ctr"/>
            <a:lstStyle/>
            <a:p>
              <a:endParaRPr lang="en-US"/>
            </a:p>
          </p:txBody>
        </p:sp>
      </p:grpSp>
      <p:grpSp>
        <p:nvGrpSpPr>
          <p:cNvPr id="32808" name="Group 40"/>
          <p:cNvGrpSpPr>
            <a:grpSpLocks/>
          </p:cNvGrpSpPr>
          <p:nvPr/>
        </p:nvGrpSpPr>
        <p:grpSpPr bwMode="auto">
          <a:xfrm rot="5400000">
            <a:off x="3060700" y="6191250"/>
            <a:ext cx="228600" cy="241300"/>
            <a:chOff x="4332" y="1144"/>
            <a:chExt cx="176" cy="328"/>
          </a:xfrm>
        </p:grpSpPr>
        <p:sp>
          <p:nvSpPr>
            <p:cNvPr id="32809" name="AutoShape 41"/>
            <p:cNvSpPr>
              <a:spLocks noChangeArrowheads="1"/>
            </p:cNvSpPr>
            <p:nvPr/>
          </p:nvSpPr>
          <p:spPr bwMode="auto">
            <a:xfrm>
              <a:off x="4332" y="1312"/>
              <a:ext cx="176" cy="160"/>
            </a:xfrm>
            <a:prstGeom prst="triangle">
              <a:avLst>
                <a:gd name="adj" fmla="val 50000"/>
              </a:avLst>
            </a:prstGeom>
            <a:noFill/>
            <a:ln w="28575">
              <a:solidFill>
                <a:schemeClr val="bg2"/>
              </a:solidFill>
              <a:miter lim="800000"/>
              <a:headEnd type="none" w="sm" len="sm"/>
              <a:tailEnd type="none" w="med" len="sm"/>
            </a:ln>
            <a:effectLst/>
          </p:spPr>
          <p:txBody>
            <a:bodyPr wrap="none" anchor="ctr"/>
            <a:lstStyle/>
            <a:p>
              <a:endParaRPr lang="en-US"/>
            </a:p>
          </p:txBody>
        </p:sp>
        <p:sp>
          <p:nvSpPr>
            <p:cNvPr id="32810" name="AutoShape 42"/>
            <p:cNvSpPr>
              <a:spLocks noChangeArrowheads="1"/>
            </p:cNvSpPr>
            <p:nvPr/>
          </p:nvSpPr>
          <p:spPr bwMode="auto">
            <a:xfrm flipV="1">
              <a:off x="4332" y="1144"/>
              <a:ext cx="176" cy="160"/>
            </a:xfrm>
            <a:prstGeom prst="triangle">
              <a:avLst>
                <a:gd name="adj" fmla="val 50000"/>
              </a:avLst>
            </a:prstGeom>
            <a:noFill/>
            <a:ln w="28575">
              <a:solidFill>
                <a:schemeClr val="bg2"/>
              </a:solidFill>
              <a:miter lim="800000"/>
              <a:headEnd type="none" w="sm" len="sm"/>
              <a:tailEnd type="none" w="med" len="sm"/>
            </a:ln>
            <a:effectLst/>
          </p:spPr>
          <p:txBody>
            <a:bodyPr wrap="none" anchor="ctr"/>
            <a:lstStyle/>
            <a:p>
              <a:endParaRPr lang="en-US"/>
            </a:p>
          </p:txBody>
        </p:sp>
      </p:grpSp>
      <p:sp>
        <p:nvSpPr>
          <p:cNvPr id="32811" name="Freeform 43"/>
          <p:cNvSpPr>
            <a:spLocks/>
          </p:cNvSpPr>
          <p:nvPr/>
        </p:nvSpPr>
        <p:spPr bwMode="auto">
          <a:xfrm>
            <a:off x="3314700" y="2451100"/>
            <a:ext cx="558800" cy="1993900"/>
          </a:xfrm>
          <a:custGeom>
            <a:avLst/>
            <a:gdLst/>
            <a:ahLst/>
            <a:cxnLst>
              <a:cxn ang="0">
                <a:pos x="328" y="0"/>
              </a:cxn>
              <a:cxn ang="0">
                <a:pos x="0" y="0"/>
              </a:cxn>
              <a:cxn ang="0">
                <a:pos x="0" y="1256"/>
              </a:cxn>
              <a:cxn ang="0">
                <a:pos x="152" y="1256"/>
              </a:cxn>
              <a:cxn ang="0">
                <a:pos x="152" y="200"/>
              </a:cxn>
              <a:cxn ang="0">
                <a:pos x="336" y="200"/>
              </a:cxn>
            </a:cxnLst>
            <a:rect l="0" t="0" r="r" b="b"/>
            <a:pathLst>
              <a:path w="336" h="1256">
                <a:moveTo>
                  <a:pt x="328" y="0"/>
                </a:moveTo>
                <a:lnTo>
                  <a:pt x="0" y="0"/>
                </a:lnTo>
                <a:lnTo>
                  <a:pt x="0" y="1256"/>
                </a:lnTo>
                <a:lnTo>
                  <a:pt x="152" y="1256"/>
                </a:lnTo>
                <a:lnTo>
                  <a:pt x="152" y="200"/>
                </a:lnTo>
                <a:lnTo>
                  <a:pt x="336" y="200"/>
                </a:lnTo>
              </a:path>
            </a:pathLst>
          </a:custGeom>
          <a:solidFill>
            <a:schemeClr val="bg1"/>
          </a:solidFill>
          <a:ln w="12700" cap="flat" cmpd="sng">
            <a:solidFill>
              <a:schemeClr val="bg2"/>
            </a:solidFill>
            <a:prstDash val="solid"/>
            <a:round/>
            <a:headEnd type="none" w="sm" len="sm"/>
            <a:tailEnd type="none" w="med" len="sm"/>
          </a:ln>
          <a:effectLst/>
        </p:spPr>
        <p:txBody>
          <a:bodyPr wrap="none" anchor="ctr"/>
          <a:lstStyle/>
          <a:p>
            <a:endParaRPr lang="en-US"/>
          </a:p>
        </p:txBody>
      </p:sp>
      <p:grpSp>
        <p:nvGrpSpPr>
          <p:cNvPr id="32812" name="Group 44"/>
          <p:cNvGrpSpPr>
            <a:grpSpLocks/>
          </p:cNvGrpSpPr>
          <p:nvPr/>
        </p:nvGrpSpPr>
        <p:grpSpPr bwMode="auto">
          <a:xfrm rot="5400000">
            <a:off x="3048000" y="4438650"/>
            <a:ext cx="228600" cy="241300"/>
            <a:chOff x="4332" y="1144"/>
            <a:chExt cx="176" cy="328"/>
          </a:xfrm>
        </p:grpSpPr>
        <p:sp>
          <p:nvSpPr>
            <p:cNvPr id="32813" name="AutoShape 45"/>
            <p:cNvSpPr>
              <a:spLocks noChangeArrowheads="1"/>
            </p:cNvSpPr>
            <p:nvPr/>
          </p:nvSpPr>
          <p:spPr bwMode="auto">
            <a:xfrm>
              <a:off x="4332" y="1312"/>
              <a:ext cx="176" cy="160"/>
            </a:xfrm>
            <a:prstGeom prst="triangle">
              <a:avLst>
                <a:gd name="adj" fmla="val 50000"/>
              </a:avLst>
            </a:prstGeom>
            <a:noFill/>
            <a:ln w="28575">
              <a:solidFill>
                <a:schemeClr val="bg2"/>
              </a:solidFill>
              <a:miter lim="800000"/>
              <a:headEnd type="none" w="sm" len="sm"/>
              <a:tailEnd type="none" w="med" len="sm"/>
            </a:ln>
            <a:effectLst/>
          </p:spPr>
          <p:txBody>
            <a:bodyPr wrap="none" anchor="ctr"/>
            <a:lstStyle/>
            <a:p>
              <a:endParaRPr lang="en-US"/>
            </a:p>
          </p:txBody>
        </p:sp>
        <p:sp>
          <p:nvSpPr>
            <p:cNvPr id="32814" name="AutoShape 46"/>
            <p:cNvSpPr>
              <a:spLocks noChangeArrowheads="1"/>
            </p:cNvSpPr>
            <p:nvPr/>
          </p:nvSpPr>
          <p:spPr bwMode="auto">
            <a:xfrm flipV="1">
              <a:off x="4332" y="1144"/>
              <a:ext cx="176" cy="160"/>
            </a:xfrm>
            <a:prstGeom prst="triangle">
              <a:avLst>
                <a:gd name="adj" fmla="val 50000"/>
              </a:avLst>
            </a:prstGeom>
            <a:noFill/>
            <a:ln w="28575">
              <a:solidFill>
                <a:schemeClr val="bg2"/>
              </a:solidFill>
              <a:miter lim="800000"/>
              <a:headEnd type="none" w="sm" len="sm"/>
              <a:tailEnd type="none" w="med" len="sm"/>
            </a:ln>
            <a:effectLst/>
          </p:spPr>
          <p:txBody>
            <a:bodyPr wrap="none" anchor="ctr"/>
            <a:lstStyle/>
            <a:p>
              <a:endParaRPr lang="en-US"/>
            </a:p>
          </p:txBody>
        </p:sp>
      </p:grpSp>
      <p:sp>
        <p:nvSpPr>
          <p:cNvPr id="32815" name="Line 47"/>
          <p:cNvSpPr>
            <a:spLocks noChangeShapeType="1"/>
          </p:cNvSpPr>
          <p:nvPr/>
        </p:nvSpPr>
        <p:spPr bwMode="auto">
          <a:xfrm flipH="1">
            <a:off x="6477000" y="6299200"/>
            <a:ext cx="889000" cy="0"/>
          </a:xfrm>
          <a:prstGeom prst="line">
            <a:avLst/>
          </a:prstGeom>
          <a:noFill/>
          <a:ln w="50800">
            <a:solidFill>
              <a:schemeClr val="tx1"/>
            </a:solidFill>
            <a:round/>
            <a:headEnd type="none" w="sm" len="sm"/>
            <a:tailEnd type="triangle" w="med" len="sm"/>
          </a:ln>
          <a:effectLst/>
        </p:spPr>
        <p:txBody>
          <a:bodyPr wrap="none" anchor="ctr"/>
          <a:lstStyle/>
          <a:p>
            <a:endParaRPr lang="en-US"/>
          </a:p>
        </p:txBody>
      </p:sp>
      <p:sp>
        <p:nvSpPr>
          <p:cNvPr id="32816" name="Rectangle 48"/>
          <p:cNvSpPr>
            <a:spLocks noGrp="1" noChangeArrowheads="1"/>
          </p:cNvSpPr>
          <p:nvPr>
            <p:ph type="title"/>
          </p:nvPr>
        </p:nvSpPr>
        <p:spPr>
          <a:effectLst/>
        </p:spPr>
        <p:txBody>
          <a:bodyPr/>
          <a:lstStyle/>
          <a:p>
            <a:r>
              <a:rPr lang="en-US" dirty="0"/>
              <a:t>Backwash (</a:t>
            </a:r>
            <a:r>
              <a:rPr lang="en-US" dirty="0">
                <a:hlinkClick r:id="rId6"/>
              </a:rPr>
              <a:t>Fluidized Bed</a:t>
            </a:r>
            <a:r>
              <a:rPr lang="en-US" dirty="0"/>
              <a:t>)</a:t>
            </a:r>
          </a:p>
        </p:txBody>
      </p:sp>
      <p:sp>
        <p:nvSpPr>
          <p:cNvPr id="32817" name="Rectangle 49"/>
          <p:cNvSpPr>
            <a:spLocks noGrp="1" noChangeArrowheads="1"/>
          </p:cNvSpPr>
          <p:nvPr>
            <p:ph idx="1"/>
          </p:nvPr>
        </p:nvSpPr>
        <p:spPr>
          <a:xfrm>
            <a:off x="7556500" y="1981200"/>
            <a:ext cx="2832100" cy="4114800"/>
          </a:xfrm>
        </p:spPr>
        <p:txBody>
          <a:bodyPr/>
          <a:lstStyle/>
          <a:p>
            <a:r>
              <a:rPr lang="en-US" dirty="0"/>
              <a:t>Wash water is treated water!</a:t>
            </a:r>
          </a:p>
          <a:p>
            <a:r>
              <a:rPr lang="en-US" dirty="0"/>
              <a:t>WHY?</a:t>
            </a:r>
          </a:p>
        </p:txBody>
      </p:sp>
      <p:sp>
        <p:nvSpPr>
          <p:cNvPr id="32818" name="Text Box 50"/>
          <p:cNvSpPr txBox="1">
            <a:spLocks noChangeArrowheads="1"/>
          </p:cNvSpPr>
          <p:nvPr/>
        </p:nvSpPr>
        <p:spPr bwMode="auto">
          <a:xfrm>
            <a:off x="7786446" y="4038600"/>
            <a:ext cx="2759075" cy="1815882"/>
          </a:xfrm>
          <a:prstGeom prst="rect">
            <a:avLst/>
          </a:prstGeom>
          <a:noFill/>
          <a:ln w="12700">
            <a:noFill/>
            <a:miter lim="800000"/>
            <a:headEnd type="none" w="lg" len="med"/>
            <a:tailEnd type="none" w="lg" len="med"/>
          </a:ln>
          <a:effectLst/>
        </p:spPr>
        <p:txBody>
          <a:bodyPr>
            <a:spAutoFit/>
          </a:bodyPr>
          <a:lstStyle/>
          <a:p>
            <a:r>
              <a:rPr lang="en-US" sz="2800" dirty="0">
                <a:solidFill>
                  <a:schemeClr val="folHlink"/>
                </a:solidFill>
              </a:rPr>
              <a:t>Only clean water should ever be on effluent side of filter!</a:t>
            </a:r>
          </a:p>
        </p:txBody>
      </p:sp>
      <p:sp>
        <p:nvSpPr>
          <p:cNvPr id="32819" name="Line 51"/>
          <p:cNvSpPr>
            <a:spLocks noChangeShapeType="1"/>
          </p:cNvSpPr>
          <p:nvPr/>
        </p:nvSpPr>
        <p:spPr bwMode="auto">
          <a:xfrm>
            <a:off x="7891816" y="4485192"/>
            <a:ext cx="24892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2820" name="Line 52"/>
          <p:cNvSpPr>
            <a:spLocks noChangeShapeType="1"/>
          </p:cNvSpPr>
          <p:nvPr/>
        </p:nvSpPr>
        <p:spPr bwMode="auto">
          <a:xfrm>
            <a:off x="7891816" y="4904292"/>
            <a:ext cx="24892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2821" name="Line 53"/>
          <p:cNvSpPr>
            <a:spLocks noChangeShapeType="1"/>
          </p:cNvSpPr>
          <p:nvPr/>
        </p:nvSpPr>
        <p:spPr bwMode="auto">
          <a:xfrm>
            <a:off x="7891816" y="5323392"/>
            <a:ext cx="24892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54" name="Rounded Rectangle 53"/>
          <p:cNvSpPr/>
          <p:nvPr/>
        </p:nvSpPr>
        <p:spPr bwMode="auto">
          <a:xfrm>
            <a:off x="2979176" y="6046838"/>
            <a:ext cx="442451" cy="491614"/>
          </a:xfrm>
          <a:prstGeom prst="roundRect">
            <a:avLst/>
          </a:prstGeom>
          <a:noFill/>
          <a:ln w="38100" cap="flat" cmpd="sng" algn="ctr">
            <a:solidFill>
              <a:schemeClr val="accent4"/>
            </a:solidFill>
            <a:prstDash val="solid"/>
            <a:round/>
            <a:headEnd type="none" w="lg" len="med"/>
            <a:tailEnd type="none" w="lg" len="med"/>
          </a:ln>
          <a:effectLst/>
        </p:spPr>
        <p:txBody>
          <a:bodyPr vert="horz" wrap="none" lIns="91440" tIns="45720" rIns="91440" bIns="45720" numCol="1" rtlCol="0" anchor="t" anchorCtr="0" compatLnSpc="1">
            <a:prstTxWarp prst="textNoShape">
              <a:avLst/>
            </a:prstTxWarp>
            <a:noAutofit/>
          </a:bodyPr>
          <a:lstStyle/>
          <a:p>
            <a:pPr eaLnBrk="0" fontAlgn="base" hangingPunct="0">
              <a:spcBef>
                <a:spcPct val="50000"/>
              </a:spcBef>
              <a:spcAft>
                <a:spcPct val="0"/>
              </a:spcAft>
            </a:pPr>
            <a:endParaRPr lang="en-US" sz="2800">
              <a:latin typeface="Times New Roman" pitchFamily="18" charset="0"/>
            </a:endParaRPr>
          </a:p>
        </p:txBody>
      </p:sp>
      <p:sp>
        <p:nvSpPr>
          <p:cNvPr id="55" name="Line 53"/>
          <p:cNvSpPr>
            <a:spLocks noChangeShapeType="1"/>
          </p:cNvSpPr>
          <p:nvPr/>
        </p:nvSpPr>
        <p:spPr bwMode="auto">
          <a:xfrm>
            <a:off x="7921384" y="5748752"/>
            <a:ext cx="24892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Tree>
    <p:extLst>
      <p:ext uri="{BB962C8B-B14F-4D97-AF65-F5344CB8AC3E}">
        <p14:creationId xmlns:p14="http://schemas.microsoft.com/office/powerpoint/2010/main" val="7047983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281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818" grpId="0" build="p" autoUpdateAnimBg="0"/>
      <p:bldP spid="54"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6493790" cy="1143000"/>
          </a:xfrm>
        </p:spPr>
        <p:txBody>
          <a:bodyPr/>
          <a:lstStyle/>
          <a:p>
            <a:r>
              <a:rPr lang="en-US" dirty="0"/>
              <a:t>Clean Bed Head Loss (</a:t>
            </a:r>
            <a:r>
              <a:rPr lang="en-US" dirty="0" err="1"/>
              <a:t>Karmen</a:t>
            </a:r>
            <a:r>
              <a:rPr lang="en-US" dirty="0"/>
              <a:t> </a:t>
            </a:r>
            <a:r>
              <a:rPr lang="en-US" dirty="0" err="1"/>
              <a:t>Kozeny</a:t>
            </a:r>
            <a:r>
              <a:rPr lang="en-US" dirty="0"/>
              <a:t>)</a:t>
            </a:r>
          </a:p>
        </p:txBody>
      </p:sp>
      <p:sp>
        <p:nvSpPr>
          <p:cNvPr id="4" name="Text Box 22 1"/>
          <p:cNvSpPr txBox="1">
            <a:spLocks noChangeArrowheads="1"/>
          </p:cNvSpPr>
          <p:nvPr/>
        </p:nvSpPr>
        <p:spPr bwMode="auto">
          <a:xfrm>
            <a:off x="6134100" y="4748213"/>
            <a:ext cx="3784600" cy="923330"/>
          </a:xfrm>
          <a:prstGeom prst="rect">
            <a:avLst/>
          </a:prstGeom>
          <a:noFill/>
          <a:ln w="12700">
            <a:noFill/>
            <a:miter lim="800000"/>
            <a:headEnd type="none" w="lg" len="med"/>
            <a:tailEnd type="none" w="lg" len="med"/>
          </a:ln>
          <a:effectLst/>
        </p:spPr>
        <p:txBody>
          <a:bodyPr>
            <a:spAutoFit/>
          </a:bodyPr>
          <a:lstStyle/>
          <a:p>
            <a:r>
              <a:rPr lang="en-US" dirty="0" err="1"/>
              <a:t>Kozeny</a:t>
            </a:r>
            <a:r>
              <a:rPr lang="en-US" dirty="0"/>
              <a:t> constant</a:t>
            </a:r>
          </a:p>
          <a:p>
            <a:r>
              <a:rPr lang="en-US" dirty="0"/>
              <a:t>Approximately 5 for most filtration conditions</a:t>
            </a:r>
          </a:p>
        </p:txBody>
      </p:sp>
      <p:sp>
        <p:nvSpPr>
          <p:cNvPr id="6" name="Text Box 22 2"/>
          <p:cNvSpPr txBox="1">
            <a:spLocks noChangeArrowheads="1"/>
          </p:cNvSpPr>
          <p:nvPr/>
        </p:nvSpPr>
        <p:spPr bwMode="auto">
          <a:xfrm>
            <a:off x="1838634" y="1887027"/>
            <a:ext cx="2802193" cy="646331"/>
          </a:xfrm>
          <a:prstGeom prst="rect">
            <a:avLst/>
          </a:prstGeom>
          <a:noFill/>
          <a:ln w="12700">
            <a:noFill/>
            <a:miter lim="800000"/>
            <a:headEnd type="none" w="lg" len="med"/>
            <a:tailEnd type="none" w="lg" len="med"/>
          </a:ln>
          <a:effectLst/>
        </p:spPr>
        <p:txBody>
          <a:bodyPr wrap="square">
            <a:spAutoFit/>
          </a:bodyPr>
          <a:lstStyle/>
          <a:p>
            <a:r>
              <a:rPr lang="en-US" dirty="0"/>
              <a:t>Porosity (0.4 for uniform size media) </a:t>
            </a:r>
          </a:p>
        </p:txBody>
      </p:sp>
      <p:sp>
        <p:nvSpPr>
          <p:cNvPr id="8" name="Text Box 22 3"/>
          <p:cNvSpPr txBox="1">
            <a:spLocks noChangeArrowheads="1"/>
          </p:cNvSpPr>
          <p:nvPr/>
        </p:nvSpPr>
        <p:spPr bwMode="auto">
          <a:xfrm>
            <a:off x="1868129" y="3558510"/>
            <a:ext cx="1769807" cy="369332"/>
          </a:xfrm>
          <a:prstGeom prst="rect">
            <a:avLst/>
          </a:prstGeom>
          <a:noFill/>
          <a:ln w="12700">
            <a:noFill/>
            <a:miter lim="800000"/>
            <a:headEnd type="none" w="lg" len="med"/>
            <a:tailEnd type="none" w="lg" len="med"/>
          </a:ln>
          <a:effectLst/>
        </p:spPr>
        <p:txBody>
          <a:bodyPr wrap="square">
            <a:spAutoFit/>
          </a:bodyPr>
          <a:lstStyle/>
          <a:p>
            <a:r>
              <a:rPr lang="en-US" dirty="0"/>
              <a:t>Head loss</a:t>
            </a:r>
          </a:p>
        </p:txBody>
      </p:sp>
      <p:cxnSp>
        <p:nvCxnSpPr>
          <p:cNvPr id="10" name="Elbow Connector 9 1"/>
          <p:cNvCxnSpPr>
            <a:cxnSpLocks/>
            <a:stCxn id="4" idx="1"/>
          </p:cNvCxnSpPr>
          <p:nvPr/>
        </p:nvCxnSpPr>
        <p:spPr bwMode="auto">
          <a:xfrm rot="10800000">
            <a:off x="5480050" y="3850153"/>
            <a:ext cx="654050" cy="1584654"/>
          </a:xfrm>
          <a:prstGeom prst="bentConnector2">
            <a:avLst/>
          </a:prstGeom>
          <a:noFill/>
          <a:ln w="12700" cap="flat" cmpd="sng" algn="ctr">
            <a:solidFill>
              <a:schemeClr val="tx1"/>
            </a:solidFill>
            <a:prstDash val="solid"/>
            <a:round/>
            <a:headEnd type="none" w="lg" len="med"/>
            <a:tailEnd type="arrow"/>
          </a:ln>
          <a:effectLst/>
        </p:spPr>
      </p:cxnSp>
      <p:cxnSp>
        <p:nvCxnSpPr>
          <p:cNvPr id="12" name="Elbow Connector 9 2"/>
          <p:cNvCxnSpPr>
            <a:cxnSpLocks/>
            <a:stCxn id="17" idx="3"/>
          </p:cNvCxnSpPr>
          <p:nvPr/>
        </p:nvCxnSpPr>
        <p:spPr bwMode="auto">
          <a:xfrm flipV="1">
            <a:off x="3755923" y="4040935"/>
            <a:ext cx="547431" cy="1133439"/>
          </a:xfrm>
          <a:prstGeom prst="bentConnector2">
            <a:avLst/>
          </a:prstGeom>
          <a:noFill/>
          <a:ln w="12700" cap="flat" cmpd="sng" algn="ctr">
            <a:solidFill>
              <a:schemeClr val="tx1"/>
            </a:solidFill>
            <a:prstDash val="solid"/>
            <a:round/>
            <a:headEnd type="none" w="lg" len="med"/>
            <a:tailEnd type="arrow"/>
          </a:ln>
          <a:effectLst/>
        </p:spPr>
      </p:cxnSp>
      <p:sp>
        <p:nvSpPr>
          <p:cNvPr id="17" name="Text Box 22 4"/>
          <p:cNvSpPr txBox="1">
            <a:spLocks noChangeArrowheads="1"/>
          </p:cNvSpPr>
          <p:nvPr/>
        </p:nvSpPr>
        <p:spPr bwMode="auto">
          <a:xfrm>
            <a:off x="1986116" y="4266432"/>
            <a:ext cx="1769807" cy="923330"/>
          </a:xfrm>
          <a:prstGeom prst="rect">
            <a:avLst/>
          </a:prstGeom>
          <a:noFill/>
          <a:ln w="12700">
            <a:noFill/>
            <a:miter lim="800000"/>
            <a:headEnd type="none" w="lg" len="med"/>
            <a:tailEnd type="none" w="lg" len="med"/>
          </a:ln>
          <a:effectLst/>
        </p:spPr>
        <p:txBody>
          <a:bodyPr wrap="square">
            <a:spAutoFit/>
          </a:bodyPr>
          <a:lstStyle/>
          <a:p>
            <a:r>
              <a:rPr lang="en-US" dirty="0"/>
              <a:t>Flow path length (filter bed depth)</a:t>
            </a:r>
          </a:p>
        </p:txBody>
      </p:sp>
      <p:cxnSp>
        <p:nvCxnSpPr>
          <p:cNvPr id="20" name="Elbow Connector 9 3"/>
          <p:cNvCxnSpPr>
            <a:cxnSpLocks/>
          </p:cNvCxnSpPr>
          <p:nvPr/>
        </p:nvCxnSpPr>
        <p:spPr bwMode="auto">
          <a:xfrm flipV="1">
            <a:off x="3442670" y="3558510"/>
            <a:ext cx="692451" cy="228938"/>
          </a:xfrm>
          <a:prstGeom prst="bentConnector3">
            <a:avLst>
              <a:gd name="adj1" fmla="val 50000"/>
            </a:avLst>
          </a:prstGeom>
          <a:noFill/>
          <a:ln w="12700" cap="flat" cmpd="sng" algn="ctr">
            <a:solidFill>
              <a:schemeClr val="tx1"/>
            </a:solidFill>
            <a:prstDash val="solid"/>
            <a:round/>
            <a:headEnd type="none" w="lg" len="med"/>
            <a:tailEnd type="arrow"/>
          </a:ln>
          <a:effectLst/>
        </p:spPr>
      </p:cxnSp>
      <p:cxnSp>
        <p:nvCxnSpPr>
          <p:cNvPr id="32" name="Elbow Connector 31"/>
          <p:cNvCxnSpPr>
            <a:stCxn id="6" idx="3"/>
          </p:cNvCxnSpPr>
          <p:nvPr/>
        </p:nvCxnSpPr>
        <p:spPr bwMode="auto">
          <a:xfrm>
            <a:off x="4640827" y="2579524"/>
            <a:ext cx="1494503" cy="842102"/>
          </a:xfrm>
          <a:prstGeom prst="bentConnector3">
            <a:avLst>
              <a:gd name="adj1" fmla="val 100000"/>
            </a:avLst>
          </a:prstGeom>
          <a:noFill/>
          <a:ln w="12700" cap="flat" cmpd="sng" algn="ctr">
            <a:solidFill>
              <a:schemeClr val="tx1"/>
            </a:solidFill>
            <a:prstDash val="solid"/>
            <a:round/>
            <a:headEnd type="none" w="lg" len="med"/>
            <a:tailEnd type="arrow"/>
          </a:ln>
          <a:effectLst/>
        </p:spPr>
      </p:cxnSp>
      <p:sp>
        <p:nvSpPr>
          <p:cNvPr id="34" name="Text Box 22 5"/>
          <p:cNvSpPr txBox="1">
            <a:spLocks noChangeArrowheads="1"/>
          </p:cNvSpPr>
          <p:nvPr/>
        </p:nvSpPr>
        <p:spPr bwMode="auto">
          <a:xfrm>
            <a:off x="7669162" y="2417968"/>
            <a:ext cx="2998839" cy="369332"/>
          </a:xfrm>
          <a:prstGeom prst="rect">
            <a:avLst/>
          </a:prstGeom>
          <a:noFill/>
          <a:ln w="12700">
            <a:noFill/>
            <a:miter lim="800000"/>
            <a:headEnd type="none" w="lg" len="med"/>
            <a:tailEnd type="none" w="lg" len="med"/>
          </a:ln>
          <a:effectLst/>
        </p:spPr>
        <p:txBody>
          <a:bodyPr wrap="square">
            <a:spAutoFit/>
          </a:bodyPr>
          <a:lstStyle/>
          <a:p>
            <a:r>
              <a:rPr lang="en-US" dirty="0"/>
              <a:t>Approach velocity</a:t>
            </a:r>
          </a:p>
        </p:txBody>
      </p:sp>
      <p:sp>
        <p:nvSpPr>
          <p:cNvPr id="35" name="Text Box 22 6"/>
          <p:cNvSpPr txBox="1">
            <a:spLocks noChangeArrowheads="1"/>
          </p:cNvSpPr>
          <p:nvPr/>
        </p:nvSpPr>
        <p:spPr bwMode="auto">
          <a:xfrm>
            <a:off x="8180432" y="3686330"/>
            <a:ext cx="2438400" cy="369332"/>
          </a:xfrm>
          <a:prstGeom prst="rect">
            <a:avLst/>
          </a:prstGeom>
          <a:noFill/>
          <a:ln w="12700">
            <a:noFill/>
            <a:miter lim="800000"/>
            <a:headEnd type="none" w="lg" len="med"/>
            <a:tailEnd type="none" w="lg" len="med"/>
          </a:ln>
          <a:effectLst/>
        </p:spPr>
        <p:txBody>
          <a:bodyPr wrap="square">
            <a:spAutoFit/>
          </a:bodyPr>
          <a:lstStyle/>
          <a:p>
            <a:r>
              <a:rPr lang="en-US" dirty="0"/>
              <a:t>Sand diameter</a:t>
            </a:r>
          </a:p>
        </p:txBody>
      </p:sp>
      <p:sp>
        <p:nvSpPr>
          <p:cNvPr id="36" name="Text Box 22 7"/>
          <p:cNvSpPr txBox="1">
            <a:spLocks noChangeArrowheads="1"/>
          </p:cNvSpPr>
          <p:nvPr/>
        </p:nvSpPr>
        <p:spPr bwMode="auto">
          <a:xfrm>
            <a:off x="7452853" y="1818200"/>
            <a:ext cx="3215148" cy="369332"/>
          </a:xfrm>
          <a:prstGeom prst="rect">
            <a:avLst/>
          </a:prstGeom>
          <a:noFill/>
          <a:ln w="12700">
            <a:noFill/>
            <a:miter lim="800000"/>
            <a:headEnd type="none" w="lg" len="med"/>
            <a:tailEnd type="none" w="lg" len="med"/>
          </a:ln>
          <a:effectLst/>
        </p:spPr>
        <p:txBody>
          <a:bodyPr wrap="square">
            <a:spAutoFit/>
          </a:bodyPr>
          <a:lstStyle/>
          <a:p>
            <a:r>
              <a:rPr lang="en-US" dirty="0"/>
              <a:t>Kinematic viscosity</a:t>
            </a:r>
          </a:p>
        </p:txBody>
      </p:sp>
      <p:cxnSp>
        <p:nvCxnSpPr>
          <p:cNvPr id="43" name="Elbow Connector 42 1"/>
          <p:cNvCxnSpPr>
            <a:stCxn id="36" idx="1"/>
          </p:cNvCxnSpPr>
          <p:nvPr/>
        </p:nvCxnSpPr>
        <p:spPr bwMode="auto">
          <a:xfrm rot="10800000" flipV="1">
            <a:off x="7295535" y="2079810"/>
            <a:ext cx="157318" cy="1302487"/>
          </a:xfrm>
          <a:prstGeom prst="bentConnector2">
            <a:avLst/>
          </a:prstGeom>
          <a:noFill/>
          <a:ln w="12700" cap="flat" cmpd="sng" algn="ctr">
            <a:solidFill>
              <a:schemeClr val="tx1"/>
            </a:solidFill>
            <a:prstDash val="solid"/>
            <a:round/>
            <a:headEnd type="none" w="lg" len="med"/>
            <a:tailEnd type="arrow"/>
          </a:ln>
          <a:effectLst/>
        </p:spPr>
      </p:cxnSp>
      <p:cxnSp>
        <p:nvCxnSpPr>
          <p:cNvPr id="46" name="Elbow Connector 42 2"/>
          <p:cNvCxnSpPr>
            <a:cxnSpLocks/>
            <a:stCxn id="34" idx="1"/>
          </p:cNvCxnSpPr>
          <p:nvPr/>
        </p:nvCxnSpPr>
        <p:spPr bwMode="auto">
          <a:xfrm rot="10800000" flipV="1">
            <a:off x="7510226" y="2679578"/>
            <a:ext cx="158937" cy="702718"/>
          </a:xfrm>
          <a:prstGeom prst="bentConnector2">
            <a:avLst/>
          </a:prstGeom>
          <a:noFill/>
          <a:ln w="12700" cap="flat" cmpd="sng" algn="ctr">
            <a:solidFill>
              <a:schemeClr val="tx1"/>
            </a:solidFill>
            <a:prstDash val="solid"/>
            <a:round/>
            <a:headEnd type="none" w="lg" len="med"/>
            <a:tailEnd type="arrow"/>
          </a:ln>
          <a:effectLst/>
        </p:spPr>
      </p:cxnSp>
      <p:cxnSp>
        <p:nvCxnSpPr>
          <p:cNvPr id="51" name="Elbow Connector 42 3"/>
          <p:cNvCxnSpPr>
            <a:cxnSpLocks/>
          </p:cNvCxnSpPr>
          <p:nvPr/>
        </p:nvCxnSpPr>
        <p:spPr bwMode="auto">
          <a:xfrm rot="10800000" flipV="1">
            <a:off x="7830883" y="3947938"/>
            <a:ext cx="418385" cy="2"/>
          </a:xfrm>
          <a:prstGeom prst="bentConnector3">
            <a:avLst>
              <a:gd name="adj1" fmla="val 50000"/>
            </a:avLst>
          </a:prstGeom>
          <a:noFill/>
          <a:ln w="12700" cap="flat" cmpd="sng" algn="ctr">
            <a:solidFill>
              <a:schemeClr val="tx1"/>
            </a:solidFill>
            <a:prstDash val="solid"/>
            <a:round/>
            <a:headEnd type="none" w="lg" len="med"/>
            <a:tailEnd type="arrow"/>
          </a:ln>
          <a:effectLst/>
        </p:spPr>
      </p:cxnSp>
      <p:sp>
        <p:nvSpPr>
          <p:cNvPr id="18" name="TextBox 17"/>
          <p:cNvSpPr txBox="1"/>
          <p:nvPr/>
        </p:nvSpPr>
        <p:spPr>
          <a:xfrm>
            <a:off x="1710812" y="6216793"/>
            <a:ext cx="4825360" cy="369332"/>
          </a:xfrm>
          <a:prstGeom prst="rect">
            <a:avLst/>
          </a:prstGeom>
          <a:noFill/>
        </p:spPr>
        <p:txBody>
          <a:bodyPr wrap="none" rtlCol="0">
            <a:spAutoFit/>
          </a:bodyPr>
          <a:lstStyle/>
          <a:p>
            <a:r>
              <a:rPr lang="en-US" dirty="0"/>
              <a:t>Assumes laminar flow and is valid up to Re of 6  </a:t>
            </a:r>
          </a:p>
        </p:txBody>
      </p:sp>
      <p:sp>
        <p:nvSpPr>
          <p:cNvPr id="3" name="Rounded Rectangle 2"/>
          <p:cNvSpPr/>
          <p:nvPr/>
        </p:nvSpPr>
        <p:spPr bwMode="auto">
          <a:xfrm>
            <a:off x="7699682" y="2345149"/>
            <a:ext cx="1893497" cy="476072"/>
          </a:xfrm>
          <a:prstGeom prst="roundRect">
            <a:avLst/>
          </a:prstGeom>
          <a:noFill/>
          <a:ln w="381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eaLnBrk="0" fontAlgn="base" hangingPunct="0">
              <a:spcBef>
                <a:spcPct val="50000"/>
              </a:spcBef>
              <a:spcAft>
                <a:spcPct val="0"/>
              </a:spcAft>
            </a:pPr>
            <a:endParaRPr lang="en-US" sz="2800">
              <a:latin typeface="Times New Roman" pitchFamily="18" charset="0"/>
            </a:endParaRPr>
          </a:p>
        </p:txBody>
      </p:sp>
      <p:sp>
        <p:nvSpPr>
          <p:cNvPr id="7" name="TextBox 6"/>
          <p:cNvSpPr txBox="1"/>
          <p:nvPr/>
        </p:nvSpPr>
        <p:spPr>
          <a:xfrm>
            <a:off x="8366502" y="7750"/>
            <a:ext cx="2361544" cy="461665"/>
          </a:xfrm>
          <a:prstGeom prst="rect">
            <a:avLst/>
          </a:prstGeom>
          <a:noFill/>
        </p:spPr>
        <p:txBody>
          <a:bodyPr wrap="none" rtlCol="0">
            <a:spAutoFit/>
          </a:bodyPr>
          <a:lstStyle/>
          <a:p>
            <a:r>
              <a:rPr lang="en-US" sz="2400" dirty="0"/>
              <a:t>Hagen </a:t>
            </a:r>
            <a:r>
              <a:rPr lang="en-US" sz="2400" dirty="0" err="1"/>
              <a:t>Poiseuille</a:t>
            </a:r>
            <a:endParaRPr lang="en-US" sz="2400" dirty="0"/>
          </a:p>
        </p:txBody>
      </p:sp>
      <p:pic>
        <p:nvPicPr>
          <p:cNvPr id="5" name="Picture 4"/>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8784013" y="613082"/>
            <a:ext cx="1231238" cy="571429"/>
          </a:xfrm>
          <a:prstGeom prst="rect">
            <a:avLst/>
          </a:prstGeom>
        </p:spPr>
      </p:pic>
      <p:pic>
        <p:nvPicPr>
          <p:cNvPr id="9" name="Picture 8"/>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3849329" y="3370458"/>
            <a:ext cx="3940570" cy="668952"/>
          </a:xfrm>
          <a:prstGeom prst="rect">
            <a:avLst/>
          </a:prstGeom>
        </p:spPr>
      </p:pic>
      <p:pic>
        <p:nvPicPr>
          <p:cNvPr id="11" name="Picture 10"/>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8938216" y="6216794"/>
            <a:ext cx="1470476" cy="516571"/>
          </a:xfrm>
          <a:prstGeom prst="rect">
            <a:avLst/>
          </a:prstGeom>
        </p:spPr>
      </p:pic>
    </p:spTree>
    <p:extLst>
      <p:ext uri="{BB962C8B-B14F-4D97-AF65-F5344CB8AC3E}">
        <p14:creationId xmlns:p14="http://schemas.microsoft.com/office/powerpoint/2010/main" val="7457860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Water sources</a:t>
            </a:r>
            <a:endParaRPr lang="en-US" dirty="0"/>
          </a:p>
        </p:txBody>
      </p:sp>
      <p:pic>
        <p:nvPicPr>
          <p:cNvPr id="1026" name="Picture 2" descr="Diagram showing source and use of freshwater in the U.S. in 2015, by categor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1803756"/>
            <a:ext cx="5763457" cy="4723602"/>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6373057" y="5604028"/>
            <a:ext cx="6096000" cy="923330"/>
          </a:xfrm>
          <a:prstGeom prst="rect">
            <a:avLst/>
          </a:prstGeom>
        </p:spPr>
        <p:txBody>
          <a:bodyPr>
            <a:spAutoFit/>
          </a:bodyPr>
          <a:lstStyle/>
          <a:p>
            <a:r>
              <a:rPr lang="en-US" dirty="0">
                <a:hlinkClick r:id="rId3"/>
              </a:rPr>
              <a:t>https://www.usgs.gov/special-topic/water-science-school/science/groundwater-use-united-states?qt-science_center_objects=0#qt-science_center_objects</a:t>
            </a:r>
            <a:endParaRPr lang="en-US" dirty="0"/>
          </a:p>
        </p:txBody>
      </p:sp>
    </p:spTree>
    <p:extLst>
      <p:ext uri="{BB962C8B-B14F-4D97-AF65-F5344CB8AC3E}">
        <p14:creationId xmlns:p14="http://schemas.microsoft.com/office/powerpoint/2010/main" val="2712732472"/>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981200" y="228600"/>
            <a:ext cx="6309360" cy="1143000"/>
          </a:xfrm>
        </p:spPr>
        <p:txBody>
          <a:bodyPr/>
          <a:lstStyle/>
          <a:p>
            <a:r>
              <a:rPr lang="en-US" sz="4000" dirty="0"/>
              <a:t>Interception occurs where streamlines converge</a:t>
            </a:r>
          </a:p>
        </p:txBody>
      </p:sp>
      <p:pic>
        <p:nvPicPr>
          <p:cNvPr id="5" name="Picture 4" descr="jan 1991 4"/>
          <p:cNvPicPr>
            <a:picLocks noChangeAspect="1" noChangeArrowheads="1"/>
          </p:cNvPicPr>
          <p:nvPr/>
        </p:nvPicPr>
        <p:blipFill>
          <a:blip r:embed="rId2" cstate="screen"/>
          <a:srcRect/>
          <a:stretch>
            <a:fillRect/>
          </a:stretch>
        </p:blipFill>
        <p:spPr bwMode="auto">
          <a:xfrm>
            <a:off x="8441636" y="1"/>
            <a:ext cx="2226365" cy="1488826"/>
          </a:xfrm>
          <a:prstGeom prst="rect">
            <a:avLst/>
          </a:prstGeom>
          <a:noFill/>
        </p:spPr>
      </p:pic>
      <p:sp>
        <p:nvSpPr>
          <p:cNvPr id="25" name="Oval 24"/>
          <p:cNvSpPr/>
          <p:nvPr/>
        </p:nvSpPr>
        <p:spPr bwMode="auto">
          <a:xfrm>
            <a:off x="2791130" y="2833050"/>
            <a:ext cx="174929" cy="182880"/>
          </a:xfrm>
          <a:prstGeom prst="ellipse">
            <a:avLst/>
          </a:prstGeom>
          <a:solidFill>
            <a:schemeClr val="accent6">
              <a:lumMod val="75000"/>
            </a:schemeClr>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6" name="Content Placeholder 19"/>
          <p:cNvSpPr>
            <a:spLocks noGrp="1"/>
          </p:cNvSpPr>
          <p:nvPr>
            <p:ph idx="1"/>
          </p:nvPr>
        </p:nvSpPr>
        <p:spPr>
          <a:xfrm>
            <a:off x="6758831" y="1634383"/>
            <a:ext cx="4812175" cy="4525963"/>
          </a:xfrm>
        </p:spPr>
        <p:txBody>
          <a:bodyPr/>
          <a:lstStyle/>
          <a:p>
            <a:r>
              <a:rPr lang="en-US" dirty="0"/>
              <a:t>Particles are deposited at the constriction</a:t>
            </a:r>
          </a:p>
          <a:p>
            <a:r>
              <a:rPr lang="en-US" dirty="0"/>
              <a:t>The biggest part of the filter pore remains empty!</a:t>
            </a:r>
          </a:p>
          <a:p>
            <a:r>
              <a:rPr lang="en-US" dirty="0"/>
              <a:t>Big particles can’t attach to partially filled restrictions</a:t>
            </a:r>
          </a:p>
        </p:txBody>
      </p:sp>
      <p:sp>
        <p:nvSpPr>
          <p:cNvPr id="27" name="Can 26"/>
          <p:cNvSpPr/>
          <p:nvPr/>
        </p:nvSpPr>
        <p:spPr bwMode="auto">
          <a:xfrm>
            <a:off x="2775228" y="3047727"/>
            <a:ext cx="922352" cy="3482672"/>
          </a:xfrm>
          <a:prstGeom prst="can">
            <a:avLst/>
          </a:prstGeom>
          <a:solidFill>
            <a:srgbClr val="817FFF">
              <a:alpha val="29020"/>
            </a:srgbClr>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8" name="Oval 27"/>
          <p:cNvSpPr/>
          <p:nvPr/>
        </p:nvSpPr>
        <p:spPr bwMode="auto">
          <a:xfrm>
            <a:off x="2943530" y="2985450"/>
            <a:ext cx="91440" cy="91440"/>
          </a:xfrm>
          <a:prstGeom prst="ellipse">
            <a:avLst/>
          </a:prstGeom>
          <a:solidFill>
            <a:schemeClr val="accent6">
              <a:lumMod val="75000"/>
            </a:schemeClr>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9" name="Oval 28"/>
          <p:cNvSpPr/>
          <p:nvPr/>
        </p:nvSpPr>
        <p:spPr bwMode="auto">
          <a:xfrm>
            <a:off x="3183393" y="2819806"/>
            <a:ext cx="274320" cy="274320"/>
          </a:xfrm>
          <a:prstGeom prst="ellipse">
            <a:avLst/>
          </a:prstGeom>
          <a:solidFill>
            <a:schemeClr val="accent6">
              <a:lumMod val="75000"/>
            </a:schemeClr>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30" name="Oval 29"/>
          <p:cNvSpPr/>
          <p:nvPr/>
        </p:nvSpPr>
        <p:spPr bwMode="auto">
          <a:xfrm>
            <a:off x="3546496" y="2864847"/>
            <a:ext cx="45720" cy="45720"/>
          </a:xfrm>
          <a:prstGeom prst="ellipse">
            <a:avLst/>
          </a:prstGeom>
          <a:solidFill>
            <a:schemeClr val="accent6">
              <a:lumMod val="75000"/>
            </a:schemeClr>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31" name="TextBox 30"/>
          <p:cNvSpPr txBox="1"/>
          <p:nvPr/>
        </p:nvSpPr>
        <p:spPr>
          <a:xfrm>
            <a:off x="2269052" y="1562766"/>
            <a:ext cx="2279315" cy="1200329"/>
          </a:xfrm>
          <a:prstGeom prst="rect">
            <a:avLst/>
          </a:prstGeom>
          <a:noFill/>
        </p:spPr>
        <p:txBody>
          <a:bodyPr wrap="square" rtlCol="0">
            <a:spAutoFit/>
          </a:bodyPr>
          <a:lstStyle/>
          <a:p>
            <a:r>
              <a:rPr lang="en-US" sz="2400" b="0" dirty="0">
                <a:latin typeface="+mn-lt"/>
              </a:rPr>
              <a:t>No removal by interception in straight tube</a:t>
            </a:r>
          </a:p>
        </p:txBody>
      </p:sp>
      <p:grpSp>
        <p:nvGrpSpPr>
          <p:cNvPr id="32" name="Group 31"/>
          <p:cNvGrpSpPr/>
          <p:nvPr/>
        </p:nvGrpSpPr>
        <p:grpSpPr>
          <a:xfrm>
            <a:off x="4434026" y="2922501"/>
            <a:ext cx="1578707" cy="3484652"/>
            <a:chOff x="2716321" y="2888318"/>
            <a:chExt cx="1578707" cy="3484652"/>
          </a:xfrm>
        </p:grpSpPr>
        <p:grpSp>
          <p:nvGrpSpPr>
            <p:cNvPr id="33" name="Group 32"/>
            <p:cNvGrpSpPr/>
            <p:nvPr/>
          </p:nvGrpSpPr>
          <p:grpSpPr>
            <a:xfrm>
              <a:off x="2716321" y="3136789"/>
              <a:ext cx="1578707" cy="3236181"/>
              <a:chOff x="3909017" y="3021495"/>
              <a:chExt cx="1578707" cy="3236181"/>
            </a:xfrm>
          </p:grpSpPr>
          <p:sp>
            <p:nvSpPr>
              <p:cNvPr id="36" name="Freeform 35"/>
              <p:cNvSpPr/>
              <p:nvPr/>
            </p:nvSpPr>
            <p:spPr bwMode="auto">
              <a:xfrm>
                <a:off x="3909017" y="3021495"/>
                <a:ext cx="639128" cy="3236181"/>
              </a:xfrm>
              <a:custGeom>
                <a:avLst/>
                <a:gdLst>
                  <a:gd name="connsiteX0" fmla="*/ 68908 w 851293"/>
                  <a:gd name="connsiteY0" fmla="*/ 0 h 3784821"/>
                  <a:gd name="connsiteX1" fmla="*/ 76859 w 851293"/>
                  <a:gd name="connsiteY1" fmla="*/ 970060 h 3784821"/>
                  <a:gd name="connsiteX2" fmla="*/ 848136 w 851293"/>
                  <a:gd name="connsiteY2" fmla="*/ 1789044 h 3784821"/>
                  <a:gd name="connsiteX3" fmla="*/ 347204 w 851293"/>
                  <a:gd name="connsiteY3" fmla="*/ 3140766 h 3784821"/>
                  <a:gd name="connsiteX4" fmla="*/ 275642 w 851293"/>
                  <a:gd name="connsiteY4" fmla="*/ 3784821 h 3784821"/>
                  <a:gd name="connsiteX0" fmla="*/ 41689 w 887684"/>
                  <a:gd name="connsiteY0" fmla="*/ 0 h 3784821"/>
                  <a:gd name="connsiteX1" fmla="*/ 113250 w 887684"/>
                  <a:gd name="connsiteY1" fmla="*/ 970060 h 3784821"/>
                  <a:gd name="connsiteX2" fmla="*/ 884527 w 887684"/>
                  <a:gd name="connsiteY2" fmla="*/ 1789044 h 3784821"/>
                  <a:gd name="connsiteX3" fmla="*/ 383595 w 887684"/>
                  <a:gd name="connsiteY3" fmla="*/ 3140766 h 3784821"/>
                  <a:gd name="connsiteX4" fmla="*/ 312033 w 887684"/>
                  <a:gd name="connsiteY4" fmla="*/ 3784821 h 3784821"/>
                  <a:gd name="connsiteX0" fmla="*/ 18927 w 864922"/>
                  <a:gd name="connsiteY0" fmla="*/ 0 h 3784821"/>
                  <a:gd name="connsiteX1" fmla="*/ 90488 w 864922"/>
                  <a:gd name="connsiteY1" fmla="*/ 970060 h 3784821"/>
                  <a:gd name="connsiteX2" fmla="*/ 861765 w 864922"/>
                  <a:gd name="connsiteY2" fmla="*/ 1789044 h 3784821"/>
                  <a:gd name="connsiteX3" fmla="*/ 360833 w 864922"/>
                  <a:gd name="connsiteY3" fmla="*/ 3140766 h 3784821"/>
                  <a:gd name="connsiteX4" fmla="*/ 289271 w 864922"/>
                  <a:gd name="connsiteY4" fmla="*/ 3784821 h 37848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4922" h="3784821">
                    <a:moveTo>
                      <a:pt x="18927" y="0"/>
                    </a:moveTo>
                    <a:cubicBezTo>
                      <a:pt x="13626" y="423408"/>
                      <a:pt x="-49985" y="671886"/>
                      <a:pt x="90488" y="970060"/>
                    </a:cubicBezTo>
                    <a:cubicBezTo>
                      <a:pt x="230961" y="1268234"/>
                      <a:pt x="816707" y="1427260"/>
                      <a:pt x="861765" y="1789044"/>
                    </a:cubicBezTo>
                    <a:cubicBezTo>
                      <a:pt x="906823" y="2150828"/>
                      <a:pt x="456249" y="2808137"/>
                      <a:pt x="360833" y="3140766"/>
                    </a:cubicBezTo>
                    <a:cubicBezTo>
                      <a:pt x="265417" y="3473396"/>
                      <a:pt x="277344" y="3629108"/>
                      <a:pt x="289271" y="3784821"/>
                    </a:cubicBezTo>
                  </a:path>
                </a:pathLst>
              </a:custGeom>
              <a:no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37" name="Freeform 36"/>
              <p:cNvSpPr/>
              <p:nvPr/>
            </p:nvSpPr>
            <p:spPr bwMode="auto">
              <a:xfrm flipH="1">
                <a:off x="4848596" y="3021495"/>
                <a:ext cx="639128" cy="3236181"/>
              </a:xfrm>
              <a:custGeom>
                <a:avLst/>
                <a:gdLst>
                  <a:gd name="connsiteX0" fmla="*/ 68908 w 851293"/>
                  <a:gd name="connsiteY0" fmla="*/ 0 h 3784821"/>
                  <a:gd name="connsiteX1" fmla="*/ 76859 w 851293"/>
                  <a:gd name="connsiteY1" fmla="*/ 970060 h 3784821"/>
                  <a:gd name="connsiteX2" fmla="*/ 848136 w 851293"/>
                  <a:gd name="connsiteY2" fmla="*/ 1789044 h 3784821"/>
                  <a:gd name="connsiteX3" fmla="*/ 347204 w 851293"/>
                  <a:gd name="connsiteY3" fmla="*/ 3140766 h 3784821"/>
                  <a:gd name="connsiteX4" fmla="*/ 275642 w 851293"/>
                  <a:gd name="connsiteY4" fmla="*/ 3784821 h 3784821"/>
                  <a:gd name="connsiteX0" fmla="*/ 41689 w 887684"/>
                  <a:gd name="connsiteY0" fmla="*/ 0 h 3784821"/>
                  <a:gd name="connsiteX1" fmla="*/ 113250 w 887684"/>
                  <a:gd name="connsiteY1" fmla="*/ 970060 h 3784821"/>
                  <a:gd name="connsiteX2" fmla="*/ 884527 w 887684"/>
                  <a:gd name="connsiteY2" fmla="*/ 1789044 h 3784821"/>
                  <a:gd name="connsiteX3" fmla="*/ 383595 w 887684"/>
                  <a:gd name="connsiteY3" fmla="*/ 3140766 h 3784821"/>
                  <a:gd name="connsiteX4" fmla="*/ 312033 w 887684"/>
                  <a:gd name="connsiteY4" fmla="*/ 3784821 h 3784821"/>
                  <a:gd name="connsiteX0" fmla="*/ 18927 w 864922"/>
                  <a:gd name="connsiteY0" fmla="*/ 0 h 3784821"/>
                  <a:gd name="connsiteX1" fmla="*/ 90488 w 864922"/>
                  <a:gd name="connsiteY1" fmla="*/ 970060 h 3784821"/>
                  <a:gd name="connsiteX2" fmla="*/ 861765 w 864922"/>
                  <a:gd name="connsiteY2" fmla="*/ 1789044 h 3784821"/>
                  <a:gd name="connsiteX3" fmla="*/ 360833 w 864922"/>
                  <a:gd name="connsiteY3" fmla="*/ 3140766 h 3784821"/>
                  <a:gd name="connsiteX4" fmla="*/ 289271 w 864922"/>
                  <a:gd name="connsiteY4" fmla="*/ 3784821 h 37848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4922" h="3784821">
                    <a:moveTo>
                      <a:pt x="18927" y="0"/>
                    </a:moveTo>
                    <a:cubicBezTo>
                      <a:pt x="13626" y="423408"/>
                      <a:pt x="-49985" y="671886"/>
                      <a:pt x="90488" y="970060"/>
                    </a:cubicBezTo>
                    <a:cubicBezTo>
                      <a:pt x="230961" y="1268234"/>
                      <a:pt x="816707" y="1427260"/>
                      <a:pt x="861765" y="1789044"/>
                    </a:cubicBezTo>
                    <a:cubicBezTo>
                      <a:pt x="906823" y="2150828"/>
                      <a:pt x="456249" y="2808137"/>
                      <a:pt x="360833" y="3140766"/>
                    </a:cubicBezTo>
                    <a:cubicBezTo>
                      <a:pt x="265417" y="3473396"/>
                      <a:pt x="277344" y="3629108"/>
                      <a:pt x="289271" y="3784821"/>
                    </a:cubicBezTo>
                  </a:path>
                </a:pathLst>
              </a:custGeom>
              <a:no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sp>
          <p:nvSpPr>
            <p:cNvPr id="34" name="Oval 33"/>
            <p:cNvSpPr/>
            <p:nvPr/>
          </p:nvSpPr>
          <p:spPr bwMode="auto">
            <a:xfrm>
              <a:off x="2732222" y="2888318"/>
              <a:ext cx="1554480" cy="521208"/>
            </a:xfrm>
            <a:prstGeom prst="ellipse">
              <a:avLst/>
            </a:prstGeom>
            <a:solidFill>
              <a:srgbClr val="817FFF"/>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35" name="Oval 34"/>
            <p:cNvSpPr/>
            <p:nvPr/>
          </p:nvSpPr>
          <p:spPr bwMode="auto">
            <a:xfrm>
              <a:off x="3355449" y="4662777"/>
              <a:ext cx="300451" cy="100584"/>
            </a:xfrm>
            <a:prstGeom prst="ellipse">
              <a:avLst/>
            </a:prstGeom>
            <a:solidFill>
              <a:srgbClr val="817FFF"/>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sp>
        <p:nvSpPr>
          <p:cNvPr id="38" name="Oval 37"/>
          <p:cNvSpPr/>
          <p:nvPr/>
        </p:nvSpPr>
        <p:spPr bwMode="auto">
          <a:xfrm>
            <a:off x="4640283" y="2956966"/>
            <a:ext cx="182880" cy="182880"/>
          </a:xfrm>
          <a:prstGeom prst="ellipse">
            <a:avLst/>
          </a:prstGeom>
          <a:solidFill>
            <a:schemeClr val="accent6">
              <a:lumMod val="75000"/>
            </a:schemeClr>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39" name="Oval 38"/>
          <p:cNvSpPr/>
          <p:nvPr/>
        </p:nvSpPr>
        <p:spPr bwMode="auto">
          <a:xfrm>
            <a:off x="5510289" y="3037158"/>
            <a:ext cx="91440" cy="91440"/>
          </a:xfrm>
          <a:prstGeom prst="ellipse">
            <a:avLst/>
          </a:prstGeom>
          <a:solidFill>
            <a:schemeClr val="accent6">
              <a:lumMod val="75000"/>
            </a:schemeClr>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40" name="Oval 39"/>
          <p:cNvSpPr/>
          <p:nvPr/>
        </p:nvSpPr>
        <p:spPr bwMode="auto">
          <a:xfrm>
            <a:off x="5073154" y="2899998"/>
            <a:ext cx="182880" cy="182880"/>
          </a:xfrm>
          <a:prstGeom prst="ellipse">
            <a:avLst/>
          </a:prstGeom>
          <a:solidFill>
            <a:schemeClr val="accent6">
              <a:lumMod val="75000"/>
            </a:schemeClr>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41" name="Oval 40"/>
          <p:cNvSpPr/>
          <p:nvPr/>
        </p:nvSpPr>
        <p:spPr bwMode="auto">
          <a:xfrm>
            <a:off x="5251020" y="3047072"/>
            <a:ext cx="91440" cy="91440"/>
          </a:xfrm>
          <a:prstGeom prst="ellipse">
            <a:avLst/>
          </a:prstGeom>
          <a:solidFill>
            <a:schemeClr val="accent6">
              <a:lumMod val="75000"/>
            </a:schemeClr>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42" name="Oval 41"/>
          <p:cNvSpPr/>
          <p:nvPr/>
        </p:nvSpPr>
        <p:spPr bwMode="auto">
          <a:xfrm>
            <a:off x="4943667" y="3144468"/>
            <a:ext cx="91440" cy="91440"/>
          </a:xfrm>
          <a:prstGeom prst="ellipse">
            <a:avLst/>
          </a:prstGeom>
          <a:solidFill>
            <a:schemeClr val="accent6">
              <a:lumMod val="75000"/>
            </a:schemeClr>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Tree>
    <p:extLst>
      <p:ext uri="{BB962C8B-B14F-4D97-AF65-F5344CB8AC3E}">
        <p14:creationId xmlns:p14="http://schemas.microsoft.com/office/powerpoint/2010/main" val="35576393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2.77778E-7 -3.93245E-6 L 2.77778E-7 0.54083 " pathEditMode="relative" rAng="0" ptsTypes="AA">
                                      <p:cBhvr>
                                        <p:cTn id="6" dur="2000" fill="hold"/>
                                        <p:tgtEl>
                                          <p:spTgt spid="25"/>
                                        </p:tgtEl>
                                        <p:attrNameLst>
                                          <p:attrName>ppt_x</p:attrName>
                                          <p:attrName>ppt_y</p:attrName>
                                        </p:attrNameLst>
                                      </p:cBhvr>
                                      <p:rCtr x="0" y="27041"/>
                                    </p:animMotion>
                                  </p:childTnLst>
                                </p:cTn>
                              </p:par>
                              <p:par>
                                <p:cTn id="7" presetID="1" presetClass="entr" presetSubtype="0" fill="hold" grpId="1"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par>
                                <p:cTn id="9" presetID="42" presetClass="path" presetSubtype="0" accel="50000" decel="50000" fill="hold" grpId="0" nodeType="withEffect">
                                  <p:stCondLst>
                                    <p:cond delay="300"/>
                                  </p:stCondLst>
                                  <p:childTnLst>
                                    <p:animMotion origin="layout" path="M 2.77778E-7 -3.93245E-6 L 2.77778E-7 0.54083 " pathEditMode="relative" rAng="0" ptsTypes="AA">
                                      <p:cBhvr>
                                        <p:cTn id="10" dur="2000" fill="hold"/>
                                        <p:tgtEl>
                                          <p:spTgt spid="28"/>
                                        </p:tgtEl>
                                        <p:attrNameLst>
                                          <p:attrName>ppt_x</p:attrName>
                                          <p:attrName>ppt_y</p:attrName>
                                        </p:attrNameLst>
                                      </p:cBhvr>
                                      <p:rCtr x="0" y="27041"/>
                                    </p:animMotion>
                                  </p:childTnLst>
                                </p:cTn>
                              </p:par>
                              <p:par>
                                <p:cTn id="11" presetID="42" presetClass="path" presetSubtype="0" accel="50000" decel="50000" fill="hold" grpId="0" nodeType="withEffect">
                                  <p:stCondLst>
                                    <p:cond delay="700"/>
                                  </p:stCondLst>
                                  <p:childTnLst>
                                    <p:animMotion origin="layout" path="M 2.77778E-7 -3.93245E-6 L 2.77778E-7 0.54083 " pathEditMode="relative" rAng="0" ptsTypes="AA">
                                      <p:cBhvr>
                                        <p:cTn id="12" dur="2000" fill="hold"/>
                                        <p:tgtEl>
                                          <p:spTgt spid="29"/>
                                        </p:tgtEl>
                                        <p:attrNameLst>
                                          <p:attrName>ppt_x</p:attrName>
                                          <p:attrName>ppt_y</p:attrName>
                                        </p:attrNameLst>
                                      </p:cBhvr>
                                      <p:rCtr x="0" y="27041"/>
                                    </p:animMotion>
                                  </p:childTnLst>
                                </p:cTn>
                              </p:par>
                              <p:par>
                                <p:cTn id="13" presetID="1" presetClass="entr" presetSubtype="0" fill="hold" grpId="1" nodeType="withEffect">
                                  <p:stCondLst>
                                    <p:cond delay="800"/>
                                  </p:stCondLst>
                                  <p:childTnLst>
                                    <p:set>
                                      <p:cBhvr>
                                        <p:cTn id="14" dur="1" fill="hold">
                                          <p:stCondLst>
                                            <p:cond delay="0"/>
                                          </p:stCondLst>
                                        </p:cTn>
                                        <p:tgtEl>
                                          <p:spTgt spid="29"/>
                                        </p:tgtEl>
                                        <p:attrNameLst>
                                          <p:attrName>style.visibility</p:attrName>
                                        </p:attrNameLst>
                                      </p:cBhvr>
                                      <p:to>
                                        <p:strVal val="visible"/>
                                      </p:to>
                                    </p:set>
                                  </p:childTnLst>
                                </p:cTn>
                              </p:par>
                              <p:par>
                                <p:cTn id="15" presetID="42" presetClass="path" presetSubtype="0" accel="50000" decel="50000" fill="hold" grpId="0" nodeType="withEffect">
                                  <p:stCondLst>
                                    <p:cond delay="1300"/>
                                  </p:stCondLst>
                                  <p:childTnLst>
                                    <p:animMotion origin="layout" path="M 2.77778E-7 -3.93245E-6 L 2.77778E-7 0.54083 " pathEditMode="relative" rAng="0" ptsTypes="AA">
                                      <p:cBhvr>
                                        <p:cTn id="16" dur="2000" fill="hold"/>
                                        <p:tgtEl>
                                          <p:spTgt spid="30"/>
                                        </p:tgtEl>
                                        <p:attrNameLst>
                                          <p:attrName>ppt_x</p:attrName>
                                          <p:attrName>ppt_y</p:attrName>
                                        </p:attrNameLst>
                                      </p:cBhvr>
                                      <p:rCtr x="0" y="27041"/>
                                    </p:animMotion>
                                  </p:childTnLst>
                                </p:cTn>
                              </p:par>
                              <p:par>
                                <p:cTn id="17" presetID="1" presetClass="entr" presetSubtype="0" fill="hold" grpId="1" nodeType="withEffect">
                                  <p:stCondLst>
                                    <p:cond delay="1300"/>
                                  </p:stCondLst>
                                  <p:childTnLst>
                                    <p:set>
                                      <p:cBhvr>
                                        <p:cTn id="18" dur="1" fill="hold">
                                          <p:stCondLst>
                                            <p:cond delay="0"/>
                                          </p:stCondLst>
                                        </p:cTn>
                                        <p:tgtEl>
                                          <p:spTgt spid="3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0" presetClass="path" presetSubtype="0" accel="50000" decel="50000" fill="hold" grpId="0" nodeType="clickEffect">
                                  <p:stCondLst>
                                    <p:cond delay="0"/>
                                  </p:stCondLst>
                                  <p:childTnLst>
                                    <p:animMotion origin="layout" path="M -4.44444E-6 4.73745E-6 C 0.00278 0.04557 -0.0052 0.11242 0.00886 0.15313 C 0.02292 0.19384 0.04132 0.19176 0.04549 0.23201 " pathEditMode="relative" rAng="0" ptsTypes="sss">
                                      <p:cBhvr>
                                        <p:cTn id="22" dur="2000" fill="hold"/>
                                        <p:tgtEl>
                                          <p:spTgt spid="38"/>
                                        </p:tgtEl>
                                        <p:attrNameLst>
                                          <p:attrName>ppt_x</p:attrName>
                                          <p:attrName>ppt_y</p:attrName>
                                        </p:attrNameLst>
                                      </p:cBhvr>
                                      <p:rCtr x="2014" y="11589"/>
                                    </p:animMotion>
                                  </p:childTnLst>
                                </p:cTn>
                              </p:par>
                              <p:par>
                                <p:cTn id="23" presetID="1" presetClass="entr" presetSubtype="0" fill="hold" grpId="1" nodeType="withEffect">
                                  <p:stCondLst>
                                    <p:cond delay="0"/>
                                  </p:stCondLst>
                                  <p:childTnLst>
                                    <p:set>
                                      <p:cBhvr>
                                        <p:cTn id="24" dur="1" fill="hold">
                                          <p:stCondLst>
                                            <p:cond delay="0"/>
                                          </p:stCondLst>
                                        </p:cTn>
                                        <p:tgtEl>
                                          <p:spTgt spid="38"/>
                                        </p:tgtEl>
                                        <p:attrNameLst>
                                          <p:attrName>style.visibility</p:attrName>
                                        </p:attrNameLst>
                                      </p:cBhvr>
                                      <p:to>
                                        <p:strVal val="visible"/>
                                      </p:to>
                                    </p:set>
                                  </p:childTnLst>
                                </p:cTn>
                              </p:par>
                              <p:par>
                                <p:cTn id="25" presetID="0" presetClass="path" presetSubtype="0" accel="50000" decel="50000" fill="hold" grpId="0" nodeType="withEffect">
                                  <p:stCondLst>
                                    <p:cond delay="1700"/>
                                  </p:stCondLst>
                                  <p:childTnLst>
                                    <p:animMotion origin="layout" path="M 0.00295 3.98334E-6 C 0.00122 0.04557 0.00625 0.11242 -0.00243 0.15313 C -0.01076 0.19384 -0.02187 0.19176 -0.02413 0.23201 " pathEditMode="relative" rAng="0" ptsTypes="sss">
                                      <p:cBhvr>
                                        <p:cTn id="26" dur="2000" fill="hold"/>
                                        <p:tgtEl>
                                          <p:spTgt spid="39"/>
                                        </p:tgtEl>
                                        <p:attrNameLst>
                                          <p:attrName>ppt_x</p:attrName>
                                          <p:attrName>ppt_y</p:attrName>
                                        </p:attrNameLst>
                                      </p:cBhvr>
                                      <p:rCtr x="-1198" y="11589"/>
                                    </p:animMotion>
                                  </p:childTnLst>
                                </p:cTn>
                              </p:par>
                              <p:par>
                                <p:cTn id="27" presetID="1" presetClass="entr" presetSubtype="0" fill="hold" grpId="1" nodeType="withEffect">
                                  <p:stCondLst>
                                    <p:cond delay="1700"/>
                                  </p:stCondLst>
                                  <p:childTnLst>
                                    <p:set>
                                      <p:cBhvr>
                                        <p:cTn id="28" dur="1" fill="hold">
                                          <p:stCondLst>
                                            <p:cond delay="0"/>
                                          </p:stCondLst>
                                        </p:cTn>
                                        <p:tgtEl>
                                          <p:spTgt spid="39"/>
                                        </p:tgtEl>
                                        <p:attrNameLst>
                                          <p:attrName>style.visibility</p:attrName>
                                        </p:attrNameLst>
                                      </p:cBhvr>
                                      <p:to>
                                        <p:strVal val="visible"/>
                                      </p:to>
                                    </p:set>
                                  </p:childTnLst>
                                </p:cTn>
                              </p:par>
                              <p:par>
                                <p:cTn id="29" presetID="1" presetClass="entr" presetSubtype="0" fill="hold" grpId="1" nodeType="withEffect">
                                  <p:stCondLst>
                                    <p:cond delay="1700"/>
                                  </p:stCondLst>
                                  <p:childTnLst>
                                    <p:set>
                                      <p:cBhvr>
                                        <p:cTn id="30" dur="1" fill="hold">
                                          <p:stCondLst>
                                            <p:cond delay="0"/>
                                          </p:stCondLst>
                                        </p:cTn>
                                        <p:tgtEl>
                                          <p:spTgt spid="41"/>
                                        </p:tgtEl>
                                        <p:attrNameLst>
                                          <p:attrName>style.visibility</p:attrName>
                                        </p:attrNameLst>
                                      </p:cBhvr>
                                      <p:to>
                                        <p:strVal val="visible"/>
                                      </p:to>
                                    </p:set>
                                  </p:childTnLst>
                                </p:cTn>
                              </p:par>
                              <p:par>
                                <p:cTn id="31" presetID="0" presetClass="path" presetSubtype="0" accel="50000" decel="50000" fill="hold" grpId="0" nodeType="withEffect">
                                  <p:stCondLst>
                                    <p:cond delay="1700"/>
                                  </p:stCondLst>
                                  <p:childTnLst>
                                    <p:animMotion origin="layout" path="M -1.38889E-6 4.16609E-6 C 0.0007 0.04464 -0.00139 0.1101 0.00226 0.14989 C 0.0059 0.18991 0.01077 0.18783 0.01181 0.22738 " pathEditMode="relative" rAng="0" ptsTypes="sss">
                                      <p:cBhvr>
                                        <p:cTn id="32" dur="2000" fill="hold"/>
                                        <p:tgtEl>
                                          <p:spTgt spid="42"/>
                                        </p:tgtEl>
                                        <p:attrNameLst>
                                          <p:attrName>ppt_x</p:attrName>
                                          <p:attrName>ppt_y</p:attrName>
                                        </p:attrNameLst>
                                      </p:cBhvr>
                                      <p:rCtr x="521" y="11358"/>
                                    </p:animMotion>
                                  </p:childTnLst>
                                </p:cTn>
                              </p:par>
                              <p:par>
                                <p:cTn id="33" presetID="1" presetClass="entr" presetSubtype="0" fill="hold" grpId="1" nodeType="withEffect">
                                  <p:stCondLst>
                                    <p:cond delay="1700"/>
                                  </p:stCondLst>
                                  <p:childTnLst>
                                    <p:set>
                                      <p:cBhvr>
                                        <p:cTn id="34" dur="1" fill="hold">
                                          <p:stCondLst>
                                            <p:cond delay="0"/>
                                          </p:stCondLst>
                                        </p:cTn>
                                        <p:tgtEl>
                                          <p:spTgt spid="42"/>
                                        </p:tgtEl>
                                        <p:attrNameLst>
                                          <p:attrName>style.visibility</p:attrName>
                                        </p:attrNameLst>
                                      </p:cBhvr>
                                      <p:to>
                                        <p:strVal val="visible"/>
                                      </p:to>
                                    </p:set>
                                  </p:childTnLst>
                                </p:cTn>
                              </p:par>
                            </p:childTnLst>
                          </p:cTn>
                        </p:par>
                        <p:par>
                          <p:cTn id="35" fill="hold">
                            <p:stCondLst>
                              <p:cond delay="3700"/>
                            </p:stCondLst>
                            <p:childTnLst>
                              <p:par>
                                <p:cTn id="36" presetID="0" presetClass="path" presetSubtype="0" accel="50000" decel="50000" fill="hold" grpId="0" nodeType="afterEffect">
                                  <p:stCondLst>
                                    <p:cond delay="0"/>
                                  </p:stCondLst>
                                  <p:childTnLst>
                                    <p:animMotion origin="layout" path="M -0.00122 5.92181E-7 C 0.00087 0.09392 -0.00521 0.23201 0.00556 0.31598 C 0.01649 0.39995 0.01024 0.39926 0.01354 0.4823 " pathEditMode="relative" rAng="0" ptsTypes="sss">
                                      <p:cBhvr>
                                        <p:cTn id="37" dur="2000" fill="hold"/>
                                        <p:tgtEl>
                                          <p:spTgt spid="40"/>
                                        </p:tgtEl>
                                        <p:attrNameLst>
                                          <p:attrName>ppt_x</p:attrName>
                                          <p:attrName>ppt_y</p:attrName>
                                        </p:attrNameLst>
                                      </p:cBhvr>
                                      <p:rCtr x="677" y="24104"/>
                                    </p:animMotion>
                                  </p:childTnLst>
                                </p:cTn>
                              </p:par>
                            </p:childTnLst>
                          </p:cTn>
                        </p:par>
                        <p:par>
                          <p:cTn id="38" fill="hold">
                            <p:stCondLst>
                              <p:cond delay="5700"/>
                            </p:stCondLst>
                            <p:childTnLst>
                              <p:par>
                                <p:cTn id="39" presetID="0" presetClass="path" presetSubtype="0" accel="50000" decel="50000" fill="hold" grpId="0" nodeType="afterEffect">
                                  <p:stCondLst>
                                    <p:cond delay="0"/>
                                  </p:stCondLst>
                                  <p:childTnLst>
                                    <p:animMotion origin="layout" path="M -4.44444E-6 -5.41291E-7 C -0.00034 0.04557 0.00053 0.11242 -0.00086 0.15313 C -0.00225 0.19385 -0.00381 0.19177 -0.00416 0.23202 " pathEditMode="relative" rAng="0" ptsTypes="sss">
                                      <p:cBhvr>
                                        <p:cTn id="40" dur="2000" fill="hold"/>
                                        <p:tgtEl>
                                          <p:spTgt spid="41"/>
                                        </p:tgtEl>
                                        <p:attrNameLst>
                                          <p:attrName>ppt_x</p:attrName>
                                          <p:attrName>ppt_y</p:attrName>
                                        </p:attrNameLst>
                                      </p:cBhvr>
                                      <p:rCtr x="-191" y="11589"/>
                                    </p:animMotion>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6">
                                            <p:txEl>
                                              <p:pRg st="0" end="0"/>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6">
                                            <p:txEl>
                                              <p:pRg st="1" end="1"/>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2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build="p"/>
      <p:bldP spid="28" grpId="0" animBg="1"/>
      <p:bldP spid="28" grpId="1" animBg="1"/>
      <p:bldP spid="29" grpId="0" animBg="1"/>
      <p:bldP spid="29" grpId="1" animBg="1"/>
      <p:bldP spid="30" grpId="0" animBg="1"/>
      <p:bldP spid="30" grpId="1" animBg="1"/>
      <p:bldP spid="38" grpId="0" animBg="1"/>
      <p:bldP spid="38" grpId="1" animBg="1"/>
      <p:bldP spid="39" grpId="0" animBg="1"/>
      <p:bldP spid="39" grpId="1" animBg="1"/>
      <p:bldP spid="40" grpId="0" animBg="1"/>
      <p:bldP spid="41" grpId="0" animBg="1"/>
      <p:bldP spid="41" grpId="1" animBg="1"/>
      <p:bldP spid="42" grpId="0" animBg="1"/>
      <p:bldP spid="42" grpId="1"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8824133" y="-3749661"/>
            <a:ext cx="782664" cy="6307810"/>
            <a:chOff x="6456335" y="-4091554"/>
            <a:chExt cx="782664" cy="6307810"/>
          </a:xfrm>
        </p:grpSpPr>
        <p:sp>
          <p:nvSpPr>
            <p:cNvPr id="13" name="Rectangle 12"/>
            <p:cNvSpPr/>
            <p:nvPr/>
          </p:nvSpPr>
          <p:spPr bwMode="auto">
            <a:xfrm>
              <a:off x="6456335" y="-4091554"/>
              <a:ext cx="782664" cy="4479010"/>
            </a:xfrm>
            <a:prstGeom prst="rect">
              <a:avLst/>
            </a:prstGeom>
            <a:solidFill>
              <a:schemeClr val="accent6">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14" name="Rectangle 13"/>
            <p:cNvSpPr/>
            <p:nvPr/>
          </p:nvSpPr>
          <p:spPr bwMode="auto">
            <a:xfrm>
              <a:off x="6456335" y="387456"/>
              <a:ext cx="782664" cy="1828800"/>
            </a:xfrm>
            <a:prstGeom prst="rect">
              <a:avLst/>
            </a:prstGeom>
            <a:gradFill>
              <a:gsLst>
                <a:gs pos="0">
                  <a:schemeClr val="accent6">
                    <a:lumMod val="50000"/>
                  </a:schemeClr>
                </a:gs>
                <a:gs pos="100000">
                  <a:schemeClr val="bg1"/>
                </a:gs>
              </a:gsLst>
              <a:lin ang="5400000" scaled="0"/>
            </a:gra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sp>
        <p:nvSpPr>
          <p:cNvPr id="15" name="Rectangle 14"/>
          <p:cNvSpPr/>
          <p:nvPr/>
        </p:nvSpPr>
        <p:spPr bwMode="auto">
          <a:xfrm>
            <a:off x="8824133" y="1712562"/>
            <a:ext cx="782664" cy="4479010"/>
          </a:xfrm>
          <a:prstGeom prst="rect">
            <a:avLst/>
          </a:prstGeom>
          <a:no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16" name="Rectangle 15"/>
          <p:cNvSpPr/>
          <p:nvPr/>
        </p:nvSpPr>
        <p:spPr bwMode="auto">
          <a:xfrm>
            <a:off x="8611364" y="-280439"/>
            <a:ext cx="1402134" cy="1971869"/>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17" name="Line 7"/>
          <p:cNvSpPr>
            <a:spLocks noChangeShapeType="1"/>
          </p:cNvSpPr>
          <p:nvPr/>
        </p:nvSpPr>
        <p:spPr bwMode="auto">
          <a:xfrm>
            <a:off x="2358641" y="1447800"/>
            <a:ext cx="9144000" cy="0"/>
          </a:xfrm>
          <a:prstGeom prst="line">
            <a:avLst/>
          </a:prstGeom>
          <a:noFill/>
          <a:ln w="76200" cmpd="tri">
            <a:solidFill>
              <a:schemeClr val="accent1"/>
            </a:solidFill>
            <a:round/>
            <a:headEnd/>
            <a:tailEnd/>
          </a:ln>
          <a:effectLst/>
        </p:spPr>
        <p:txBody>
          <a:bodyPr/>
          <a:lstStyle/>
          <a:p>
            <a:endParaRPr lang="en-US"/>
          </a:p>
        </p:txBody>
      </p:sp>
      <p:cxnSp>
        <p:nvCxnSpPr>
          <p:cNvPr id="18" name="Straight Arrow Connector 17"/>
          <p:cNvCxnSpPr/>
          <p:nvPr/>
        </p:nvCxnSpPr>
        <p:spPr bwMode="auto">
          <a:xfrm flipV="1">
            <a:off x="3245745" y="3589361"/>
            <a:ext cx="0" cy="2602211"/>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19" name="Straight Arrow Connector 18"/>
          <p:cNvCxnSpPr/>
          <p:nvPr/>
        </p:nvCxnSpPr>
        <p:spPr bwMode="auto">
          <a:xfrm>
            <a:off x="3245745" y="6171121"/>
            <a:ext cx="4339992" cy="1"/>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20" name="Freeform 19"/>
          <p:cNvSpPr/>
          <p:nvPr/>
        </p:nvSpPr>
        <p:spPr bwMode="auto">
          <a:xfrm>
            <a:off x="3259394" y="3766757"/>
            <a:ext cx="4326344" cy="2299363"/>
          </a:xfrm>
          <a:custGeom>
            <a:avLst/>
            <a:gdLst>
              <a:gd name="connsiteX0" fmla="*/ 0 w 3384645"/>
              <a:gd name="connsiteY0" fmla="*/ 859809 h 975061"/>
              <a:gd name="connsiteX1" fmla="*/ 2442950 w 3384645"/>
              <a:gd name="connsiteY1" fmla="*/ 900752 h 975061"/>
              <a:gd name="connsiteX2" fmla="*/ 3384645 w 3384645"/>
              <a:gd name="connsiteY2" fmla="*/ 0 h 975061"/>
              <a:gd name="connsiteX0" fmla="*/ 0 w 3384645"/>
              <a:gd name="connsiteY0" fmla="*/ 859809 h 975061"/>
              <a:gd name="connsiteX1" fmla="*/ 2442950 w 3384645"/>
              <a:gd name="connsiteY1" fmla="*/ 900752 h 975061"/>
              <a:gd name="connsiteX2" fmla="*/ 3384645 w 3384645"/>
              <a:gd name="connsiteY2" fmla="*/ 0 h 975061"/>
              <a:gd name="connsiteX0" fmla="*/ 0 w 3384645"/>
              <a:gd name="connsiteY0" fmla="*/ 859809 h 917300"/>
              <a:gd name="connsiteX1" fmla="*/ 2442950 w 3384645"/>
              <a:gd name="connsiteY1" fmla="*/ 900752 h 917300"/>
              <a:gd name="connsiteX2" fmla="*/ 3384645 w 3384645"/>
              <a:gd name="connsiteY2" fmla="*/ 0 h 917300"/>
              <a:gd name="connsiteX0" fmla="*/ 0 w 3374001"/>
              <a:gd name="connsiteY0" fmla="*/ 284785 h 903547"/>
              <a:gd name="connsiteX1" fmla="*/ 2432306 w 3374001"/>
              <a:gd name="connsiteY1" fmla="*/ 900752 h 903547"/>
              <a:gd name="connsiteX2" fmla="*/ 3374001 w 3374001"/>
              <a:gd name="connsiteY2" fmla="*/ 0 h 903547"/>
              <a:gd name="connsiteX0" fmla="*/ 0 w 3374001"/>
              <a:gd name="connsiteY0" fmla="*/ 284785 h 997809"/>
              <a:gd name="connsiteX1" fmla="*/ 212870 w 3374001"/>
              <a:gd name="connsiteY1" fmla="*/ 903619 h 997809"/>
              <a:gd name="connsiteX2" fmla="*/ 2432306 w 3374001"/>
              <a:gd name="connsiteY2" fmla="*/ 900752 h 997809"/>
              <a:gd name="connsiteX3" fmla="*/ 3374001 w 3374001"/>
              <a:gd name="connsiteY3" fmla="*/ 0 h 997809"/>
              <a:gd name="connsiteX0" fmla="*/ 27816 w 3401817"/>
              <a:gd name="connsiteY0" fmla="*/ 284785 h 997809"/>
              <a:gd name="connsiteX1" fmla="*/ 240686 w 3401817"/>
              <a:gd name="connsiteY1" fmla="*/ 903619 h 997809"/>
              <a:gd name="connsiteX2" fmla="*/ 2460122 w 3401817"/>
              <a:gd name="connsiteY2" fmla="*/ 900752 h 997809"/>
              <a:gd name="connsiteX3" fmla="*/ 3401817 w 3401817"/>
              <a:gd name="connsiteY3" fmla="*/ 0 h 997809"/>
              <a:gd name="connsiteX0" fmla="*/ 0 w 3374001"/>
              <a:gd name="connsiteY0" fmla="*/ 284785 h 997809"/>
              <a:gd name="connsiteX1" fmla="*/ 212870 w 3374001"/>
              <a:gd name="connsiteY1" fmla="*/ 903619 h 997809"/>
              <a:gd name="connsiteX2" fmla="*/ 2432306 w 3374001"/>
              <a:gd name="connsiteY2" fmla="*/ 900752 h 997809"/>
              <a:gd name="connsiteX3" fmla="*/ 3374001 w 3374001"/>
              <a:gd name="connsiteY3" fmla="*/ 0 h 997809"/>
              <a:gd name="connsiteX0" fmla="*/ 0 w 3374001"/>
              <a:gd name="connsiteY0" fmla="*/ 284785 h 997809"/>
              <a:gd name="connsiteX1" fmla="*/ 212870 w 3374001"/>
              <a:gd name="connsiteY1" fmla="*/ 903619 h 997809"/>
              <a:gd name="connsiteX2" fmla="*/ 2432306 w 3374001"/>
              <a:gd name="connsiteY2" fmla="*/ 900752 h 997809"/>
              <a:gd name="connsiteX3" fmla="*/ 3374001 w 3374001"/>
              <a:gd name="connsiteY3" fmla="*/ 0 h 997809"/>
              <a:gd name="connsiteX0" fmla="*/ 0 w 3374001"/>
              <a:gd name="connsiteY0" fmla="*/ 284785 h 974715"/>
              <a:gd name="connsiteX1" fmla="*/ 212870 w 3374001"/>
              <a:gd name="connsiteY1" fmla="*/ 903619 h 974715"/>
              <a:gd name="connsiteX2" fmla="*/ 2432306 w 3374001"/>
              <a:gd name="connsiteY2" fmla="*/ 900752 h 974715"/>
              <a:gd name="connsiteX3" fmla="*/ 3374001 w 3374001"/>
              <a:gd name="connsiteY3" fmla="*/ 0 h 974715"/>
              <a:gd name="connsiteX0" fmla="*/ 0 w 3374001"/>
              <a:gd name="connsiteY0" fmla="*/ 284785 h 917856"/>
              <a:gd name="connsiteX1" fmla="*/ 212870 w 3374001"/>
              <a:gd name="connsiteY1" fmla="*/ 903619 h 917856"/>
              <a:gd name="connsiteX2" fmla="*/ 2432306 w 3374001"/>
              <a:gd name="connsiteY2" fmla="*/ 900752 h 917856"/>
              <a:gd name="connsiteX3" fmla="*/ 3374001 w 3374001"/>
              <a:gd name="connsiteY3" fmla="*/ 0 h 917856"/>
              <a:gd name="connsiteX0" fmla="*/ 25071 w 3399072"/>
              <a:gd name="connsiteY0" fmla="*/ 284785 h 960272"/>
              <a:gd name="connsiteX1" fmla="*/ 237941 w 3399072"/>
              <a:gd name="connsiteY1" fmla="*/ 903619 h 960272"/>
              <a:gd name="connsiteX2" fmla="*/ 2414803 w 3399072"/>
              <a:gd name="connsiteY2" fmla="*/ 922658 h 960272"/>
              <a:gd name="connsiteX3" fmla="*/ 3399072 w 3399072"/>
              <a:gd name="connsiteY3" fmla="*/ 0 h 960272"/>
              <a:gd name="connsiteX0" fmla="*/ 30126 w 3404127"/>
              <a:gd name="connsiteY0" fmla="*/ 284785 h 932105"/>
              <a:gd name="connsiteX1" fmla="*/ 242996 w 3404127"/>
              <a:gd name="connsiteY1" fmla="*/ 903619 h 932105"/>
              <a:gd name="connsiteX2" fmla="*/ 2419858 w 3404127"/>
              <a:gd name="connsiteY2" fmla="*/ 922658 h 932105"/>
              <a:gd name="connsiteX3" fmla="*/ 3404127 w 3404127"/>
              <a:gd name="connsiteY3" fmla="*/ 0 h 932105"/>
              <a:gd name="connsiteX0" fmla="*/ 24565 w 3398566"/>
              <a:gd name="connsiteY0" fmla="*/ 284785 h 983694"/>
              <a:gd name="connsiteX1" fmla="*/ 248079 w 3398566"/>
              <a:gd name="connsiteY1" fmla="*/ 876237 h 983694"/>
              <a:gd name="connsiteX2" fmla="*/ 2414297 w 3398566"/>
              <a:gd name="connsiteY2" fmla="*/ 922658 h 983694"/>
              <a:gd name="connsiteX3" fmla="*/ 3398566 w 3398566"/>
              <a:gd name="connsiteY3" fmla="*/ 0 h 983694"/>
              <a:gd name="connsiteX0" fmla="*/ 24565 w 3398566"/>
              <a:gd name="connsiteY0" fmla="*/ 284785 h 922662"/>
              <a:gd name="connsiteX1" fmla="*/ 248079 w 3398566"/>
              <a:gd name="connsiteY1" fmla="*/ 876237 h 922662"/>
              <a:gd name="connsiteX2" fmla="*/ 2414297 w 3398566"/>
              <a:gd name="connsiteY2" fmla="*/ 922658 h 922662"/>
              <a:gd name="connsiteX3" fmla="*/ 3398566 w 3398566"/>
              <a:gd name="connsiteY3" fmla="*/ 0 h 922662"/>
              <a:gd name="connsiteX0" fmla="*/ 0 w 3374001"/>
              <a:gd name="connsiteY0" fmla="*/ 284785 h 922662"/>
              <a:gd name="connsiteX1" fmla="*/ 223514 w 3374001"/>
              <a:gd name="connsiteY1" fmla="*/ 876237 h 922662"/>
              <a:gd name="connsiteX2" fmla="*/ 2389732 w 3374001"/>
              <a:gd name="connsiteY2" fmla="*/ 922658 h 922662"/>
              <a:gd name="connsiteX3" fmla="*/ 3374001 w 3374001"/>
              <a:gd name="connsiteY3" fmla="*/ 0 h 922662"/>
              <a:gd name="connsiteX0" fmla="*/ 0 w 3374001"/>
              <a:gd name="connsiteY0" fmla="*/ 284785 h 922662"/>
              <a:gd name="connsiteX1" fmla="*/ 223514 w 3374001"/>
              <a:gd name="connsiteY1" fmla="*/ 876237 h 922662"/>
              <a:gd name="connsiteX2" fmla="*/ 2389732 w 3374001"/>
              <a:gd name="connsiteY2" fmla="*/ 922658 h 922662"/>
              <a:gd name="connsiteX3" fmla="*/ 3374001 w 3374001"/>
              <a:gd name="connsiteY3" fmla="*/ 0 h 922662"/>
            </a:gdLst>
            <a:ahLst/>
            <a:cxnLst>
              <a:cxn ang="0">
                <a:pos x="connsiteX0" y="connsiteY0"/>
              </a:cxn>
              <a:cxn ang="0">
                <a:pos x="connsiteX1" y="connsiteY1"/>
              </a:cxn>
              <a:cxn ang="0">
                <a:pos x="connsiteX2" y="connsiteY2"/>
              </a:cxn>
              <a:cxn ang="0">
                <a:pos x="connsiteX3" y="connsiteY3"/>
              </a:cxn>
            </a:cxnLst>
            <a:rect l="l" t="t" r="r" b="b"/>
            <a:pathLst>
              <a:path w="3374001" h="922662">
                <a:moveTo>
                  <a:pt x="0" y="284785"/>
                </a:moveTo>
                <a:cubicBezTo>
                  <a:pt x="47895" y="615196"/>
                  <a:pt x="25067" y="870680"/>
                  <a:pt x="223514" y="876237"/>
                </a:cubicBezTo>
                <a:lnTo>
                  <a:pt x="2389732" y="922658"/>
                </a:lnTo>
                <a:cubicBezTo>
                  <a:pt x="2989318" y="924482"/>
                  <a:pt x="3185207" y="378725"/>
                  <a:pt x="3374001" y="0"/>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1" name="Oval 20"/>
          <p:cNvSpPr/>
          <p:nvPr/>
        </p:nvSpPr>
        <p:spPr bwMode="auto">
          <a:xfrm flipH="1">
            <a:off x="3232339" y="4289977"/>
            <a:ext cx="45719" cy="1797807"/>
          </a:xfrm>
          <a:prstGeom prst="ellipse">
            <a:avLst/>
          </a:prstGeom>
          <a:solidFill>
            <a:schemeClr val="accent1"/>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2" name="TextBox 21"/>
          <p:cNvSpPr txBox="1"/>
          <p:nvPr/>
        </p:nvSpPr>
        <p:spPr>
          <a:xfrm>
            <a:off x="3791656" y="3766757"/>
            <a:ext cx="2810769" cy="523220"/>
          </a:xfrm>
          <a:prstGeom prst="rect">
            <a:avLst/>
          </a:prstGeom>
          <a:noFill/>
        </p:spPr>
        <p:txBody>
          <a:bodyPr wrap="none" rtlCol="0">
            <a:spAutoFit/>
          </a:bodyPr>
          <a:lstStyle/>
          <a:p>
            <a:r>
              <a:rPr lang="en-US" b="0" dirty="0">
                <a:latin typeface="+mn-lt"/>
              </a:rPr>
              <a:t>Effluent Turbidity</a:t>
            </a:r>
          </a:p>
        </p:txBody>
      </p:sp>
      <p:sp>
        <p:nvSpPr>
          <p:cNvPr id="23" name="TextBox 22"/>
          <p:cNvSpPr txBox="1"/>
          <p:nvPr/>
        </p:nvSpPr>
        <p:spPr>
          <a:xfrm>
            <a:off x="2397436" y="4289977"/>
            <a:ext cx="848309" cy="523220"/>
          </a:xfrm>
          <a:prstGeom prst="rect">
            <a:avLst/>
          </a:prstGeom>
          <a:noFill/>
        </p:spPr>
        <p:txBody>
          <a:bodyPr wrap="none" rtlCol="0">
            <a:spAutoFit/>
          </a:bodyPr>
          <a:lstStyle/>
          <a:p>
            <a:r>
              <a:rPr lang="en-US" b="0" dirty="0">
                <a:latin typeface="+mn-lt"/>
              </a:rPr>
              <a:t>NTU</a:t>
            </a:r>
          </a:p>
        </p:txBody>
      </p:sp>
      <p:sp>
        <p:nvSpPr>
          <p:cNvPr id="24" name="TextBox 23"/>
          <p:cNvSpPr txBox="1"/>
          <p:nvPr/>
        </p:nvSpPr>
        <p:spPr>
          <a:xfrm>
            <a:off x="4928300" y="6232515"/>
            <a:ext cx="923651" cy="523220"/>
          </a:xfrm>
          <a:prstGeom prst="rect">
            <a:avLst/>
          </a:prstGeom>
          <a:noFill/>
        </p:spPr>
        <p:txBody>
          <a:bodyPr wrap="none" rtlCol="0">
            <a:spAutoFit/>
          </a:bodyPr>
          <a:lstStyle/>
          <a:p>
            <a:r>
              <a:rPr lang="en-US" b="0" dirty="0">
                <a:latin typeface="+mn-lt"/>
              </a:rPr>
              <a:t>Time</a:t>
            </a:r>
          </a:p>
        </p:txBody>
      </p:sp>
      <p:sp>
        <p:nvSpPr>
          <p:cNvPr id="2" name="Title 1"/>
          <p:cNvSpPr>
            <a:spLocks noGrp="1"/>
          </p:cNvSpPr>
          <p:nvPr>
            <p:ph type="title"/>
          </p:nvPr>
        </p:nvSpPr>
        <p:spPr/>
        <p:txBody>
          <a:bodyPr/>
          <a:lstStyle/>
          <a:p>
            <a:r>
              <a:rPr lang="en-US" dirty="0"/>
              <a:t>Active filtration zone slowly moves down through the filter</a:t>
            </a:r>
          </a:p>
        </p:txBody>
      </p:sp>
    </p:spTree>
    <p:extLst>
      <p:ext uri="{BB962C8B-B14F-4D97-AF65-F5344CB8AC3E}">
        <p14:creationId xmlns:p14="http://schemas.microsoft.com/office/powerpoint/2010/main" val="34217482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fill="hold" nodeType="clickEffect">
                                  <p:stCondLst>
                                    <p:cond delay="0"/>
                                  </p:stCondLst>
                                  <p:childTnLst>
                                    <p:animMotion origin="layout" path="M -0.00087 -0.00925 L -0.00087 0.72959 " pathEditMode="relative" rAng="0" ptsTypes="AA">
                                      <p:cBhvr>
                                        <p:cTn id="6" dur="20000" fill="hold"/>
                                        <p:tgtEl>
                                          <p:spTgt spid="12"/>
                                        </p:tgtEl>
                                        <p:attrNameLst>
                                          <p:attrName>ppt_x</p:attrName>
                                          <p:attrName>ppt_y</p:attrName>
                                        </p:attrNameLst>
                                      </p:cBhvr>
                                      <p:rCtr x="0" y="36942"/>
                                    </p:animMotion>
                                  </p:childTnLst>
                                </p:cTn>
                              </p:par>
                              <p:par>
                                <p:cTn id="7" presetID="0" presetClass="path" presetSubtype="0" fill="hold" grpId="0" nodeType="withEffect">
                                  <p:stCondLst>
                                    <p:cond delay="0"/>
                                  </p:stCondLst>
                                  <p:childTnLst>
                                    <p:animMotion origin="layout" path="M 2.91667E-6 -1.48148E-6 C 0.0582 -0.00139 0.27656 -0.00555 0.34948 -0.00671 " pathEditMode="relative" rAng="0" ptsTypes="AA">
                                      <p:cBhvr>
                                        <p:cTn id="8" dur="20000" fill="hold"/>
                                        <p:tgtEl>
                                          <p:spTgt spid="21"/>
                                        </p:tgtEl>
                                        <p:attrNameLst>
                                          <p:attrName>ppt_x</p:attrName>
                                          <p:attrName>ppt_y</p:attrName>
                                        </p:attrNameLst>
                                      </p:cBhvr>
                                      <p:rCtr x="17474" y="-347"/>
                                    </p:animMotion>
                                  </p:childTnLst>
                                </p:cTn>
                              </p:par>
                              <p:par>
                                <p:cTn id="9" presetID="1" presetClass="entr" presetSubtype="0" fill="hold" grpId="1"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1" grpId="1"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Active Filtration zone</a:t>
            </a:r>
          </a:p>
        </p:txBody>
      </p:sp>
      <p:grpSp>
        <p:nvGrpSpPr>
          <p:cNvPr id="3" name="Group 2"/>
          <p:cNvGrpSpPr/>
          <p:nvPr/>
        </p:nvGrpSpPr>
        <p:grpSpPr>
          <a:xfrm>
            <a:off x="9129922" y="1814827"/>
            <a:ext cx="782664" cy="4479010"/>
            <a:chOff x="6465492" y="1712562"/>
            <a:chExt cx="782664" cy="4479010"/>
          </a:xfrm>
        </p:grpSpPr>
        <p:sp>
          <p:nvSpPr>
            <p:cNvPr id="4" name="Rectangle 3"/>
            <p:cNvSpPr/>
            <p:nvPr/>
          </p:nvSpPr>
          <p:spPr bwMode="auto">
            <a:xfrm>
              <a:off x="6465492" y="1712562"/>
              <a:ext cx="782664" cy="1828800"/>
            </a:xfrm>
            <a:prstGeom prst="rect">
              <a:avLst/>
            </a:prstGeom>
            <a:solidFill>
              <a:schemeClr val="accent6">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5" name="Rectangle 4"/>
            <p:cNvSpPr/>
            <p:nvPr/>
          </p:nvSpPr>
          <p:spPr bwMode="auto">
            <a:xfrm>
              <a:off x="6465492" y="3504354"/>
              <a:ext cx="782664" cy="1828800"/>
            </a:xfrm>
            <a:prstGeom prst="rect">
              <a:avLst/>
            </a:prstGeom>
            <a:gradFill>
              <a:gsLst>
                <a:gs pos="0">
                  <a:schemeClr val="accent6">
                    <a:lumMod val="50000"/>
                  </a:schemeClr>
                </a:gs>
                <a:gs pos="100000">
                  <a:schemeClr val="bg1"/>
                </a:gs>
              </a:gsLst>
              <a:lin ang="5400000" scaled="0"/>
            </a:gra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6" name="Rectangle 5"/>
            <p:cNvSpPr/>
            <p:nvPr/>
          </p:nvSpPr>
          <p:spPr bwMode="auto">
            <a:xfrm>
              <a:off x="6465492" y="1712562"/>
              <a:ext cx="782664" cy="4479010"/>
            </a:xfrm>
            <a:prstGeom prst="rect">
              <a:avLst/>
            </a:prstGeom>
            <a:no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sp>
        <p:nvSpPr>
          <p:cNvPr id="7" name="Freeform 6"/>
          <p:cNvSpPr/>
          <p:nvPr/>
        </p:nvSpPr>
        <p:spPr bwMode="auto">
          <a:xfrm>
            <a:off x="2054435" y="3869022"/>
            <a:ext cx="4326344" cy="2299363"/>
          </a:xfrm>
          <a:custGeom>
            <a:avLst/>
            <a:gdLst>
              <a:gd name="connsiteX0" fmla="*/ 0 w 3384645"/>
              <a:gd name="connsiteY0" fmla="*/ 859809 h 975061"/>
              <a:gd name="connsiteX1" fmla="*/ 2442950 w 3384645"/>
              <a:gd name="connsiteY1" fmla="*/ 900752 h 975061"/>
              <a:gd name="connsiteX2" fmla="*/ 3384645 w 3384645"/>
              <a:gd name="connsiteY2" fmla="*/ 0 h 975061"/>
              <a:gd name="connsiteX0" fmla="*/ 0 w 3384645"/>
              <a:gd name="connsiteY0" fmla="*/ 859809 h 975061"/>
              <a:gd name="connsiteX1" fmla="*/ 2442950 w 3384645"/>
              <a:gd name="connsiteY1" fmla="*/ 900752 h 975061"/>
              <a:gd name="connsiteX2" fmla="*/ 3384645 w 3384645"/>
              <a:gd name="connsiteY2" fmla="*/ 0 h 975061"/>
              <a:gd name="connsiteX0" fmla="*/ 0 w 3384645"/>
              <a:gd name="connsiteY0" fmla="*/ 859809 h 917300"/>
              <a:gd name="connsiteX1" fmla="*/ 2442950 w 3384645"/>
              <a:gd name="connsiteY1" fmla="*/ 900752 h 917300"/>
              <a:gd name="connsiteX2" fmla="*/ 3384645 w 3384645"/>
              <a:gd name="connsiteY2" fmla="*/ 0 h 917300"/>
              <a:gd name="connsiteX0" fmla="*/ 0 w 3374001"/>
              <a:gd name="connsiteY0" fmla="*/ 284785 h 903547"/>
              <a:gd name="connsiteX1" fmla="*/ 2432306 w 3374001"/>
              <a:gd name="connsiteY1" fmla="*/ 900752 h 903547"/>
              <a:gd name="connsiteX2" fmla="*/ 3374001 w 3374001"/>
              <a:gd name="connsiteY2" fmla="*/ 0 h 903547"/>
              <a:gd name="connsiteX0" fmla="*/ 0 w 3374001"/>
              <a:gd name="connsiteY0" fmla="*/ 284785 h 997809"/>
              <a:gd name="connsiteX1" fmla="*/ 212870 w 3374001"/>
              <a:gd name="connsiteY1" fmla="*/ 903619 h 997809"/>
              <a:gd name="connsiteX2" fmla="*/ 2432306 w 3374001"/>
              <a:gd name="connsiteY2" fmla="*/ 900752 h 997809"/>
              <a:gd name="connsiteX3" fmla="*/ 3374001 w 3374001"/>
              <a:gd name="connsiteY3" fmla="*/ 0 h 997809"/>
              <a:gd name="connsiteX0" fmla="*/ 27816 w 3401817"/>
              <a:gd name="connsiteY0" fmla="*/ 284785 h 997809"/>
              <a:gd name="connsiteX1" fmla="*/ 240686 w 3401817"/>
              <a:gd name="connsiteY1" fmla="*/ 903619 h 997809"/>
              <a:gd name="connsiteX2" fmla="*/ 2460122 w 3401817"/>
              <a:gd name="connsiteY2" fmla="*/ 900752 h 997809"/>
              <a:gd name="connsiteX3" fmla="*/ 3401817 w 3401817"/>
              <a:gd name="connsiteY3" fmla="*/ 0 h 997809"/>
              <a:gd name="connsiteX0" fmla="*/ 0 w 3374001"/>
              <a:gd name="connsiteY0" fmla="*/ 284785 h 997809"/>
              <a:gd name="connsiteX1" fmla="*/ 212870 w 3374001"/>
              <a:gd name="connsiteY1" fmla="*/ 903619 h 997809"/>
              <a:gd name="connsiteX2" fmla="*/ 2432306 w 3374001"/>
              <a:gd name="connsiteY2" fmla="*/ 900752 h 997809"/>
              <a:gd name="connsiteX3" fmla="*/ 3374001 w 3374001"/>
              <a:gd name="connsiteY3" fmla="*/ 0 h 997809"/>
              <a:gd name="connsiteX0" fmla="*/ 0 w 3374001"/>
              <a:gd name="connsiteY0" fmla="*/ 284785 h 997809"/>
              <a:gd name="connsiteX1" fmla="*/ 212870 w 3374001"/>
              <a:gd name="connsiteY1" fmla="*/ 903619 h 997809"/>
              <a:gd name="connsiteX2" fmla="*/ 2432306 w 3374001"/>
              <a:gd name="connsiteY2" fmla="*/ 900752 h 997809"/>
              <a:gd name="connsiteX3" fmla="*/ 3374001 w 3374001"/>
              <a:gd name="connsiteY3" fmla="*/ 0 h 997809"/>
              <a:gd name="connsiteX0" fmla="*/ 0 w 3374001"/>
              <a:gd name="connsiteY0" fmla="*/ 284785 h 974715"/>
              <a:gd name="connsiteX1" fmla="*/ 212870 w 3374001"/>
              <a:gd name="connsiteY1" fmla="*/ 903619 h 974715"/>
              <a:gd name="connsiteX2" fmla="*/ 2432306 w 3374001"/>
              <a:gd name="connsiteY2" fmla="*/ 900752 h 974715"/>
              <a:gd name="connsiteX3" fmla="*/ 3374001 w 3374001"/>
              <a:gd name="connsiteY3" fmla="*/ 0 h 974715"/>
              <a:gd name="connsiteX0" fmla="*/ 0 w 3374001"/>
              <a:gd name="connsiteY0" fmla="*/ 284785 h 917856"/>
              <a:gd name="connsiteX1" fmla="*/ 212870 w 3374001"/>
              <a:gd name="connsiteY1" fmla="*/ 903619 h 917856"/>
              <a:gd name="connsiteX2" fmla="*/ 2432306 w 3374001"/>
              <a:gd name="connsiteY2" fmla="*/ 900752 h 917856"/>
              <a:gd name="connsiteX3" fmla="*/ 3374001 w 3374001"/>
              <a:gd name="connsiteY3" fmla="*/ 0 h 917856"/>
              <a:gd name="connsiteX0" fmla="*/ 25071 w 3399072"/>
              <a:gd name="connsiteY0" fmla="*/ 284785 h 960272"/>
              <a:gd name="connsiteX1" fmla="*/ 237941 w 3399072"/>
              <a:gd name="connsiteY1" fmla="*/ 903619 h 960272"/>
              <a:gd name="connsiteX2" fmla="*/ 2414803 w 3399072"/>
              <a:gd name="connsiteY2" fmla="*/ 922658 h 960272"/>
              <a:gd name="connsiteX3" fmla="*/ 3399072 w 3399072"/>
              <a:gd name="connsiteY3" fmla="*/ 0 h 960272"/>
              <a:gd name="connsiteX0" fmla="*/ 30126 w 3404127"/>
              <a:gd name="connsiteY0" fmla="*/ 284785 h 932105"/>
              <a:gd name="connsiteX1" fmla="*/ 242996 w 3404127"/>
              <a:gd name="connsiteY1" fmla="*/ 903619 h 932105"/>
              <a:gd name="connsiteX2" fmla="*/ 2419858 w 3404127"/>
              <a:gd name="connsiteY2" fmla="*/ 922658 h 932105"/>
              <a:gd name="connsiteX3" fmla="*/ 3404127 w 3404127"/>
              <a:gd name="connsiteY3" fmla="*/ 0 h 932105"/>
              <a:gd name="connsiteX0" fmla="*/ 24565 w 3398566"/>
              <a:gd name="connsiteY0" fmla="*/ 284785 h 983694"/>
              <a:gd name="connsiteX1" fmla="*/ 248079 w 3398566"/>
              <a:gd name="connsiteY1" fmla="*/ 876237 h 983694"/>
              <a:gd name="connsiteX2" fmla="*/ 2414297 w 3398566"/>
              <a:gd name="connsiteY2" fmla="*/ 922658 h 983694"/>
              <a:gd name="connsiteX3" fmla="*/ 3398566 w 3398566"/>
              <a:gd name="connsiteY3" fmla="*/ 0 h 983694"/>
              <a:gd name="connsiteX0" fmla="*/ 24565 w 3398566"/>
              <a:gd name="connsiteY0" fmla="*/ 284785 h 922662"/>
              <a:gd name="connsiteX1" fmla="*/ 248079 w 3398566"/>
              <a:gd name="connsiteY1" fmla="*/ 876237 h 922662"/>
              <a:gd name="connsiteX2" fmla="*/ 2414297 w 3398566"/>
              <a:gd name="connsiteY2" fmla="*/ 922658 h 922662"/>
              <a:gd name="connsiteX3" fmla="*/ 3398566 w 3398566"/>
              <a:gd name="connsiteY3" fmla="*/ 0 h 922662"/>
              <a:gd name="connsiteX0" fmla="*/ 0 w 3374001"/>
              <a:gd name="connsiteY0" fmla="*/ 284785 h 922662"/>
              <a:gd name="connsiteX1" fmla="*/ 223514 w 3374001"/>
              <a:gd name="connsiteY1" fmla="*/ 876237 h 922662"/>
              <a:gd name="connsiteX2" fmla="*/ 2389732 w 3374001"/>
              <a:gd name="connsiteY2" fmla="*/ 922658 h 922662"/>
              <a:gd name="connsiteX3" fmla="*/ 3374001 w 3374001"/>
              <a:gd name="connsiteY3" fmla="*/ 0 h 922662"/>
              <a:gd name="connsiteX0" fmla="*/ 0 w 3374001"/>
              <a:gd name="connsiteY0" fmla="*/ 284785 h 922662"/>
              <a:gd name="connsiteX1" fmla="*/ 223514 w 3374001"/>
              <a:gd name="connsiteY1" fmla="*/ 876237 h 922662"/>
              <a:gd name="connsiteX2" fmla="*/ 2389732 w 3374001"/>
              <a:gd name="connsiteY2" fmla="*/ 922658 h 922662"/>
              <a:gd name="connsiteX3" fmla="*/ 3374001 w 3374001"/>
              <a:gd name="connsiteY3" fmla="*/ 0 h 922662"/>
            </a:gdLst>
            <a:ahLst/>
            <a:cxnLst>
              <a:cxn ang="0">
                <a:pos x="connsiteX0" y="connsiteY0"/>
              </a:cxn>
              <a:cxn ang="0">
                <a:pos x="connsiteX1" y="connsiteY1"/>
              </a:cxn>
              <a:cxn ang="0">
                <a:pos x="connsiteX2" y="connsiteY2"/>
              </a:cxn>
              <a:cxn ang="0">
                <a:pos x="connsiteX3" y="connsiteY3"/>
              </a:cxn>
            </a:cxnLst>
            <a:rect l="l" t="t" r="r" b="b"/>
            <a:pathLst>
              <a:path w="3374001" h="922662">
                <a:moveTo>
                  <a:pt x="0" y="284785"/>
                </a:moveTo>
                <a:cubicBezTo>
                  <a:pt x="47895" y="615196"/>
                  <a:pt x="25067" y="870680"/>
                  <a:pt x="223514" y="876237"/>
                </a:cubicBezTo>
                <a:lnTo>
                  <a:pt x="2389732" y="922658"/>
                </a:lnTo>
                <a:cubicBezTo>
                  <a:pt x="2989318" y="924482"/>
                  <a:pt x="3185207" y="378725"/>
                  <a:pt x="3374001" y="0"/>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nvGrpSpPr>
          <p:cNvPr id="8" name="Group 7"/>
          <p:cNvGrpSpPr/>
          <p:nvPr/>
        </p:nvGrpSpPr>
        <p:grpSpPr>
          <a:xfrm>
            <a:off x="1192477" y="3691626"/>
            <a:ext cx="5188301" cy="3166374"/>
            <a:chOff x="38795" y="3589361"/>
            <a:chExt cx="5188301" cy="3166374"/>
          </a:xfrm>
        </p:grpSpPr>
        <p:cxnSp>
          <p:nvCxnSpPr>
            <p:cNvPr id="9" name="Straight Arrow Connector 8"/>
            <p:cNvCxnSpPr/>
            <p:nvPr/>
          </p:nvCxnSpPr>
          <p:spPr bwMode="auto">
            <a:xfrm flipV="1">
              <a:off x="887104" y="3589361"/>
              <a:ext cx="0" cy="2602211"/>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10" name="Straight Arrow Connector 9"/>
            <p:cNvCxnSpPr/>
            <p:nvPr/>
          </p:nvCxnSpPr>
          <p:spPr bwMode="auto">
            <a:xfrm>
              <a:off x="887104" y="6171121"/>
              <a:ext cx="4339992" cy="1"/>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11" name="TextBox 10"/>
            <p:cNvSpPr txBox="1"/>
            <p:nvPr/>
          </p:nvSpPr>
          <p:spPr>
            <a:xfrm>
              <a:off x="38795" y="4289977"/>
              <a:ext cx="848309" cy="523220"/>
            </a:xfrm>
            <a:prstGeom prst="rect">
              <a:avLst/>
            </a:prstGeom>
            <a:noFill/>
          </p:spPr>
          <p:txBody>
            <a:bodyPr wrap="none" rtlCol="0">
              <a:spAutoFit/>
            </a:bodyPr>
            <a:lstStyle/>
            <a:p>
              <a:r>
                <a:rPr lang="en-US" b="0" dirty="0">
                  <a:latin typeface="+mn-lt"/>
                </a:rPr>
                <a:t>NTU</a:t>
              </a:r>
            </a:p>
          </p:txBody>
        </p:sp>
        <p:sp>
          <p:nvSpPr>
            <p:cNvPr id="12" name="TextBox 11"/>
            <p:cNvSpPr txBox="1"/>
            <p:nvPr/>
          </p:nvSpPr>
          <p:spPr>
            <a:xfrm>
              <a:off x="2569659" y="6232515"/>
              <a:ext cx="923651" cy="523220"/>
            </a:xfrm>
            <a:prstGeom prst="rect">
              <a:avLst/>
            </a:prstGeom>
            <a:noFill/>
          </p:spPr>
          <p:txBody>
            <a:bodyPr wrap="none" rtlCol="0">
              <a:spAutoFit/>
            </a:bodyPr>
            <a:lstStyle/>
            <a:p>
              <a:r>
                <a:rPr lang="en-US" b="0" dirty="0">
                  <a:latin typeface="+mn-lt"/>
                </a:rPr>
                <a:t>Time</a:t>
              </a:r>
            </a:p>
          </p:txBody>
        </p:sp>
      </p:grpSp>
      <p:sp>
        <p:nvSpPr>
          <p:cNvPr id="13" name="Line 7"/>
          <p:cNvSpPr>
            <a:spLocks noChangeShapeType="1"/>
          </p:cNvSpPr>
          <p:nvPr/>
        </p:nvSpPr>
        <p:spPr bwMode="auto">
          <a:xfrm>
            <a:off x="1153682" y="1550065"/>
            <a:ext cx="9144000" cy="0"/>
          </a:xfrm>
          <a:prstGeom prst="line">
            <a:avLst/>
          </a:prstGeom>
          <a:noFill/>
          <a:ln w="76200" cmpd="tri">
            <a:solidFill>
              <a:schemeClr val="accent1"/>
            </a:solidFill>
            <a:round/>
            <a:headEnd/>
            <a:tailEnd/>
          </a:ln>
          <a:effectLst/>
        </p:spPr>
        <p:txBody>
          <a:bodyPr/>
          <a:lstStyle/>
          <a:p>
            <a:endParaRPr lang="en-US"/>
          </a:p>
        </p:txBody>
      </p:sp>
      <p:sp>
        <p:nvSpPr>
          <p:cNvPr id="14" name="Right Brace 13"/>
          <p:cNvSpPr/>
          <p:nvPr/>
        </p:nvSpPr>
        <p:spPr bwMode="auto">
          <a:xfrm rot="10800000">
            <a:off x="8744284" y="3515843"/>
            <a:ext cx="373711" cy="1828800"/>
          </a:xfrm>
          <a:prstGeom prst="rightBrace">
            <a:avLst/>
          </a:prstGeom>
          <a:solidFill>
            <a:schemeClr val="bg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15" name="TextBox 14"/>
          <p:cNvSpPr txBox="1"/>
          <p:nvPr/>
        </p:nvSpPr>
        <p:spPr>
          <a:xfrm>
            <a:off x="7339797" y="3869022"/>
            <a:ext cx="1404486" cy="1200329"/>
          </a:xfrm>
          <a:prstGeom prst="rect">
            <a:avLst/>
          </a:prstGeom>
          <a:noFill/>
        </p:spPr>
        <p:txBody>
          <a:bodyPr wrap="square" rtlCol="0">
            <a:spAutoFit/>
          </a:bodyPr>
          <a:lstStyle/>
          <a:p>
            <a:r>
              <a:rPr lang="en-US" sz="2400" b="0" dirty="0">
                <a:latin typeface="+mn-lt"/>
              </a:rPr>
              <a:t>Active Filtration zone</a:t>
            </a:r>
          </a:p>
        </p:txBody>
      </p:sp>
      <p:cxnSp>
        <p:nvCxnSpPr>
          <p:cNvPr id="16" name="Straight Connector 15"/>
          <p:cNvCxnSpPr>
            <a:stCxn id="7" idx="2"/>
          </p:cNvCxnSpPr>
          <p:nvPr/>
        </p:nvCxnSpPr>
        <p:spPr bwMode="auto">
          <a:xfrm flipV="1">
            <a:off x="5118691" y="2352484"/>
            <a:ext cx="10643" cy="3815891"/>
          </a:xfrm>
          <a:prstGeom prst="line">
            <a:avLst/>
          </a:prstGeom>
          <a:solidFill>
            <a:schemeClr val="accent1"/>
          </a:solidFill>
          <a:ln w="12700" cap="flat" cmpd="sng" algn="ctr">
            <a:solidFill>
              <a:schemeClr val="tx1"/>
            </a:solidFill>
            <a:prstDash val="sysDot"/>
            <a:round/>
            <a:headEnd type="none" w="lg" len="med"/>
            <a:tailEnd type="none" w="lg" len="med"/>
          </a:ln>
          <a:effectLst/>
        </p:spPr>
      </p:cxnSp>
      <p:sp>
        <p:nvSpPr>
          <p:cNvPr id="17" name="TextBox 16"/>
          <p:cNvSpPr txBox="1"/>
          <p:nvPr/>
        </p:nvSpPr>
        <p:spPr>
          <a:xfrm>
            <a:off x="2419693" y="2232974"/>
            <a:ext cx="2607295" cy="3046988"/>
          </a:xfrm>
          <a:prstGeom prst="rect">
            <a:avLst/>
          </a:prstGeom>
          <a:noFill/>
        </p:spPr>
        <p:txBody>
          <a:bodyPr wrap="square" rtlCol="0">
            <a:spAutoFit/>
          </a:bodyPr>
          <a:lstStyle/>
          <a:p>
            <a:r>
              <a:rPr lang="en-US" sz="2400" b="0" dirty="0">
                <a:latin typeface="+mn-lt"/>
              </a:rPr>
              <a:t>Filtration improves while loaded zone expands and clean zone shrinks</a:t>
            </a:r>
          </a:p>
          <a:p>
            <a:r>
              <a:rPr lang="en-US" sz="2400" b="0" dirty="0">
                <a:latin typeface="+mn-lt"/>
              </a:rPr>
              <a:t>Therefore particle removal is better in loaded zone than in clean </a:t>
            </a:r>
            <a:r>
              <a:rPr lang="en-US" sz="2400" b="0" dirty="0" smtClean="0">
                <a:latin typeface="+mn-lt"/>
              </a:rPr>
              <a:t>zone!</a:t>
            </a:r>
            <a:endParaRPr lang="en-US" sz="2400" b="0" dirty="0">
              <a:latin typeface="+mn-lt"/>
            </a:endParaRPr>
          </a:p>
        </p:txBody>
      </p:sp>
      <p:sp>
        <p:nvSpPr>
          <p:cNvPr id="18" name="TextBox 17"/>
          <p:cNvSpPr txBox="1"/>
          <p:nvPr/>
        </p:nvSpPr>
        <p:spPr>
          <a:xfrm>
            <a:off x="5129334" y="1701370"/>
            <a:ext cx="2204916" cy="2308324"/>
          </a:xfrm>
          <a:prstGeom prst="rect">
            <a:avLst/>
          </a:prstGeom>
          <a:noFill/>
        </p:spPr>
        <p:txBody>
          <a:bodyPr wrap="square" rtlCol="0">
            <a:spAutoFit/>
          </a:bodyPr>
          <a:lstStyle/>
          <a:p>
            <a:r>
              <a:rPr lang="en-US" sz="2400" b="0" dirty="0">
                <a:latin typeface="+mn-lt"/>
              </a:rPr>
              <a:t>Active </a:t>
            </a:r>
            <a:r>
              <a:rPr lang="en-US" sz="2400" b="0" dirty="0" smtClean="0">
                <a:latin typeface="+mn-lt"/>
              </a:rPr>
              <a:t>zone </a:t>
            </a:r>
            <a:r>
              <a:rPr lang="en-US" sz="2400" b="0" dirty="0">
                <a:latin typeface="+mn-lt"/>
              </a:rPr>
              <a:t>breakthrough</a:t>
            </a:r>
          </a:p>
          <a:p>
            <a:r>
              <a:rPr lang="en-US" sz="2400" b="0" dirty="0" smtClean="0">
                <a:latin typeface="+mn-lt"/>
              </a:rPr>
              <a:t>(large flocs likely get </a:t>
            </a:r>
            <a:r>
              <a:rPr lang="en-US" sz="2400" b="0" dirty="0">
                <a:latin typeface="+mn-lt"/>
              </a:rPr>
              <a:t>to the bottom of the filter first)</a:t>
            </a:r>
          </a:p>
        </p:txBody>
      </p:sp>
      <p:sp>
        <p:nvSpPr>
          <p:cNvPr id="19" name="TextBox 18"/>
          <p:cNvSpPr txBox="1"/>
          <p:nvPr/>
        </p:nvSpPr>
        <p:spPr>
          <a:xfrm>
            <a:off x="1610312" y="1620475"/>
            <a:ext cx="2607295" cy="461665"/>
          </a:xfrm>
          <a:prstGeom prst="rect">
            <a:avLst/>
          </a:prstGeom>
          <a:noFill/>
        </p:spPr>
        <p:txBody>
          <a:bodyPr wrap="square" rtlCol="0">
            <a:spAutoFit/>
          </a:bodyPr>
          <a:lstStyle/>
          <a:p>
            <a:r>
              <a:rPr lang="en-US" sz="2400" b="0" dirty="0">
                <a:latin typeface="+mn-lt"/>
              </a:rPr>
              <a:t>Backwash debris</a:t>
            </a:r>
          </a:p>
        </p:txBody>
      </p:sp>
      <p:cxnSp>
        <p:nvCxnSpPr>
          <p:cNvPr id="20" name="Straight Connector 19"/>
          <p:cNvCxnSpPr/>
          <p:nvPr/>
        </p:nvCxnSpPr>
        <p:spPr bwMode="auto">
          <a:xfrm flipV="1">
            <a:off x="2407683" y="2202735"/>
            <a:ext cx="10643" cy="3815891"/>
          </a:xfrm>
          <a:prstGeom prst="line">
            <a:avLst/>
          </a:prstGeom>
          <a:solidFill>
            <a:schemeClr val="accent1"/>
          </a:solidFill>
          <a:ln w="12700" cap="flat" cmpd="sng" algn="ctr">
            <a:solidFill>
              <a:schemeClr val="tx1"/>
            </a:solidFill>
            <a:prstDash val="sysDot"/>
            <a:round/>
            <a:headEnd type="none" w="lg" len="med"/>
            <a:tailEnd type="none" w="lg" len="med"/>
          </a:ln>
          <a:effectLst/>
        </p:spPr>
      </p:cxnSp>
      <p:cxnSp>
        <p:nvCxnSpPr>
          <p:cNvPr id="21" name="Straight Arrow Connector 20"/>
          <p:cNvCxnSpPr/>
          <p:nvPr/>
        </p:nvCxnSpPr>
        <p:spPr bwMode="auto">
          <a:xfrm flipH="1">
            <a:off x="2139644" y="1978773"/>
            <a:ext cx="182880" cy="3212327"/>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22" name="Right Brace 21"/>
          <p:cNvSpPr/>
          <p:nvPr/>
        </p:nvSpPr>
        <p:spPr bwMode="auto">
          <a:xfrm rot="10800000">
            <a:off x="8738737" y="1814827"/>
            <a:ext cx="373711" cy="1701016"/>
          </a:xfrm>
          <a:prstGeom prst="rightBrace">
            <a:avLst/>
          </a:prstGeom>
          <a:solidFill>
            <a:schemeClr val="bg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3" name="TextBox 22"/>
          <p:cNvSpPr txBox="1"/>
          <p:nvPr/>
        </p:nvSpPr>
        <p:spPr>
          <a:xfrm>
            <a:off x="7339797" y="2082140"/>
            <a:ext cx="1404486" cy="830997"/>
          </a:xfrm>
          <a:prstGeom prst="rect">
            <a:avLst/>
          </a:prstGeom>
          <a:noFill/>
        </p:spPr>
        <p:txBody>
          <a:bodyPr wrap="square" rtlCol="0">
            <a:spAutoFit/>
          </a:bodyPr>
          <a:lstStyle/>
          <a:p>
            <a:r>
              <a:rPr lang="en-US" sz="2400" b="0" dirty="0">
                <a:latin typeface="+mn-lt"/>
              </a:rPr>
              <a:t>Loaded zone</a:t>
            </a:r>
          </a:p>
        </p:txBody>
      </p:sp>
      <p:sp>
        <p:nvSpPr>
          <p:cNvPr id="24" name="TextBox 23"/>
          <p:cNvSpPr txBox="1"/>
          <p:nvPr/>
        </p:nvSpPr>
        <p:spPr>
          <a:xfrm>
            <a:off x="7569344" y="5490458"/>
            <a:ext cx="1404486" cy="830997"/>
          </a:xfrm>
          <a:prstGeom prst="rect">
            <a:avLst/>
          </a:prstGeom>
          <a:noFill/>
        </p:spPr>
        <p:txBody>
          <a:bodyPr wrap="square" rtlCol="0">
            <a:spAutoFit/>
          </a:bodyPr>
          <a:lstStyle/>
          <a:p>
            <a:r>
              <a:rPr lang="en-US" sz="2400" b="0" dirty="0">
                <a:latin typeface="+mn-lt"/>
              </a:rPr>
              <a:t>Clean zone</a:t>
            </a:r>
          </a:p>
        </p:txBody>
      </p:sp>
      <p:sp>
        <p:nvSpPr>
          <p:cNvPr id="25" name="Right Brace 24"/>
          <p:cNvSpPr/>
          <p:nvPr/>
        </p:nvSpPr>
        <p:spPr bwMode="auto">
          <a:xfrm rot="10800000">
            <a:off x="8738736" y="5344644"/>
            <a:ext cx="373711" cy="949193"/>
          </a:xfrm>
          <a:prstGeom prst="rightBrace">
            <a:avLst/>
          </a:prstGeom>
          <a:solidFill>
            <a:schemeClr val="bg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Tree>
    <p:extLst>
      <p:ext uri="{BB962C8B-B14F-4D97-AF65-F5344CB8AC3E}">
        <p14:creationId xmlns:p14="http://schemas.microsoft.com/office/powerpoint/2010/main" val="3649602004"/>
      </p:ext>
    </p:extLst>
  </p:cSld>
  <p:clrMapOvr>
    <a:masterClrMapping/>
  </p:clrMapOvr>
  <p:transition>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76248" y="1534160"/>
            <a:ext cx="8458200" cy="5405120"/>
          </a:xfrm>
          <a:prstGeom prst="rect">
            <a:avLst/>
          </a:prstGeom>
        </p:spPr>
      </p:pic>
      <p:sp>
        <p:nvSpPr>
          <p:cNvPr id="5" name="Title 4"/>
          <p:cNvSpPr>
            <a:spLocks noGrp="1"/>
          </p:cNvSpPr>
          <p:nvPr>
            <p:ph type="title"/>
          </p:nvPr>
        </p:nvSpPr>
        <p:spPr/>
        <p:txBody>
          <a:bodyPr/>
          <a:lstStyle/>
          <a:p>
            <a:r>
              <a:rPr lang="en-US" dirty="0"/>
              <a:t>Head loss in </a:t>
            </a:r>
            <a:r>
              <a:rPr lang="en-US" dirty="0" smtClean="0"/>
              <a:t>Rapid Sand Filters </a:t>
            </a:r>
            <a:r>
              <a:rPr lang="en-US" dirty="0"/>
              <a:t>is close to linear before breakthrough</a:t>
            </a:r>
          </a:p>
        </p:txBody>
      </p:sp>
      <p:sp>
        <p:nvSpPr>
          <p:cNvPr id="2" name="Content Placeholder 1"/>
          <p:cNvSpPr>
            <a:spLocks noGrp="1"/>
          </p:cNvSpPr>
          <p:nvPr>
            <p:ph idx="1"/>
          </p:nvPr>
        </p:nvSpPr>
        <p:spPr>
          <a:xfrm>
            <a:off x="232612" y="1600201"/>
            <a:ext cx="3785936" cy="4525963"/>
          </a:xfrm>
        </p:spPr>
        <p:txBody>
          <a:bodyPr/>
          <a:lstStyle/>
          <a:p>
            <a:r>
              <a:rPr lang="en-US" dirty="0" smtClean="0"/>
              <a:t>The number of “full” pores that the water flows through increases linearly with time!</a:t>
            </a:r>
          </a:p>
          <a:p>
            <a:r>
              <a:rPr lang="en-US" dirty="0" smtClean="0"/>
              <a:t>Each “full” pore contributes a little head loss </a:t>
            </a:r>
            <a:endParaRPr lang="en-US" dirty="0"/>
          </a:p>
        </p:txBody>
      </p:sp>
      <p:sp>
        <p:nvSpPr>
          <p:cNvPr id="21" name="Oval 20"/>
          <p:cNvSpPr/>
          <p:nvPr/>
        </p:nvSpPr>
        <p:spPr bwMode="auto">
          <a:xfrm>
            <a:off x="7844389" y="3968430"/>
            <a:ext cx="239734" cy="178860"/>
          </a:xfrm>
          <a:prstGeom prst="ellipse">
            <a:avLst/>
          </a:prstGeom>
          <a:solidFill>
            <a:srgbClr val="FFFF00"/>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2" name="Oval 21"/>
          <p:cNvSpPr/>
          <p:nvPr/>
        </p:nvSpPr>
        <p:spPr bwMode="auto">
          <a:xfrm>
            <a:off x="5542941" y="5300832"/>
            <a:ext cx="239734" cy="178860"/>
          </a:xfrm>
          <a:prstGeom prst="ellipse">
            <a:avLst/>
          </a:prstGeom>
          <a:solidFill>
            <a:srgbClr val="92D050"/>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23" name="Straight Arrow Connector 22"/>
          <p:cNvCxnSpPr>
            <a:cxnSpLocks/>
          </p:cNvCxnSpPr>
          <p:nvPr/>
        </p:nvCxnSpPr>
        <p:spPr bwMode="auto">
          <a:xfrm flipV="1">
            <a:off x="4631951" y="4057860"/>
            <a:ext cx="3356279" cy="2288788"/>
          </a:xfrm>
          <a:prstGeom prst="straightConnector1">
            <a:avLst/>
          </a:prstGeom>
          <a:solidFill>
            <a:schemeClr val="accent1"/>
          </a:solidFill>
          <a:ln w="28575" cap="flat" cmpd="sng" algn="ctr">
            <a:solidFill>
              <a:schemeClr val="tx1"/>
            </a:solidFill>
            <a:prstDash val="solid"/>
            <a:round/>
            <a:headEnd type="none" w="lg" len="med"/>
            <a:tailEnd type="arrow"/>
          </a:ln>
          <a:effectLst/>
        </p:spPr>
      </p:cxnSp>
      <p:cxnSp>
        <p:nvCxnSpPr>
          <p:cNvPr id="24" name="Straight Arrow Connector 23"/>
          <p:cNvCxnSpPr>
            <a:cxnSpLocks/>
          </p:cNvCxnSpPr>
          <p:nvPr/>
        </p:nvCxnSpPr>
        <p:spPr bwMode="auto">
          <a:xfrm flipV="1">
            <a:off x="4631950" y="5390262"/>
            <a:ext cx="1030858" cy="956386"/>
          </a:xfrm>
          <a:prstGeom prst="straightConnector1">
            <a:avLst/>
          </a:prstGeom>
          <a:solidFill>
            <a:schemeClr val="accent1"/>
          </a:solidFill>
          <a:ln w="28575" cap="flat" cmpd="sng" algn="ctr">
            <a:solidFill>
              <a:schemeClr val="tx1"/>
            </a:solidFill>
            <a:prstDash val="solid"/>
            <a:round/>
            <a:headEnd type="none" w="lg" len="med"/>
            <a:tailEnd type="arrow"/>
          </a:ln>
          <a:effectLst/>
        </p:spPr>
      </p:cxnSp>
      <p:grpSp>
        <p:nvGrpSpPr>
          <p:cNvPr id="25" name="Group 24">
            <a:extLst>
              <a:ext uri="{FF2B5EF4-FFF2-40B4-BE49-F238E27FC236}">
                <a16:creationId xmlns:a16="http://schemas.microsoft.com/office/drawing/2014/main" id="{E293E39D-3992-4B07-9A42-5236BD8AD59D}"/>
              </a:ext>
            </a:extLst>
          </p:cNvPr>
          <p:cNvGrpSpPr/>
          <p:nvPr/>
        </p:nvGrpSpPr>
        <p:grpSpPr>
          <a:xfrm>
            <a:off x="5782675" y="4147290"/>
            <a:ext cx="5741633" cy="1264276"/>
            <a:chOff x="2484227" y="4147290"/>
            <a:chExt cx="5741633" cy="1264276"/>
          </a:xfrm>
        </p:grpSpPr>
        <p:sp>
          <p:nvSpPr>
            <p:cNvPr id="26" name="TextBox 25"/>
            <p:cNvSpPr txBox="1"/>
            <p:nvPr/>
          </p:nvSpPr>
          <p:spPr>
            <a:xfrm>
              <a:off x="4895553" y="4727645"/>
              <a:ext cx="3330307" cy="474609"/>
            </a:xfrm>
            <a:prstGeom prst="rect">
              <a:avLst/>
            </a:prstGeom>
            <a:noFill/>
          </p:spPr>
          <p:txBody>
            <a:bodyPr wrap="square" rtlCol="0">
              <a:spAutoFit/>
            </a:bodyPr>
            <a:lstStyle/>
            <a:p>
              <a:r>
                <a:rPr lang="en-US" sz="2400" b="0" dirty="0">
                  <a:latin typeface="+mn-lt"/>
                </a:rPr>
                <a:t>Breakthrough</a:t>
              </a:r>
            </a:p>
          </p:txBody>
        </p:sp>
        <p:cxnSp>
          <p:nvCxnSpPr>
            <p:cNvPr id="27" name="Straight Arrow Connector 26"/>
            <p:cNvCxnSpPr>
              <a:cxnSpLocks/>
            </p:cNvCxnSpPr>
            <p:nvPr/>
          </p:nvCxnSpPr>
          <p:spPr bwMode="auto">
            <a:xfrm flipH="1" flipV="1">
              <a:off x="4785675" y="4147290"/>
              <a:ext cx="731190" cy="580355"/>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28" name="Straight Arrow Connector 27"/>
            <p:cNvCxnSpPr>
              <a:stCxn id="26" idx="1"/>
            </p:cNvCxnSpPr>
            <p:nvPr/>
          </p:nvCxnSpPr>
          <p:spPr bwMode="auto">
            <a:xfrm flipH="1">
              <a:off x="2484227" y="4964950"/>
              <a:ext cx="2411326" cy="446616"/>
            </a:xfrm>
            <a:prstGeom prst="straightConnector1">
              <a:avLst/>
            </a:prstGeom>
            <a:solidFill>
              <a:schemeClr val="accent1"/>
            </a:solidFill>
            <a:ln w="12700" cap="flat" cmpd="sng" algn="ctr">
              <a:solidFill>
                <a:schemeClr val="tx1"/>
              </a:solidFill>
              <a:prstDash val="solid"/>
              <a:round/>
              <a:headEnd type="none" w="lg" len="med"/>
              <a:tailEnd type="arrow"/>
            </a:ln>
            <a:effectLst/>
          </p:spPr>
        </p:cxnSp>
      </p:grpSp>
      <p:sp>
        <p:nvSpPr>
          <p:cNvPr id="29" name="TextBox 28"/>
          <p:cNvSpPr txBox="1"/>
          <p:nvPr/>
        </p:nvSpPr>
        <p:spPr>
          <a:xfrm>
            <a:off x="8295531" y="3839063"/>
            <a:ext cx="1252266" cy="400110"/>
          </a:xfrm>
          <a:prstGeom prst="rect">
            <a:avLst/>
          </a:prstGeom>
          <a:noFill/>
        </p:spPr>
        <p:txBody>
          <a:bodyPr wrap="none" rtlCol="0">
            <a:spAutoFit/>
          </a:bodyPr>
          <a:lstStyle/>
          <a:p>
            <a:r>
              <a:rPr lang="en-US" sz="2000" b="0" dirty="0" smtClean="0"/>
              <a:t>0.65 mg/L</a:t>
            </a:r>
            <a:endParaRPr lang="en-US" sz="2000" b="0" dirty="0"/>
          </a:p>
        </p:txBody>
      </p:sp>
      <p:sp>
        <p:nvSpPr>
          <p:cNvPr id="30" name="TextBox 29"/>
          <p:cNvSpPr txBox="1"/>
          <p:nvPr/>
        </p:nvSpPr>
        <p:spPr>
          <a:xfrm>
            <a:off x="4858171" y="4455619"/>
            <a:ext cx="1369539" cy="400110"/>
          </a:xfrm>
          <a:prstGeom prst="rect">
            <a:avLst/>
          </a:prstGeom>
          <a:noFill/>
        </p:spPr>
        <p:txBody>
          <a:bodyPr wrap="square" rtlCol="0">
            <a:spAutoFit/>
          </a:bodyPr>
          <a:lstStyle/>
          <a:p>
            <a:r>
              <a:rPr lang="en-US" sz="2000" b="0" dirty="0" smtClean="0"/>
              <a:t>1.55 mg/L</a:t>
            </a:r>
            <a:endParaRPr lang="en-US" sz="2000" b="0" dirty="0"/>
          </a:p>
        </p:txBody>
      </p:sp>
      <p:sp>
        <p:nvSpPr>
          <p:cNvPr id="3" name="TextBox 2"/>
          <p:cNvSpPr txBox="1"/>
          <p:nvPr/>
        </p:nvSpPr>
        <p:spPr>
          <a:xfrm>
            <a:off x="4735753" y="1600201"/>
            <a:ext cx="2093843" cy="369332"/>
          </a:xfrm>
          <a:prstGeom prst="rect">
            <a:avLst/>
          </a:prstGeom>
          <a:noFill/>
        </p:spPr>
        <p:txBody>
          <a:bodyPr wrap="none" rtlCol="0">
            <a:spAutoFit/>
          </a:bodyPr>
          <a:lstStyle/>
          <a:p>
            <a:r>
              <a:rPr lang="en-US" dirty="0" smtClean="0"/>
              <a:t>5 NTU of kaolin clay</a:t>
            </a:r>
            <a:endParaRPr lang="en-US" dirty="0"/>
          </a:p>
        </p:txBody>
      </p:sp>
    </p:spTree>
    <p:extLst>
      <p:ext uri="{BB962C8B-B14F-4D97-AF65-F5344CB8AC3E}">
        <p14:creationId xmlns:p14="http://schemas.microsoft.com/office/powerpoint/2010/main" val="28975201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Lst>
  </p:timing>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7377" y="166310"/>
            <a:ext cx="9134475" cy="6419850"/>
          </a:xfrm>
          <a:prstGeom prst="rect">
            <a:avLst/>
          </a:prstGeom>
        </p:spPr>
      </p:pic>
      <p:cxnSp>
        <p:nvCxnSpPr>
          <p:cNvPr id="5" name="Straight Arrow Connector 4"/>
          <p:cNvCxnSpPr/>
          <p:nvPr/>
        </p:nvCxnSpPr>
        <p:spPr bwMode="auto">
          <a:xfrm flipV="1">
            <a:off x="3908835" y="682493"/>
            <a:ext cx="1883044" cy="4974956"/>
          </a:xfrm>
          <a:prstGeom prst="straightConnector1">
            <a:avLst/>
          </a:prstGeom>
          <a:solidFill>
            <a:schemeClr val="accent1"/>
          </a:solidFill>
          <a:ln w="38100" cap="flat" cmpd="sng" algn="ctr">
            <a:solidFill>
              <a:srgbClr val="92D050"/>
            </a:solidFill>
            <a:prstDash val="solid"/>
            <a:round/>
            <a:headEnd type="none" w="lg" len="med"/>
            <a:tailEnd type="arrow"/>
          </a:ln>
          <a:effectLst/>
        </p:spPr>
      </p:cxnSp>
      <p:sp>
        <p:nvSpPr>
          <p:cNvPr id="6" name="TextBox 5"/>
          <p:cNvSpPr txBox="1"/>
          <p:nvPr/>
        </p:nvSpPr>
        <p:spPr>
          <a:xfrm>
            <a:off x="4598510" y="166310"/>
            <a:ext cx="2875146" cy="523220"/>
          </a:xfrm>
          <a:prstGeom prst="rect">
            <a:avLst/>
          </a:prstGeom>
          <a:noFill/>
        </p:spPr>
        <p:txBody>
          <a:bodyPr wrap="none" rtlCol="0">
            <a:spAutoFit/>
          </a:bodyPr>
          <a:lstStyle/>
          <a:p>
            <a:r>
              <a:rPr lang="en-US" dirty="0"/>
              <a:t>Very steep failure</a:t>
            </a:r>
          </a:p>
        </p:txBody>
      </p:sp>
      <p:cxnSp>
        <p:nvCxnSpPr>
          <p:cNvPr id="7" name="Straight Arrow Connector 6"/>
          <p:cNvCxnSpPr/>
          <p:nvPr/>
        </p:nvCxnSpPr>
        <p:spPr bwMode="auto">
          <a:xfrm flipV="1">
            <a:off x="6044614" y="3092480"/>
            <a:ext cx="3389367" cy="2564970"/>
          </a:xfrm>
          <a:prstGeom prst="straightConnector1">
            <a:avLst/>
          </a:prstGeom>
          <a:solidFill>
            <a:schemeClr val="accent1"/>
          </a:solidFill>
          <a:ln w="38100" cap="flat" cmpd="sng" algn="ctr">
            <a:solidFill>
              <a:srgbClr val="FFC000"/>
            </a:solidFill>
            <a:prstDash val="solid"/>
            <a:round/>
            <a:headEnd type="none" w="lg" len="med"/>
            <a:tailEnd type="arrow"/>
          </a:ln>
          <a:effectLst/>
        </p:spPr>
      </p:cxnSp>
      <p:sp>
        <p:nvSpPr>
          <p:cNvPr id="8" name="Rectangle 7"/>
          <p:cNvSpPr/>
          <p:nvPr/>
        </p:nvSpPr>
        <p:spPr>
          <a:xfrm>
            <a:off x="1624931" y="6494076"/>
            <a:ext cx="8986921" cy="307777"/>
          </a:xfrm>
          <a:prstGeom prst="rect">
            <a:avLst/>
          </a:prstGeom>
        </p:spPr>
        <p:txBody>
          <a:bodyPr wrap="square">
            <a:spAutoFit/>
          </a:bodyPr>
          <a:lstStyle/>
          <a:p>
            <a:r>
              <a:rPr lang="en-US" sz="1400" b="0" dirty="0"/>
              <a:t>Lucinda Li, Theresa Chu, Jonathan Harris, </a:t>
            </a:r>
            <a:r>
              <a:rPr lang="en-US" sz="1400" b="0" dirty="0" err="1"/>
              <a:t>Mythri</a:t>
            </a:r>
            <a:r>
              <a:rPr lang="en-US" sz="1400" b="0" dirty="0"/>
              <a:t> </a:t>
            </a:r>
            <a:r>
              <a:rPr lang="en-US" sz="1400" b="0" dirty="0" err="1"/>
              <a:t>Krishnamoorthysujatha</a:t>
            </a:r>
            <a:r>
              <a:rPr lang="en-US" sz="1400" b="0" dirty="0"/>
              <a:t>, Rose </a:t>
            </a:r>
            <a:r>
              <a:rPr lang="en-US" sz="1400" b="0" dirty="0" err="1"/>
              <a:t>Linehan</a:t>
            </a:r>
            <a:r>
              <a:rPr lang="en-US" sz="1400" b="0" dirty="0"/>
              <a:t>, William H. </a:t>
            </a:r>
            <a:r>
              <a:rPr lang="en-US" sz="1400" b="0" dirty="0" err="1"/>
              <a:t>Pennock</a:t>
            </a:r>
            <a:endParaRPr lang="en-US" sz="1400" b="0" dirty="0"/>
          </a:p>
        </p:txBody>
      </p:sp>
      <p:sp>
        <p:nvSpPr>
          <p:cNvPr id="9" name="TextBox 8"/>
          <p:cNvSpPr txBox="1"/>
          <p:nvPr/>
        </p:nvSpPr>
        <p:spPr>
          <a:xfrm>
            <a:off x="9135027" y="2746142"/>
            <a:ext cx="1267154" cy="400110"/>
          </a:xfrm>
          <a:prstGeom prst="rect">
            <a:avLst/>
          </a:prstGeom>
          <a:noFill/>
        </p:spPr>
        <p:txBody>
          <a:bodyPr wrap="square" rtlCol="0">
            <a:spAutoFit/>
          </a:bodyPr>
          <a:lstStyle/>
          <a:p>
            <a:r>
              <a:rPr lang="en-US" sz="2000" b="0" dirty="0" smtClean="0"/>
              <a:t>0.65 mg/L</a:t>
            </a:r>
            <a:endParaRPr lang="en-US" sz="2000" b="0" dirty="0"/>
          </a:p>
        </p:txBody>
      </p:sp>
      <p:sp>
        <p:nvSpPr>
          <p:cNvPr id="10" name="TextBox 9"/>
          <p:cNvSpPr txBox="1"/>
          <p:nvPr/>
        </p:nvSpPr>
        <p:spPr>
          <a:xfrm>
            <a:off x="4451617" y="597322"/>
            <a:ext cx="1466629" cy="400110"/>
          </a:xfrm>
          <a:prstGeom prst="rect">
            <a:avLst/>
          </a:prstGeom>
          <a:noFill/>
        </p:spPr>
        <p:txBody>
          <a:bodyPr wrap="square" rtlCol="0">
            <a:spAutoFit/>
          </a:bodyPr>
          <a:lstStyle/>
          <a:p>
            <a:r>
              <a:rPr lang="en-US" sz="2000" b="0" dirty="0" smtClean="0"/>
              <a:t>1.55 mg/L</a:t>
            </a:r>
            <a:endParaRPr lang="en-US" sz="2000" b="0" dirty="0"/>
          </a:p>
        </p:txBody>
      </p:sp>
      <p:sp>
        <p:nvSpPr>
          <p:cNvPr id="11" name="TextBox 10"/>
          <p:cNvSpPr txBox="1"/>
          <p:nvPr/>
        </p:nvSpPr>
        <p:spPr>
          <a:xfrm>
            <a:off x="2581040" y="164048"/>
            <a:ext cx="2093843" cy="369332"/>
          </a:xfrm>
          <a:prstGeom prst="rect">
            <a:avLst/>
          </a:prstGeom>
          <a:noFill/>
        </p:spPr>
        <p:txBody>
          <a:bodyPr wrap="none" rtlCol="0">
            <a:spAutoFit/>
          </a:bodyPr>
          <a:lstStyle/>
          <a:p>
            <a:r>
              <a:rPr lang="en-US" dirty="0" smtClean="0"/>
              <a:t>5 NTU of kaolin clay</a:t>
            </a:r>
            <a:endParaRPr lang="en-US" dirty="0"/>
          </a:p>
        </p:txBody>
      </p:sp>
      <p:grpSp>
        <p:nvGrpSpPr>
          <p:cNvPr id="16" name="Group 15"/>
          <p:cNvGrpSpPr/>
          <p:nvPr/>
        </p:nvGrpSpPr>
        <p:grpSpPr>
          <a:xfrm>
            <a:off x="12078990" y="166310"/>
            <a:ext cx="3332677" cy="6419850"/>
            <a:chOff x="1629777" y="318710"/>
            <a:chExt cx="9134475" cy="6419850"/>
          </a:xfrm>
        </p:grpSpPr>
        <p:pic>
          <p:nvPicPr>
            <p:cNvPr id="14" name="Picture 13"/>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629777" y="318710"/>
              <a:ext cx="9134475" cy="6419850"/>
            </a:xfrm>
            <a:prstGeom prst="rect">
              <a:avLst/>
            </a:prstGeom>
          </p:spPr>
        </p:pic>
        <p:cxnSp>
          <p:nvCxnSpPr>
            <p:cNvPr id="15" name="Straight Arrow Connector 14"/>
            <p:cNvCxnSpPr/>
            <p:nvPr/>
          </p:nvCxnSpPr>
          <p:spPr bwMode="auto">
            <a:xfrm flipV="1">
              <a:off x="6197014" y="3244880"/>
              <a:ext cx="3389367" cy="2564970"/>
            </a:xfrm>
            <a:prstGeom prst="straightConnector1">
              <a:avLst/>
            </a:prstGeom>
            <a:solidFill>
              <a:schemeClr val="accent1"/>
            </a:solidFill>
            <a:ln w="38100" cap="flat" cmpd="sng" algn="ctr">
              <a:solidFill>
                <a:srgbClr val="FFC000"/>
              </a:solidFill>
              <a:prstDash val="solid"/>
              <a:round/>
              <a:headEnd type="none" w="lg" len="med"/>
              <a:tailEnd type="arrow"/>
            </a:ln>
            <a:effectLst/>
          </p:spPr>
        </p:cxnSp>
      </p:grpSp>
    </p:spTree>
    <p:extLst>
      <p:ext uri="{BB962C8B-B14F-4D97-AF65-F5344CB8AC3E}">
        <p14:creationId xmlns:p14="http://schemas.microsoft.com/office/powerpoint/2010/main" val="11567416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3.75E-6 -1.11111E-6 L -0.80677 0.00347 " pathEditMode="relative" rAng="0" ptsTypes="AA">
                                      <p:cBhvr>
                                        <p:cTn id="6" dur="2000" fill="hold"/>
                                        <p:tgtEl>
                                          <p:spTgt spid="16"/>
                                        </p:tgtEl>
                                        <p:attrNameLst>
                                          <p:attrName>ppt_x</p:attrName>
                                          <p:attrName>ppt_y</p:attrName>
                                        </p:attrNameLst>
                                      </p:cBhvr>
                                      <p:rCtr x="-40339" y="16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7546" y="228600"/>
            <a:ext cx="6278124" cy="1143000"/>
          </a:xfrm>
        </p:spPr>
        <p:txBody>
          <a:bodyPr/>
          <a:lstStyle/>
          <a:p>
            <a:r>
              <a:rPr lang="en-US" dirty="0" smtClean="0"/>
              <a:t>Reflections on the field trip to City of Ithaca WTP</a:t>
            </a:r>
            <a:endParaRPr lang="en-US" dirty="0"/>
          </a:p>
        </p:txBody>
      </p:sp>
      <p:sp>
        <p:nvSpPr>
          <p:cNvPr id="3" name="Content Placeholder 2"/>
          <p:cNvSpPr>
            <a:spLocks noGrp="1"/>
          </p:cNvSpPr>
          <p:nvPr>
            <p:ph idx="1"/>
          </p:nvPr>
        </p:nvSpPr>
        <p:spPr>
          <a:xfrm>
            <a:off x="327546" y="1600200"/>
            <a:ext cx="5996070" cy="4525963"/>
          </a:xfrm>
        </p:spPr>
        <p:txBody>
          <a:bodyPr/>
          <a:lstStyle/>
          <a:p>
            <a:r>
              <a:rPr lang="en-US" sz="2800" dirty="0" smtClean="0"/>
              <a:t>Why membranes?</a:t>
            </a:r>
          </a:p>
          <a:p>
            <a:pPr lvl="1"/>
            <a:r>
              <a:rPr lang="en-US" sz="2400" dirty="0" smtClean="0"/>
              <a:t>“Long life” – 10 years under ideal conditions</a:t>
            </a:r>
          </a:p>
          <a:p>
            <a:pPr lvl="1"/>
            <a:r>
              <a:rPr lang="en-US" sz="2400" dirty="0" smtClean="0"/>
              <a:t>Better prepared for future treatment processes</a:t>
            </a:r>
          </a:p>
          <a:p>
            <a:pPr lvl="1"/>
            <a:r>
              <a:rPr lang="en-US" sz="2400" dirty="0" smtClean="0"/>
              <a:t>More compact (not when accounting for extra tanks required)</a:t>
            </a:r>
          </a:p>
          <a:p>
            <a:pPr lvl="1"/>
            <a:r>
              <a:rPr lang="en-US" sz="2400" dirty="0" smtClean="0"/>
              <a:t>Why might they require back pressure?</a:t>
            </a:r>
          </a:p>
          <a:p>
            <a:r>
              <a:rPr lang="en-US" sz="2800" dirty="0" smtClean="0"/>
              <a:t>Similar filtered water turbidity to CUWFP</a:t>
            </a:r>
          </a:p>
          <a:p>
            <a:r>
              <a:rPr lang="en-US" sz="2800" dirty="0" smtClean="0"/>
              <a:t>Plant complexity</a:t>
            </a:r>
            <a:endParaRPr lang="en-US" sz="2800" dirty="0"/>
          </a:p>
        </p:txBody>
      </p:sp>
      <p:pic>
        <p:nvPicPr>
          <p:cNvPr id="6" name="Picture 5"/>
          <p:cNvPicPr>
            <a:picLocks noChangeAspect="1"/>
          </p:cNvPicPr>
          <p:nvPr/>
        </p:nvPicPr>
        <p:blipFill rotWithShape="1">
          <a:blip r:embed="rId2" cstate="print">
            <a:extLst>
              <a:ext uri="{BEBA8EAE-BF5A-486C-A8C5-ECC9F3942E4B}">
                <a14:imgProps xmlns:a14="http://schemas.microsoft.com/office/drawing/2010/main">
                  <a14:imgLayer r:embed="rId3">
                    <a14:imgEffect>
                      <a14:brightnessContrast bright="34000"/>
                    </a14:imgEffect>
                  </a14:imgLayer>
                </a14:imgProps>
              </a:ext>
              <a:ext uri="{28A0092B-C50C-407E-A947-70E740481C1C}">
                <a14:useLocalDpi xmlns:a14="http://schemas.microsoft.com/office/drawing/2010/main" val="0"/>
              </a:ext>
            </a:extLst>
          </a:blip>
          <a:srcRect l="10945" r="20000"/>
          <a:stretch/>
        </p:blipFill>
        <p:spPr>
          <a:xfrm rot="5400000">
            <a:off x="5969835" y="635835"/>
            <a:ext cx="6858000" cy="5586330"/>
          </a:xfrm>
          <a:prstGeom prst="rect">
            <a:avLst/>
          </a:prstGeom>
        </p:spPr>
      </p:pic>
    </p:spTree>
    <p:extLst>
      <p:ext uri="{BB962C8B-B14F-4D97-AF65-F5344CB8AC3E}">
        <p14:creationId xmlns:p14="http://schemas.microsoft.com/office/powerpoint/2010/main" val="4104393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981200" y="228600"/>
            <a:ext cx="8458200" cy="685800"/>
          </a:xfrm>
        </p:spPr>
        <p:txBody>
          <a:bodyPr/>
          <a:lstStyle/>
          <a:p>
            <a:r>
              <a:rPr lang="en-US" dirty="0" smtClean="0"/>
              <a:t>Membrane Filtration</a:t>
            </a:r>
            <a:endParaRPr lang="en-US" dirty="0"/>
          </a:p>
        </p:txBody>
      </p:sp>
      <p:pic>
        <p:nvPicPr>
          <p:cNvPr id="4098" name="Picture 2" descr="Membrane Filtration Plant - Temple, Texa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990600"/>
            <a:ext cx="9144000" cy="609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1418254"/>
      </p:ext>
    </p:extLst>
  </p:cSld>
  <p:clrMapOvr>
    <a:masterClrMapping/>
  </p:clrMapOvr>
  <p:transition>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Membrane Filtration for Drinking Water Treatment: Topics</a:t>
            </a:r>
            <a:endParaRPr lang="en-US" dirty="0"/>
          </a:p>
        </p:txBody>
      </p:sp>
      <p:sp>
        <p:nvSpPr>
          <p:cNvPr id="3" name="Content Placeholder 2"/>
          <p:cNvSpPr>
            <a:spLocks noGrp="1"/>
          </p:cNvSpPr>
          <p:nvPr>
            <p:ph idx="1"/>
          </p:nvPr>
        </p:nvSpPr>
        <p:spPr/>
        <p:txBody>
          <a:bodyPr/>
          <a:lstStyle/>
          <a:p>
            <a:r>
              <a:rPr lang="en-US" sz="2800" dirty="0"/>
              <a:t>Removal by size exclusion</a:t>
            </a:r>
          </a:p>
          <a:p>
            <a:r>
              <a:rPr lang="en-US" sz="2800" dirty="0"/>
              <a:t>Size of contaminants</a:t>
            </a:r>
          </a:p>
          <a:p>
            <a:r>
              <a:rPr lang="en-US" sz="2800" dirty="0"/>
              <a:t>Head loss through a pore</a:t>
            </a:r>
          </a:p>
          <a:p>
            <a:r>
              <a:rPr lang="en-US" sz="2800" dirty="0"/>
              <a:t>Number of pores per area of membrane</a:t>
            </a:r>
          </a:p>
          <a:p>
            <a:r>
              <a:rPr lang="en-US" sz="2800" dirty="0"/>
              <a:t>Typical filtration approach velocities</a:t>
            </a:r>
          </a:p>
          <a:p>
            <a:r>
              <a:rPr lang="en-US" sz="2800" dirty="0"/>
              <a:t>How do they achieve reasonable flow rates per </a:t>
            </a:r>
            <a:r>
              <a:rPr lang="en-US" sz="2800" dirty="0" smtClean="0"/>
              <a:t>plan view </a:t>
            </a:r>
            <a:r>
              <a:rPr lang="en-US" sz="2800" dirty="0"/>
              <a:t>area?</a:t>
            </a:r>
          </a:p>
          <a:p>
            <a:r>
              <a:rPr lang="en-US" sz="2800" dirty="0"/>
              <a:t>Low pressure and high pressure systems</a:t>
            </a:r>
          </a:p>
          <a:p>
            <a:r>
              <a:rPr lang="en-US" sz="2800" dirty="0" smtClean="0"/>
              <a:t>Fouling (backwashing doesn’t fully clean the membranes)</a:t>
            </a:r>
            <a:endParaRPr lang="en-US" sz="2800" dirty="0"/>
          </a:p>
          <a:p>
            <a:r>
              <a:rPr lang="en-US" sz="2800" dirty="0" smtClean="0"/>
              <a:t>Dissolved Organic Matter </a:t>
            </a:r>
            <a:r>
              <a:rPr lang="en-US" sz="2800" dirty="0"/>
              <a:t>removal</a:t>
            </a:r>
          </a:p>
          <a:p>
            <a:endParaRPr lang="en-US" sz="2800" dirty="0"/>
          </a:p>
        </p:txBody>
      </p:sp>
    </p:spTree>
    <p:extLst>
      <p:ext uri="{BB962C8B-B14F-4D97-AF65-F5344CB8AC3E}">
        <p14:creationId xmlns:p14="http://schemas.microsoft.com/office/powerpoint/2010/main" val="3584250291"/>
      </p:ext>
    </p:extLst>
  </p:cSld>
  <p:clrMapOvr>
    <a:masterClrMapping/>
  </p:clrMapOvr>
  <p:transition>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Pore </a:t>
            </a:r>
            <a:r>
              <a:rPr lang="en-US" dirty="0" smtClean="0"/>
              <a:t>sizes of membranes</a:t>
            </a:r>
            <a:endParaRPr lang="en-US" dirty="0"/>
          </a:p>
        </p:txBody>
      </p:sp>
      <p:sp>
        <p:nvSpPr>
          <p:cNvPr id="5" name="Rectangle 4"/>
          <p:cNvSpPr/>
          <p:nvPr/>
        </p:nvSpPr>
        <p:spPr bwMode="auto">
          <a:xfrm>
            <a:off x="2567165" y="2589498"/>
            <a:ext cx="6686550" cy="89807"/>
          </a:xfrm>
          <a:prstGeom prst="rect">
            <a:avLst/>
          </a:prstGeom>
          <a:pattFill prst="narVert">
            <a:fgClr>
              <a:schemeClr val="accent1"/>
            </a:fgClr>
            <a:bgClr>
              <a:schemeClr val="bg1"/>
            </a:bgClr>
          </a:patt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Century Gothic" pitchFamily="34" charset="0"/>
              <a:cs typeface="Arial" charset="0"/>
            </a:endParaRPr>
          </a:p>
        </p:txBody>
      </p:sp>
      <p:sp>
        <p:nvSpPr>
          <p:cNvPr id="6" name="TextBox 5"/>
          <p:cNvSpPr txBox="1"/>
          <p:nvPr/>
        </p:nvSpPr>
        <p:spPr>
          <a:xfrm>
            <a:off x="2567165" y="1948648"/>
            <a:ext cx="1750800" cy="707886"/>
          </a:xfrm>
          <a:prstGeom prst="rect">
            <a:avLst/>
          </a:prstGeom>
          <a:noFill/>
        </p:spPr>
        <p:txBody>
          <a:bodyPr wrap="none" rtlCol="0">
            <a:spAutoFit/>
          </a:bodyPr>
          <a:lstStyle/>
          <a:p>
            <a:r>
              <a:rPr lang="en-US" sz="2000" b="0" dirty="0" smtClean="0">
                <a:latin typeface="+mn-lt"/>
              </a:rPr>
              <a:t>Microfiltration</a:t>
            </a:r>
          </a:p>
          <a:p>
            <a:r>
              <a:rPr lang="en-US" sz="2000" b="0" dirty="0" smtClean="0">
                <a:latin typeface="+mn-lt"/>
              </a:rPr>
              <a:t>0.1 </a:t>
            </a:r>
            <a:r>
              <a:rPr lang="en-US" sz="2000" b="0" dirty="0" smtClean="0">
                <a:latin typeface="Symbol" panose="05050102010706020507" pitchFamily="18" charset="2"/>
              </a:rPr>
              <a:t>m</a:t>
            </a:r>
            <a:r>
              <a:rPr lang="en-US" sz="2000" b="0" dirty="0" smtClean="0">
                <a:latin typeface="+mn-lt"/>
              </a:rPr>
              <a:t>m pores</a:t>
            </a:r>
            <a:endParaRPr lang="en-US" sz="2000" b="0" dirty="0">
              <a:latin typeface="+mn-lt"/>
            </a:endParaRPr>
          </a:p>
        </p:txBody>
      </p:sp>
      <p:sp>
        <p:nvSpPr>
          <p:cNvPr id="7" name="Rectangle 6"/>
          <p:cNvSpPr/>
          <p:nvPr/>
        </p:nvSpPr>
        <p:spPr bwMode="auto">
          <a:xfrm>
            <a:off x="2567165" y="3686115"/>
            <a:ext cx="6686550" cy="89807"/>
          </a:xfrm>
          <a:prstGeom prst="rect">
            <a:avLst/>
          </a:prstGeom>
          <a:pattFill prst="narVert">
            <a:fgClr>
              <a:schemeClr val="accent1"/>
            </a:fgClr>
            <a:bgClr>
              <a:schemeClr val="bg1"/>
            </a:bgClr>
          </a:patt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Century Gothic" pitchFamily="34" charset="0"/>
              <a:cs typeface="Arial" charset="0"/>
            </a:endParaRPr>
          </a:p>
        </p:txBody>
      </p:sp>
      <p:sp>
        <p:nvSpPr>
          <p:cNvPr id="8" name="TextBox 7"/>
          <p:cNvSpPr txBox="1"/>
          <p:nvPr/>
        </p:nvSpPr>
        <p:spPr>
          <a:xfrm>
            <a:off x="2567165" y="3045265"/>
            <a:ext cx="1705916" cy="707886"/>
          </a:xfrm>
          <a:prstGeom prst="rect">
            <a:avLst/>
          </a:prstGeom>
          <a:noFill/>
        </p:spPr>
        <p:txBody>
          <a:bodyPr wrap="none" rtlCol="0">
            <a:spAutoFit/>
          </a:bodyPr>
          <a:lstStyle/>
          <a:p>
            <a:r>
              <a:rPr lang="en-US" sz="2000" b="0" dirty="0" smtClean="0">
                <a:latin typeface="+mn-lt"/>
              </a:rPr>
              <a:t>Ultrafiltration</a:t>
            </a:r>
          </a:p>
          <a:p>
            <a:r>
              <a:rPr lang="en-US" sz="2000" b="0" dirty="0" smtClean="0">
                <a:latin typeface="+mn-lt"/>
              </a:rPr>
              <a:t>0.01 </a:t>
            </a:r>
            <a:r>
              <a:rPr lang="en-US" sz="2000" b="0" dirty="0" smtClean="0">
                <a:latin typeface="Symbol" panose="05050102010706020507" pitchFamily="18" charset="2"/>
              </a:rPr>
              <a:t>m</a:t>
            </a:r>
            <a:r>
              <a:rPr lang="en-US" sz="2000" b="0" dirty="0" smtClean="0">
                <a:latin typeface="+mn-lt"/>
              </a:rPr>
              <a:t>m pores</a:t>
            </a:r>
            <a:endParaRPr lang="en-US" sz="2000" b="0" dirty="0">
              <a:latin typeface="+mn-lt"/>
            </a:endParaRPr>
          </a:p>
        </p:txBody>
      </p:sp>
      <p:sp>
        <p:nvSpPr>
          <p:cNvPr id="9" name="Rectangle 8"/>
          <p:cNvSpPr/>
          <p:nvPr/>
        </p:nvSpPr>
        <p:spPr bwMode="auto">
          <a:xfrm>
            <a:off x="2567165" y="4782732"/>
            <a:ext cx="6686550" cy="89807"/>
          </a:xfrm>
          <a:prstGeom prst="rect">
            <a:avLst/>
          </a:prstGeom>
          <a:pattFill prst="narVert">
            <a:fgClr>
              <a:schemeClr val="accent1"/>
            </a:fgClr>
            <a:bgClr>
              <a:schemeClr val="bg1"/>
            </a:bgClr>
          </a:patt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Century Gothic" pitchFamily="34" charset="0"/>
              <a:cs typeface="Arial" charset="0"/>
            </a:endParaRPr>
          </a:p>
        </p:txBody>
      </p:sp>
      <p:sp>
        <p:nvSpPr>
          <p:cNvPr id="10" name="TextBox 9"/>
          <p:cNvSpPr txBox="1"/>
          <p:nvPr/>
        </p:nvSpPr>
        <p:spPr>
          <a:xfrm>
            <a:off x="2567165" y="4141882"/>
            <a:ext cx="1846980" cy="707886"/>
          </a:xfrm>
          <a:prstGeom prst="rect">
            <a:avLst/>
          </a:prstGeom>
          <a:noFill/>
        </p:spPr>
        <p:txBody>
          <a:bodyPr wrap="none" rtlCol="0">
            <a:spAutoFit/>
          </a:bodyPr>
          <a:lstStyle/>
          <a:p>
            <a:r>
              <a:rPr lang="en-US" sz="2000" b="0" dirty="0" err="1" smtClean="0">
                <a:latin typeface="+mn-lt"/>
              </a:rPr>
              <a:t>Nanofiltration</a:t>
            </a:r>
            <a:endParaRPr lang="en-US" sz="2000" b="0" dirty="0" smtClean="0">
              <a:latin typeface="+mn-lt"/>
            </a:endParaRPr>
          </a:p>
          <a:p>
            <a:r>
              <a:rPr lang="en-US" sz="2000" b="0" dirty="0" smtClean="0">
                <a:latin typeface="+mn-lt"/>
              </a:rPr>
              <a:t>0.001 </a:t>
            </a:r>
            <a:r>
              <a:rPr lang="en-US" sz="2000" b="0" dirty="0" smtClean="0">
                <a:latin typeface="Symbol" panose="05050102010706020507" pitchFamily="18" charset="2"/>
              </a:rPr>
              <a:t>m</a:t>
            </a:r>
            <a:r>
              <a:rPr lang="en-US" sz="2000" b="0" dirty="0" smtClean="0">
                <a:latin typeface="+mn-lt"/>
              </a:rPr>
              <a:t>m pores</a:t>
            </a:r>
            <a:endParaRPr lang="en-US" sz="2000" b="0" dirty="0">
              <a:latin typeface="+mn-lt"/>
            </a:endParaRPr>
          </a:p>
        </p:txBody>
      </p:sp>
      <p:sp>
        <p:nvSpPr>
          <p:cNvPr id="11" name="Rectangle 10"/>
          <p:cNvSpPr/>
          <p:nvPr/>
        </p:nvSpPr>
        <p:spPr bwMode="auto">
          <a:xfrm>
            <a:off x="2567165" y="5879349"/>
            <a:ext cx="6686550" cy="89807"/>
          </a:xfrm>
          <a:prstGeom prst="rect">
            <a:avLst/>
          </a:prstGeom>
          <a:pattFill prst="narVert">
            <a:fgClr>
              <a:schemeClr val="accent1"/>
            </a:fgClr>
            <a:bgClr>
              <a:schemeClr val="bg1"/>
            </a:bgClr>
          </a:patt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Century Gothic" pitchFamily="34" charset="0"/>
              <a:cs typeface="Arial" charset="0"/>
            </a:endParaRPr>
          </a:p>
        </p:txBody>
      </p:sp>
      <p:sp>
        <p:nvSpPr>
          <p:cNvPr id="12" name="TextBox 11"/>
          <p:cNvSpPr txBox="1"/>
          <p:nvPr/>
        </p:nvSpPr>
        <p:spPr>
          <a:xfrm>
            <a:off x="2567165" y="5238499"/>
            <a:ext cx="1986441" cy="707886"/>
          </a:xfrm>
          <a:prstGeom prst="rect">
            <a:avLst/>
          </a:prstGeom>
          <a:noFill/>
        </p:spPr>
        <p:txBody>
          <a:bodyPr wrap="none" rtlCol="0">
            <a:spAutoFit/>
          </a:bodyPr>
          <a:lstStyle/>
          <a:p>
            <a:r>
              <a:rPr lang="en-US" sz="2000" b="0" dirty="0" smtClean="0">
                <a:latin typeface="+mn-lt"/>
              </a:rPr>
              <a:t>Reverse osmosis</a:t>
            </a:r>
          </a:p>
          <a:p>
            <a:r>
              <a:rPr lang="en-US" sz="2000" b="0" dirty="0" smtClean="0">
                <a:latin typeface="+mn-lt"/>
              </a:rPr>
              <a:t>Nonporous</a:t>
            </a:r>
            <a:endParaRPr lang="en-US" sz="2000" b="0" dirty="0">
              <a:latin typeface="+mn-lt"/>
            </a:endParaRPr>
          </a:p>
        </p:txBody>
      </p:sp>
      <p:cxnSp>
        <p:nvCxnSpPr>
          <p:cNvPr id="13" name="Straight Arrow Connector 12"/>
          <p:cNvCxnSpPr/>
          <p:nvPr/>
        </p:nvCxnSpPr>
        <p:spPr bwMode="auto">
          <a:xfrm>
            <a:off x="4414145" y="1769165"/>
            <a:ext cx="1503216" cy="4591878"/>
          </a:xfrm>
          <a:prstGeom prst="straightConnector1">
            <a:avLst/>
          </a:prstGeom>
          <a:solidFill>
            <a:schemeClr val="accent1"/>
          </a:solidFill>
          <a:ln w="28575" cap="flat" cmpd="sng" algn="ctr">
            <a:solidFill>
              <a:schemeClr val="tx1"/>
            </a:solidFill>
            <a:prstDash val="solid"/>
            <a:round/>
            <a:headEnd type="none" w="lg" len="med"/>
            <a:tailEnd type="triangle"/>
          </a:ln>
          <a:effectLst/>
        </p:spPr>
      </p:cxnSp>
      <p:sp>
        <p:nvSpPr>
          <p:cNvPr id="14" name="TextBox 13"/>
          <p:cNvSpPr txBox="1"/>
          <p:nvPr/>
        </p:nvSpPr>
        <p:spPr>
          <a:xfrm>
            <a:off x="5588937" y="6356932"/>
            <a:ext cx="849207" cy="400110"/>
          </a:xfrm>
          <a:prstGeom prst="rect">
            <a:avLst/>
          </a:prstGeom>
          <a:noFill/>
        </p:spPr>
        <p:txBody>
          <a:bodyPr wrap="none" rtlCol="0">
            <a:spAutoFit/>
          </a:bodyPr>
          <a:lstStyle/>
          <a:p>
            <a:r>
              <a:rPr lang="en-US" sz="2000" b="0" dirty="0" smtClean="0">
                <a:latin typeface="+mn-lt"/>
              </a:rPr>
              <a:t>Water</a:t>
            </a:r>
            <a:endParaRPr lang="en-US" sz="2000" b="0" dirty="0">
              <a:latin typeface="+mn-lt"/>
            </a:endParaRPr>
          </a:p>
        </p:txBody>
      </p:sp>
      <p:sp>
        <p:nvSpPr>
          <p:cNvPr id="15" name="Freeform 14"/>
          <p:cNvSpPr/>
          <p:nvPr/>
        </p:nvSpPr>
        <p:spPr bwMode="auto">
          <a:xfrm>
            <a:off x="4943326" y="1749287"/>
            <a:ext cx="1659835" cy="4144617"/>
          </a:xfrm>
          <a:custGeom>
            <a:avLst/>
            <a:gdLst>
              <a:gd name="connsiteX0" fmla="*/ 0 w 1659835"/>
              <a:gd name="connsiteY0" fmla="*/ 0 h 4144617"/>
              <a:gd name="connsiteX1" fmla="*/ 1421296 w 1659835"/>
              <a:gd name="connsiteY1" fmla="*/ 4144617 h 4144617"/>
              <a:gd name="connsiteX2" fmla="*/ 1659835 w 1659835"/>
              <a:gd name="connsiteY2" fmla="*/ 3707296 h 4144617"/>
            </a:gdLst>
            <a:ahLst/>
            <a:cxnLst>
              <a:cxn ang="0">
                <a:pos x="connsiteX0" y="connsiteY0"/>
              </a:cxn>
              <a:cxn ang="0">
                <a:pos x="connsiteX1" y="connsiteY1"/>
              </a:cxn>
              <a:cxn ang="0">
                <a:pos x="connsiteX2" y="connsiteY2"/>
              </a:cxn>
            </a:cxnLst>
            <a:rect l="l" t="t" r="r" b="b"/>
            <a:pathLst>
              <a:path w="1659835" h="4144617">
                <a:moveTo>
                  <a:pt x="0" y="0"/>
                </a:moveTo>
                <a:lnTo>
                  <a:pt x="1421296" y="4144617"/>
                </a:lnTo>
                <a:lnTo>
                  <a:pt x="1659835" y="3707296"/>
                </a:lnTo>
              </a:path>
            </a:pathLst>
          </a:custGeom>
          <a:no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Century Gothic" pitchFamily="34" charset="0"/>
              <a:cs typeface="Arial" charset="0"/>
            </a:endParaRPr>
          </a:p>
        </p:txBody>
      </p:sp>
      <p:sp>
        <p:nvSpPr>
          <p:cNvPr id="16" name="Freeform 15"/>
          <p:cNvSpPr/>
          <p:nvPr/>
        </p:nvSpPr>
        <p:spPr bwMode="auto">
          <a:xfrm>
            <a:off x="5488028" y="1800994"/>
            <a:ext cx="1252330" cy="2971800"/>
          </a:xfrm>
          <a:custGeom>
            <a:avLst/>
            <a:gdLst>
              <a:gd name="connsiteX0" fmla="*/ 0 w 1659835"/>
              <a:gd name="connsiteY0" fmla="*/ 0 h 4144617"/>
              <a:gd name="connsiteX1" fmla="*/ 1421296 w 1659835"/>
              <a:gd name="connsiteY1" fmla="*/ 4144617 h 4144617"/>
              <a:gd name="connsiteX2" fmla="*/ 1659835 w 1659835"/>
              <a:gd name="connsiteY2" fmla="*/ 3707296 h 4144617"/>
              <a:gd name="connsiteX0" fmla="*/ 0 w 1252330"/>
              <a:gd name="connsiteY0" fmla="*/ 0 h 2971800"/>
              <a:gd name="connsiteX1" fmla="*/ 1013791 w 1252330"/>
              <a:gd name="connsiteY1" fmla="*/ 2971800 h 2971800"/>
              <a:gd name="connsiteX2" fmla="*/ 1252330 w 1252330"/>
              <a:gd name="connsiteY2" fmla="*/ 2534479 h 2971800"/>
            </a:gdLst>
            <a:ahLst/>
            <a:cxnLst>
              <a:cxn ang="0">
                <a:pos x="connsiteX0" y="connsiteY0"/>
              </a:cxn>
              <a:cxn ang="0">
                <a:pos x="connsiteX1" y="connsiteY1"/>
              </a:cxn>
              <a:cxn ang="0">
                <a:pos x="connsiteX2" y="connsiteY2"/>
              </a:cxn>
            </a:cxnLst>
            <a:rect l="l" t="t" r="r" b="b"/>
            <a:pathLst>
              <a:path w="1252330" h="2971800">
                <a:moveTo>
                  <a:pt x="0" y="0"/>
                </a:moveTo>
                <a:lnTo>
                  <a:pt x="1013791" y="2971800"/>
                </a:lnTo>
                <a:lnTo>
                  <a:pt x="1252330" y="2534479"/>
                </a:lnTo>
              </a:path>
            </a:pathLst>
          </a:custGeom>
          <a:no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Century Gothic" pitchFamily="34" charset="0"/>
              <a:cs typeface="Arial" charset="0"/>
            </a:endParaRPr>
          </a:p>
        </p:txBody>
      </p:sp>
      <p:sp>
        <p:nvSpPr>
          <p:cNvPr id="17" name="Freeform 16"/>
          <p:cNvSpPr/>
          <p:nvPr/>
        </p:nvSpPr>
        <p:spPr bwMode="auto">
          <a:xfrm>
            <a:off x="6011783" y="1771827"/>
            <a:ext cx="874643" cy="1888435"/>
          </a:xfrm>
          <a:custGeom>
            <a:avLst/>
            <a:gdLst>
              <a:gd name="connsiteX0" fmla="*/ 0 w 1659835"/>
              <a:gd name="connsiteY0" fmla="*/ 0 h 4144617"/>
              <a:gd name="connsiteX1" fmla="*/ 1421296 w 1659835"/>
              <a:gd name="connsiteY1" fmla="*/ 4144617 h 4144617"/>
              <a:gd name="connsiteX2" fmla="*/ 1659835 w 1659835"/>
              <a:gd name="connsiteY2" fmla="*/ 3707296 h 4144617"/>
              <a:gd name="connsiteX0" fmla="*/ 0 w 1252330"/>
              <a:gd name="connsiteY0" fmla="*/ 0 h 2971800"/>
              <a:gd name="connsiteX1" fmla="*/ 1013791 w 1252330"/>
              <a:gd name="connsiteY1" fmla="*/ 2971800 h 2971800"/>
              <a:gd name="connsiteX2" fmla="*/ 1252330 w 1252330"/>
              <a:gd name="connsiteY2" fmla="*/ 2534479 h 2971800"/>
              <a:gd name="connsiteX0" fmla="*/ 0 w 874643"/>
              <a:gd name="connsiteY0" fmla="*/ 0 h 1888435"/>
              <a:gd name="connsiteX1" fmla="*/ 636104 w 874643"/>
              <a:gd name="connsiteY1" fmla="*/ 1888435 h 1888435"/>
              <a:gd name="connsiteX2" fmla="*/ 874643 w 874643"/>
              <a:gd name="connsiteY2" fmla="*/ 1451114 h 1888435"/>
            </a:gdLst>
            <a:ahLst/>
            <a:cxnLst>
              <a:cxn ang="0">
                <a:pos x="connsiteX0" y="connsiteY0"/>
              </a:cxn>
              <a:cxn ang="0">
                <a:pos x="connsiteX1" y="connsiteY1"/>
              </a:cxn>
              <a:cxn ang="0">
                <a:pos x="connsiteX2" y="connsiteY2"/>
              </a:cxn>
            </a:cxnLst>
            <a:rect l="l" t="t" r="r" b="b"/>
            <a:pathLst>
              <a:path w="874643" h="1888435">
                <a:moveTo>
                  <a:pt x="0" y="0"/>
                </a:moveTo>
                <a:lnTo>
                  <a:pt x="636104" y="1888435"/>
                </a:lnTo>
                <a:lnTo>
                  <a:pt x="874643" y="1451114"/>
                </a:lnTo>
              </a:path>
            </a:pathLst>
          </a:custGeom>
          <a:no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Century Gothic" pitchFamily="34" charset="0"/>
              <a:cs typeface="Arial" charset="0"/>
            </a:endParaRPr>
          </a:p>
        </p:txBody>
      </p:sp>
      <p:sp>
        <p:nvSpPr>
          <p:cNvPr id="18" name="Freeform 17"/>
          <p:cNvSpPr/>
          <p:nvPr/>
        </p:nvSpPr>
        <p:spPr bwMode="auto">
          <a:xfrm>
            <a:off x="6478922" y="1784429"/>
            <a:ext cx="526774" cy="805070"/>
          </a:xfrm>
          <a:custGeom>
            <a:avLst/>
            <a:gdLst>
              <a:gd name="connsiteX0" fmla="*/ 0 w 1659835"/>
              <a:gd name="connsiteY0" fmla="*/ 0 h 4144617"/>
              <a:gd name="connsiteX1" fmla="*/ 1421296 w 1659835"/>
              <a:gd name="connsiteY1" fmla="*/ 4144617 h 4144617"/>
              <a:gd name="connsiteX2" fmla="*/ 1659835 w 1659835"/>
              <a:gd name="connsiteY2" fmla="*/ 3707296 h 4144617"/>
              <a:gd name="connsiteX0" fmla="*/ 0 w 1252330"/>
              <a:gd name="connsiteY0" fmla="*/ 0 h 2971800"/>
              <a:gd name="connsiteX1" fmla="*/ 1013791 w 1252330"/>
              <a:gd name="connsiteY1" fmla="*/ 2971800 h 2971800"/>
              <a:gd name="connsiteX2" fmla="*/ 1252330 w 1252330"/>
              <a:gd name="connsiteY2" fmla="*/ 2534479 h 2971800"/>
              <a:gd name="connsiteX0" fmla="*/ 0 w 874643"/>
              <a:gd name="connsiteY0" fmla="*/ 0 h 1888435"/>
              <a:gd name="connsiteX1" fmla="*/ 636104 w 874643"/>
              <a:gd name="connsiteY1" fmla="*/ 1888435 h 1888435"/>
              <a:gd name="connsiteX2" fmla="*/ 874643 w 874643"/>
              <a:gd name="connsiteY2" fmla="*/ 1451114 h 1888435"/>
              <a:gd name="connsiteX0" fmla="*/ 0 w 526774"/>
              <a:gd name="connsiteY0" fmla="*/ 0 h 805070"/>
              <a:gd name="connsiteX1" fmla="*/ 288235 w 526774"/>
              <a:gd name="connsiteY1" fmla="*/ 805070 h 805070"/>
              <a:gd name="connsiteX2" fmla="*/ 526774 w 526774"/>
              <a:gd name="connsiteY2" fmla="*/ 367749 h 805070"/>
            </a:gdLst>
            <a:ahLst/>
            <a:cxnLst>
              <a:cxn ang="0">
                <a:pos x="connsiteX0" y="connsiteY0"/>
              </a:cxn>
              <a:cxn ang="0">
                <a:pos x="connsiteX1" y="connsiteY1"/>
              </a:cxn>
              <a:cxn ang="0">
                <a:pos x="connsiteX2" y="connsiteY2"/>
              </a:cxn>
            </a:cxnLst>
            <a:rect l="l" t="t" r="r" b="b"/>
            <a:pathLst>
              <a:path w="526774" h="805070">
                <a:moveTo>
                  <a:pt x="0" y="0"/>
                </a:moveTo>
                <a:lnTo>
                  <a:pt x="288235" y="805070"/>
                </a:lnTo>
                <a:lnTo>
                  <a:pt x="526774" y="367749"/>
                </a:lnTo>
              </a:path>
            </a:pathLst>
          </a:custGeom>
          <a:no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Century Gothic" pitchFamily="34" charset="0"/>
              <a:cs typeface="Arial" charset="0"/>
            </a:endParaRPr>
          </a:p>
        </p:txBody>
      </p:sp>
      <p:sp>
        <p:nvSpPr>
          <p:cNvPr id="19" name="TextBox 18"/>
          <p:cNvSpPr txBox="1"/>
          <p:nvPr/>
        </p:nvSpPr>
        <p:spPr>
          <a:xfrm>
            <a:off x="6818034" y="5479239"/>
            <a:ext cx="3398687" cy="400110"/>
          </a:xfrm>
          <a:prstGeom prst="rect">
            <a:avLst/>
          </a:prstGeom>
          <a:noFill/>
        </p:spPr>
        <p:txBody>
          <a:bodyPr wrap="none" rtlCol="0">
            <a:spAutoFit/>
          </a:bodyPr>
          <a:lstStyle/>
          <a:p>
            <a:r>
              <a:rPr lang="en-US" sz="2000" b="0" dirty="0" smtClean="0">
                <a:latin typeface="+mn-lt"/>
              </a:rPr>
              <a:t>Monovalent species (Na</a:t>
            </a:r>
            <a:r>
              <a:rPr lang="en-US" sz="2000" b="0" baseline="30000" dirty="0" smtClean="0">
                <a:latin typeface="+mn-lt"/>
              </a:rPr>
              <a:t>+</a:t>
            </a:r>
            <a:r>
              <a:rPr lang="en-US" sz="2000" b="0" dirty="0" smtClean="0">
                <a:latin typeface="+mn-lt"/>
              </a:rPr>
              <a:t>, Cl</a:t>
            </a:r>
            <a:r>
              <a:rPr lang="en-US" sz="2000" b="0" baseline="30000" dirty="0" smtClean="0">
                <a:latin typeface="+mn-lt"/>
              </a:rPr>
              <a:t>-</a:t>
            </a:r>
            <a:r>
              <a:rPr lang="en-US" sz="2000" b="0" dirty="0" smtClean="0">
                <a:latin typeface="+mn-lt"/>
              </a:rPr>
              <a:t>)</a:t>
            </a:r>
            <a:endParaRPr lang="en-US" sz="2000" b="0" dirty="0">
              <a:latin typeface="+mn-lt"/>
            </a:endParaRPr>
          </a:p>
        </p:txBody>
      </p:sp>
      <p:sp>
        <p:nvSpPr>
          <p:cNvPr id="20" name="TextBox 19"/>
          <p:cNvSpPr txBox="1"/>
          <p:nvPr/>
        </p:nvSpPr>
        <p:spPr>
          <a:xfrm>
            <a:off x="6740358" y="4114060"/>
            <a:ext cx="2882520" cy="707886"/>
          </a:xfrm>
          <a:prstGeom prst="rect">
            <a:avLst/>
          </a:prstGeom>
          <a:noFill/>
        </p:spPr>
        <p:txBody>
          <a:bodyPr wrap="none" rtlCol="0">
            <a:spAutoFit/>
          </a:bodyPr>
          <a:lstStyle/>
          <a:p>
            <a:r>
              <a:rPr lang="en-US" sz="2000" b="0" dirty="0" smtClean="0">
                <a:latin typeface="+mn-lt"/>
              </a:rPr>
              <a:t>Dissolved organic matter</a:t>
            </a:r>
          </a:p>
          <a:p>
            <a:r>
              <a:rPr lang="en-US" sz="2000" b="0" dirty="0" smtClean="0">
                <a:latin typeface="+mn-lt"/>
              </a:rPr>
              <a:t>Divalent ions (Ca</a:t>
            </a:r>
            <a:r>
              <a:rPr lang="en-US" sz="2000" b="0" baseline="30000" dirty="0" smtClean="0">
                <a:latin typeface="+mn-lt"/>
              </a:rPr>
              <a:t>2+</a:t>
            </a:r>
            <a:r>
              <a:rPr lang="en-US" sz="2000" b="0" dirty="0" smtClean="0">
                <a:latin typeface="+mn-lt"/>
              </a:rPr>
              <a:t>, </a:t>
            </a:r>
            <a:r>
              <a:rPr lang="en-US" sz="2000" b="0" dirty="0" smtClean="0"/>
              <a:t>Mg</a:t>
            </a:r>
            <a:r>
              <a:rPr lang="en-US" sz="2000" b="0" baseline="30000" dirty="0" smtClean="0"/>
              <a:t>2</a:t>
            </a:r>
            <a:r>
              <a:rPr lang="en-US" sz="2000" b="0" baseline="30000" dirty="0"/>
              <a:t>+</a:t>
            </a:r>
            <a:r>
              <a:rPr lang="en-US" sz="2000" b="0" dirty="0" smtClean="0">
                <a:latin typeface="+mn-lt"/>
              </a:rPr>
              <a:t>)</a:t>
            </a:r>
            <a:endParaRPr lang="en-US" sz="2000" b="0" dirty="0">
              <a:latin typeface="+mn-lt"/>
            </a:endParaRPr>
          </a:p>
        </p:txBody>
      </p:sp>
      <p:sp>
        <p:nvSpPr>
          <p:cNvPr id="21" name="TextBox 20"/>
          <p:cNvSpPr txBox="1"/>
          <p:nvPr/>
        </p:nvSpPr>
        <p:spPr>
          <a:xfrm>
            <a:off x="7036986" y="3065423"/>
            <a:ext cx="1651414" cy="707886"/>
          </a:xfrm>
          <a:prstGeom prst="rect">
            <a:avLst/>
          </a:prstGeom>
          <a:noFill/>
        </p:spPr>
        <p:txBody>
          <a:bodyPr wrap="none" rtlCol="0">
            <a:spAutoFit/>
          </a:bodyPr>
          <a:lstStyle/>
          <a:p>
            <a:r>
              <a:rPr lang="en-US" sz="2000" b="0" dirty="0" smtClean="0">
                <a:latin typeface="+mn-lt"/>
              </a:rPr>
              <a:t>Small colloids</a:t>
            </a:r>
          </a:p>
          <a:p>
            <a:r>
              <a:rPr lang="en-US" sz="2000" b="0" dirty="0" smtClean="0">
                <a:latin typeface="+mn-lt"/>
              </a:rPr>
              <a:t>Viruses</a:t>
            </a:r>
            <a:endParaRPr lang="en-US" sz="2000" b="0" dirty="0">
              <a:latin typeface="+mn-lt"/>
            </a:endParaRPr>
          </a:p>
        </p:txBody>
      </p:sp>
      <p:sp>
        <p:nvSpPr>
          <p:cNvPr id="22" name="TextBox 21"/>
          <p:cNvSpPr txBox="1"/>
          <p:nvPr/>
        </p:nvSpPr>
        <p:spPr>
          <a:xfrm>
            <a:off x="7225095" y="1663642"/>
            <a:ext cx="2289011" cy="1015663"/>
          </a:xfrm>
          <a:prstGeom prst="rect">
            <a:avLst/>
          </a:prstGeom>
          <a:noFill/>
        </p:spPr>
        <p:txBody>
          <a:bodyPr wrap="square" rtlCol="0">
            <a:spAutoFit/>
          </a:bodyPr>
          <a:lstStyle/>
          <a:p>
            <a:r>
              <a:rPr lang="en-US" sz="2000" b="0" dirty="0" smtClean="0">
                <a:latin typeface="+mn-lt"/>
              </a:rPr>
              <a:t>Particles, Sediment</a:t>
            </a:r>
          </a:p>
          <a:p>
            <a:r>
              <a:rPr lang="en-US" sz="2000" b="0" dirty="0" smtClean="0">
                <a:latin typeface="+mn-lt"/>
              </a:rPr>
              <a:t>Algae, Protozoa, Bacteria</a:t>
            </a:r>
            <a:endParaRPr lang="en-US" sz="2000" b="0" dirty="0">
              <a:latin typeface="+mn-lt"/>
            </a:endParaRPr>
          </a:p>
        </p:txBody>
      </p:sp>
      <p:sp>
        <p:nvSpPr>
          <p:cNvPr id="23" name="TextBox 22"/>
          <p:cNvSpPr txBox="1"/>
          <p:nvPr/>
        </p:nvSpPr>
        <p:spPr>
          <a:xfrm rot="16200000">
            <a:off x="1190835" y="2637438"/>
            <a:ext cx="1389467" cy="707886"/>
          </a:xfrm>
          <a:prstGeom prst="rect">
            <a:avLst/>
          </a:prstGeom>
          <a:noFill/>
        </p:spPr>
        <p:txBody>
          <a:bodyPr wrap="square" rtlCol="0">
            <a:spAutoFit/>
          </a:bodyPr>
          <a:lstStyle/>
          <a:p>
            <a:pPr algn="ctr"/>
            <a:r>
              <a:rPr lang="en-US" sz="2000" b="0" dirty="0" smtClean="0">
                <a:latin typeface="+mn-lt"/>
              </a:rPr>
              <a:t>Membrane filtration</a:t>
            </a:r>
          </a:p>
        </p:txBody>
      </p:sp>
      <p:sp>
        <p:nvSpPr>
          <p:cNvPr id="24" name="TextBox 23"/>
          <p:cNvSpPr txBox="1"/>
          <p:nvPr/>
        </p:nvSpPr>
        <p:spPr>
          <a:xfrm rot="16200000">
            <a:off x="1158153" y="4496707"/>
            <a:ext cx="1389467" cy="707886"/>
          </a:xfrm>
          <a:prstGeom prst="rect">
            <a:avLst/>
          </a:prstGeom>
          <a:noFill/>
        </p:spPr>
        <p:txBody>
          <a:bodyPr wrap="square" rtlCol="0">
            <a:spAutoFit/>
          </a:bodyPr>
          <a:lstStyle/>
          <a:p>
            <a:pPr algn="ctr"/>
            <a:r>
              <a:rPr lang="en-US" sz="2000" b="0" dirty="0" smtClean="0">
                <a:latin typeface="+mn-lt"/>
              </a:rPr>
              <a:t>Reverse Osmosis</a:t>
            </a:r>
          </a:p>
        </p:txBody>
      </p:sp>
      <p:sp>
        <p:nvSpPr>
          <p:cNvPr id="25" name="Left Brace 24"/>
          <p:cNvSpPr/>
          <p:nvPr/>
        </p:nvSpPr>
        <p:spPr bwMode="auto">
          <a:xfrm>
            <a:off x="2228496" y="1826845"/>
            <a:ext cx="347541" cy="1946464"/>
          </a:xfrm>
          <a:prstGeom prst="leftBrace">
            <a:avLst/>
          </a:prstGeom>
          <a:no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Century Gothic" pitchFamily="34" charset="0"/>
              <a:cs typeface="Arial" charset="0"/>
            </a:endParaRPr>
          </a:p>
        </p:txBody>
      </p:sp>
      <p:sp>
        <p:nvSpPr>
          <p:cNvPr id="26" name="Left Brace 25"/>
          <p:cNvSpPr/>
          <p:nvPr/>
        </p:nvSpPr>
        <p:spPr bwMode="auto">
          <a:xfrm>
            <a:off x="2193894" y="3799162"/>
            <a:ext cx="373271" cy="2169994"/>
          </a:xfrm>
          <a:prstGeom prst="leftBrace">
            <a:avLst/>
          </a:prstGeom>
          <a:no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Century Gothic" pitchFamily="34" charset="0"/>
              <a:cs typeface="Arial" charset="0"/>
            </a:endParaRPr>
          </a:p>
        </p:txBody>
      </p:sp>
    </p:spTree>
    <p:extLst>
      <p:ext uri="{BB962C8B-B14F-4D97-AF65-F5344CB8AC3E}">
        <p14:creationId xmlns:p14="http://schemas.microsoft.com/office/powerpoint/2010/main" val="2408268702"/>
      </p:ext>
    </p:extLst>
  </p:cSld>
  <p:clrMapOvr>
    <a:masterClrMapping/>
  </p:clrMapOvr>
  <p:transition>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2634028641"/>
              </p:ext>
            </p:extLst>
          </p:nvPr>
        </p:nvGraphicFramePr>
        <p:xfrm>
          <a:off x="2095500" y="0"/>
          <a:ext cx="8229600" cy="6050280"/>
        </p:xfrm>
        <a:graphic>
          <a:graphicData uri="http://schemas.openxmlformats.org/drawingml/2006/table">
            <a:tbl>
              <a:tblPr firstRow="1" bandRow="1">
                <a:tableStyleId>{5C22544A-7EE6-4342-B048-85BDC9FD1C3A}</a:tableStyleId>
              </a:tblPr>
              <a:tblGrid>
                <a:gridCol w="2057400">
                  <a:extLst>
                    <a:ext uri="{9D8B030D-6E8A-4147-A177-3AD203B41FA5}">
                      <a16:colId xmlns:a16="http://schemas.microsoft.com/office/drawing/2014/main" val="1162131658"/>
                    </a:ext>
                  </a:extLst>
                </a:gridCol>
                <a:gridCol w="2057400">
                  <a:extLst>
                    <a:ext uri="{9D8B030D-6E8A-4147-A177-3AD203B41FA5}">
                      <a16:colId xmlns:a16="http://schemas.microsoft.com/office/drawing/2014/main" val="3446495722"/>
                    </a:ext>
                  </a:extLst>
                </a:gridCol>
                <a:gridCol w="2057400">
                  <a:extLst>
                    <a:ext uri="{9D8B030D-6E8A-4147-A177-3AD203B41FA5}">
                      <a16:colId xmlns:a16="http://schemas.microsoft.com/office/drawing/2014/main" val="891244181"/>
                    </a:ext>
                  </a:extLst>
                </a:gridCol>
                <a:gridCol w="2057400">
                  <a:extLst>
                    <a:ext uri="{9D8B030D-6E8A-4147-A177-3AD203B41FA5}">
                      <a16:colId xmlns:a16="http://schemas.microsoft.com/office/drawing/2014/main" val="262166984"/>
                    </a:ext>
                  </a:extLst>
                </a:gridCol>
              </a:tblGrid>
              <a:tr h="370840">
                <a:tc>
                  <a:txBody>
                    <a:bodyPr/>
                    <a:lstStyle/>
                    <a:p>
                      <a:r>
                        <a:rPr lang="en-US" dirty="0" smtClean="0"/>
                        <a:t>Parameter</a:t>
                      </a:r>
                      <a:endParaRPr lang="en-US" dirty="0"/>
                    </a:p>
                  </a:txBody>
                  <a:tcPr/>
                </a:tc>
                <a:tc>
                  <a:txBody>
                    <a:bodyPr/>
                    <a:lstStyle/>
                    <a:p>
                      <a:r>
                        <a:rPr lang="en-US" dirty="0" smtClean="0"/>
                        <a:t>Membrane</a:t>
                      </a:r>
                      <a:r>
                        <a:rPr lang="en-US" baseline="0" dirty="0" smtClean="0"/>
                        <a:t> Filtration</a:t>
                      </a:r>
                      <a:endParaRPr lang="en-US" dirty="0"/>
                    </a:p>
                  </a:txBody>
                  <a:tcPr/>
                </a:tc>
                <a:tc>
                  <a:txBody>
                    <a:bodyPr/>
                    <a:lstStyle/>
                    <a:p>
                      <a:r>
                        <a:rPr lang="en-US" dirty="0" smtClean="0"/>
                        <a:t>Reverse Osmosis</a:t>
                      </a:r>
                      <a:endParaRPr lang="en-US" dirty="0"/>
                    </a:p>
                  </a:txBody>
                  <a:tcPr/>
                </a:tc>
                <a:tc>
                  <a:txBody>
                    <a:bodyPr/>
                    <a:lstStyle/>
                    <a:p>
                      <a:r>
                        <a:rPr lang="en-US" dirty="0" smtClean="0"/>
                        <a:t>Rapid</a:t>
                      </a:r>
                      <a:r>
                        <a:rPr lang="en-US" baseline="0" dirty="0" smtClean="0"/>
                        <a:t> sand Filtration</a:t>
                      </a:r>
                      <a:endParaRPr lang="en-US" dirty="0"/>
                    </a:p>
                  </a:txBody>
                  <a:tcPr/>
                </a:tc>
                <a:extLst>
                  <a:ext uri="{0D108BD9-81ED-4DB2-BD59-A6C34878D82A}">
                    <a16:rowId xmlns:a16="http://schemas.microsoft.com/office/drawing/2014/main" val="1304035898"/>
                  </a:ext>
                </a:extLst>
              </a:tr>
              <a:tr h="370840">
                <a:tc>
                  <a:txBody>
                    <a:bodyPr/>
                    <a:lstStyle/>
                    <a:p>
                      <a:r>
                        <a:rPr lang="en-US" dirty="0" smtClean="0"/>
                        <a:t>Mechanism</a:t>
                      </a:r>
                      <a:endParaRPr lang="en-US" dirty="0"/>
                    </a:p>
                  </a:txBody>
                  <a:tcPr/>
                </a:tc>
                <a:tc>
                  <a:txBody>
                    <a:bodyPr/>
                    <a:lstStyle/>
                    <a:p>
                      <a:r>
                        <a:rPr lang="en-US" dirty="0" smtClean="0"/>
                        <a:t>Straining (size exclusion)</a:t>
                      </a:r>
                      <a:endParaRPr lang="en-US" dirty="0"/>
                    </a:p>
                  </a:txBody>
                  <a:tcPr/>
                </a:tc>
                <a:tc>
                  <a:txBody>
                    <a:bodyPr/>
                    <a:lstStyle/>
                    <a:p>
                      <a:r>
                        <a:rPr lang="en-US" dirty="0" smtClean="0"/>
                        <a:t>Differences in solubility</a:t>
                      </a:r>
                      <a:r>
                        <a:rPr lang="en-US" baseline="0" dirty="0" smtClean="0"/>
                        <a:t> or diffusivity</a:t>
                      </a:r>
                      <a:endParaRPr lang="en-US" dirty="0"/>
                    </a:p>
                  </a:txBody>
                  <a:tcPr/>
                </a:tc>
                <a:tc>
                  <a:txBody>
                    <a:bodyPr/>
                    <a:lstStyle/>
                    <a:p>
                      <a:r>
                        <a:rPr lang="en-US" dirty="0" smtClean="0"/>
                        <a:t>Flow</a:t>
                      </a:r>
                      <a:r>
                        <a:rPr lang="en-US" baseline="0" dirty="0" smtClean="0"/>
                        <a:t> constrictions</a:t>
                      </a:r>
                      <a:endParaRPr lang="en-US" dirty="0"/>
                    </a:p>
                  </a:txBody>
                  <a:tcPr/>
                </a:tc>
                <a:extLst>
                  <a:ext uri="{0D108BD9-81ED-4DB2-BD59-A6C34878D82A}">
                    <a16:rowId xmlns:a16="http://schemas.microsoft.com/office/drawing/2014/main" val="1676672178"/>
                  </a:ext>
                </a:extLst>
              </a:tr>
              <a:tr h="370840">
                <a:tc>
                  <a:txBody>
                    <a:bodyPr/>
                    <a:lstStyle/>
                    <a:p>
                      <a:r>
                        <a:rPr lang="en-US" dirty="0" smtClean="0"/>
                        <a:t>Removal efficiency</a:t>
                      </a:r>
                      <a:endParaRPr lang="en-US" dirty="0"/>
                    </a:p>
                  </a:txBody>
                  <a:tcPr/>
                </a:tc>
                <a:tc>
                  <a:txBody>
                    <a:bodyPr/>
                    <a:lstStyle/>
                    <a:p>
                      <a:r>
                        <a:rPr lang="en-US" dirty="0" err="1" smtClean="0"/>
                        <a:t>pC</a:t>
                      </a:r>
                      <a:r>
                        <a:rPr lang="en-US" dirty="0" smtClean="0"/>
                        <a:t>*</a:t>
                      </a:r>
                      <a:r>
                        <a:rPr lang="en-US" baseline="0" dirty="0" smtClean="0"/>
                        <a:t> of 6 (99.9999%)</a:t>
                      </a:r>
                      <a:endParaRPr lang="en-US" dirty="0"/>
                    </a:p>
                  </a:txBody>
                  <a:tcPr/>
                </a:tc>
                <a:tc>
                  <a:txBody>
                    <a:bodyPr/>
                    <a:lstStyle/>
                    <a:p>
                      <a:r>
                        <a:rPr lang="en-US" dirty="0" smtClean="0"/>
                        <a:t>50% to 99%</a:t>
                      </a:r>
                      <a:endParaRPr lang="en-US" dirty="0"/>
                    </a:p>
                  </a:txBody>
                  <a:tcPr/>
                </a:tc>
                <a:tc>
                  <a:txBody>
                    <a:bodyPr/>
                    <a:lstStyle/>
                    <a:p>
                      <a:r>
                        <a:rPr lang="en-US" dirty="0" smtClean="0"/>
                        <a:t>????</a:t>
                      </a:r>
                      <a:endParaRPr lang="en-US" dirty="0"/>
                    </a:p>
                  </a:txBody>
                  <a:tcPr/>
                </a:tc>
                <a:extLst>
                  <a:ext uri="{0D108BD9-81ED-4DB2-BD59-A6C34878D82A}">
                    <a16:rowId xmlns:a16="http://schemas.microsoft.com/office/drawing/2014/main" val="3335860446"/>
                  </a:ext>
                </a:extLst>
              </a:tr>
              <a:tr h="370840">
                <a:tc>
                  <a:txBody>
                    <a:bodyPr/>
                    <a:lstStyle/>
                    <a:p>
                      <a:r>
                        <a:rPr lang="en-US" dirty="0" smtClean="0"/>
                        <a:t>Transmembrane</a:t>
                      </a:r>
                      <a:r>
                        <a:rPr lang="en-US" baseline="0" dirty="0" smtClean="0"/>
                        <a:t> pressure</a:t>
                      </a:r>
                      <a:endParaRPr lang="en-US" dirty="0"/>
                    </a:p>
                  </a:txBody>
                  <a:tcPr/>
                </a:tc>
                <a:tc>
                  <a:txBody>
                    <a:bodyPr/>
                    <a:lstStyle/>
                    <a:p>
                      <a:r>
                        <a:rPr lang="en-US" dirty="0" smtClean="0"/>
                        <a:t>0.2 - 1 bar</a:t>
                      </a:r>
                      <a:endParaRPr lang="en-US" dirty="0"/>
                    </a:p>
                  </a:txBody>
                  <a:tcPr/>
                </a:tc>
                <a:tc>
                  <a:txBody>
                    <a:bodyPr/>
                    <a:lstStyle/>
                    <a:p>
                      <a:r>
                        <a:rPr lang="en-US" sz="1800" b="0" i="0" kern="1200" dirty="0" smtClean="0">
                          <a:solidFill>
                            <a:schemeClr val="dk1"/>
                          </a:solidFill>
                          <a:effectLst/>
                          <a:latin typeface="+mn-lt"/>
                          <a:ea typeface="+mn-ea"/>
                          <a:cs typeface="+mn-cs"/>
                        </a:rPr>
                        <a:t>5 – 85 bar</a:t>
                      </a:r>
                      <a:endParaRPr lang="en-US" dirty="0"/>
                    </a:p>
                  </a:txBody>
                  <a:tcPr/>
                </a:tc>
                <a:tc>
                  <a:txBody>
                    <a:bodyPr/>
                    <a:lstStyle/>
                    <a:p>
                      <a:endParaRPr lang="en-US" dirty="0"/>
                    </a:p>
                  </a:txBody>
                  <a:tcPr/>
                </a:tc>
                <a:extLst>
                  <a:ext uri="{0D108BD9-81ED-4DB2-BD59-A6C34878D82A}">
                    <a16:rowId xmlns:a16="http://schemas.microsoft.com/office/drawing/2014/main" val="2877260581"/>
                  </a:ext>
                </a:extLst>
              </a:tr>
              <a:tr h="370840">
                <a:tc>
                  <a:txBody>
                    <a:bodyPr/>
                    <a:lstStyle/>
                    <a:p>
                      <a:r>
                        <a:rPr lang="en-US" dirty="0" smtClean="0"/>
                        <a:t>Transmembrane head loss</a:t>
                      </a:r>
                      <a:endParaRPr lang="en-US" dirty="0"/>
                    </a:p>
                  </a:txBody>
                  <a:tcPr/>
                </a:tc>
                <a:tc>
                  <a:txBody>
                    <a:bodyPr/>
                    <a:lstStyle/>
                    <a:p>
                      <a:r>
                        <a:rPr lang="en-US" dirty="0" smtClean="0"/>
                        <a:t>2 – 10 m</a:t>
                      </a:r>
                      <a:endParaRPr lang="en-US" dirty="0"/>
                    </a:p>
                  </a:txBody>
                  <a:tcPr/>
                </a:tc>
                <a:tc>
                  <a:txBody>
                    <a:bodyPr/>
                    <a:lstStyle/>
                    <a:p>
                      <a:r>
                        <a:rPr lang="en-US" dirty="0" smtClean="0"/>
                        <a:t>50 –</a:t>
                      </a:r>
                      <a:r>
                        <a:rPr lang="en-US" baseline="0" dirty="0" smtClean="0"/>
                        <a:t> 850 m</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2-3 m (0.2</a:t>
                      </a:r>
                      <a:r>
                        <a:rPr lang="en-US" baseline="0" dirty="0" smtClean="0"/>
                        <a:t> – 0.8 m for </a:t>
                      </a:r>
                      <a:r>
                        <a:rPr lang="en-US" baseline="0" dirty="0" err="1" smtClean="0"/>
                        <a:t>StaRS</a:t>
                      </a:r>
                      <a:r>
                        <a:rPr lang="en-US" baseline="0" dirty="0" smtClean="0"/>
                        <a:t>)</a:t>
                      </a:r>
                      <a:endParaRPr lang="en-US" dirty="0" smtClean="0"/>
                    </a:p>
                  </a:txBody>
                  <a:tcPr/>
                </a:tc>
                <a:extLst>
                  <a:ext uri="{0D108BD9-81ED-4DB2-BD59-A6C34878D82A}">
                    <a16:rowId xmlns:a16="http://schemas.microsoft.com/office/drawing/2014/main" val="802611963"/>
                  </a:ext>
                </a:extLst>
              </a:tr>
              <a:tr h="370840">
                <a:tc>
                  <a:txBody>
                    <a:bodyPr/>
                    <a:lstStyle/>
                    <a:p>
                      <a:r>
                        <a:rPr lang="en-US" dirty="0" smtClean="0"/>
                        <a:t>Approach velocity*</a:t>
                      </a:r>
                      <a:endParaRPr lang="en-US" dirty="0"/>
                    </a:p>
                  </a:txBody>
                  <a:tcPr/>
                </a:tc>
                <a:tc>
                  <a:txBody>
                    <a:bodyPr/>
                    <a:lstStyle/>
                    <a:p>
                      <a:r>
                        <a:rPr lang="en-US" dirty="0" smtClean="0"/>
                        <a:t>8 – 50 </a:t>
                      </a:r>
                      <a:r>
                        <a:rPr lang="en-US" dirty="0" smtClean="0">
                          <a:latin typeface="Symbol" panose="05050102010706020507" pitchFamily="18" charset="2"/>
                        </a:rPr>
                        <a:t>m</a:t>
                      </a:r>
                      <a:r>
                        <a:rPr lang="en-US" dirty="0" smtClean="0"/>
                        <a:t>m/s</a:t>
                      </a:r>
                      <a:endParaRPr lang="en-US" dirty="0"/>
                    </a:p>
                  </a:txBody>
                  <a:tcPr/>
                </a:tc>
                <a:tc>
                  <a:txBody>
                    <a:bodyPr/>
                    <a:lstStyle/>
                    <a:p>
                      <a:r>
                        <a:rPr lang="en-US" dirty="0" smtClean="0"/>
                        <a:t>0.3 – 14 </a:t>
                      </a:r>
                      <a:r>
                        <a:rPr lang="en-US" dirty="0" smtClean="0">
                          <a:latin typeface="Symbol" panose="05050102010706020507" pitchFamily="18" charset="2"/>
                        </a:rPr>
                        <a:t>m</a:t>
                      </a:r>
                      <a:r>
                        <a:rPr lang="en-US" dirty="0" smtClean="0"/>
                        <a:t>m/s</a:t>
                      </a:r>
                      <a:endParaRPr lang="en-US" dirty="0"/>
                    </a:p>
                  </a:txBody>
                  <a:tcPr/>
                </a:tc>
                <a:tc>
                  <a:txBody>
                    <a:bodyPr/>
                    <a:lstStyle/>
                    <a:p>
                      <a:r>
                        <a:rPr lang="en-US" dirty="0" smtClean="0"/>
                        <a:t>1.4 – 4.2 mm/s</a:t>
                      </a:r>
                      <a:endParaRPr lang="en-US" dirty="0"/>
                    </a:p>
                  </a:txBody>
                  <a:tcPr/>
                </a:tc>
                <a:extLst>
                  <a:ext uri="{0D108BD9-81ED-4DB2-BD59-A6C34878D82A}">
                    <a16:rowId xmlns:a16="http://schemas.microsoft.com/office/drawing/2014/main" val="278870735"/>
                  </a:ext>
                </a:extLst>
              </a:tr>
              <a:tr h="370840">
                <a:tc>
                  <a:txBody>
                    <a:bodyPr/>
                    <a:lstStyle/>
                    <a:p>
                      <a:r>
                        <a:rPr lang="en-US" dirty="0" smtClean="0"/>
                        <a:t>Competing process</a:t>
                      </a:r>
                      <a:endParaRPr lang="en-US" dirty="0"/>
                    </a:p>
                  </a:txBody>
                  <a:tcPr/>
                </a:tc>
                <a:tc>
                  <a:txBody>
                    <a:bodyPr/>
                    <a:lstStyle/>
                    <a:p>
                      <a:r>
                        <a:rPr lang="en-US" dirty="0" smtClean="0"/>
                        <a:t>Rapid sand</a:t>
                      </a:r>
                      <a:endParaRPr lang="en-US" dirty="0"/>
                    </a:p>
                  </a:txBody>
                  <a:tcPr/>
                </a:tc>
                <a:tc>
                  <a:txBody>
                    <a:bodyPr/>
                    <a:lstStyle/>
                    <a:p>
                      <a:r>
                        <a:rPr lang="en-US" dirty="0" smtClean="0"/>
                        <a:t>Carbon adsorption, ion exchange, precipitative softening, distillation</a:t>
                      </a:r>
                      <a:endParaRPr lang="en-US" dirty="0"/>
                    </a:p>
                  </a:txBody>
                  <a:tcPr/>
                </a:tc>
                <a:tc>
                  <a:txBody>
                    <a:bodyPr/>
                    <a:lstStyle/>
                    <a:p>
                      <a:r>
                        <a:rPr lang="en-US" dirty="0" smtClean="0"/>
                        <a:t>membranes</a:t>
                      </a:r>
                      <a:endParaRPr lang="en-US" dirty="0"/>
                    </a:p>
                  </a:txBody>
                  <a:tcPr/>
                </a:tc>
                <a:extLst>
                  <a:ext uri="{0D108BD9-81ED-4DB2-BD59-A6C34878D82A}">
                    <a16:rowId xmlns:a16="http://schemas.microsoft.com/office/drawing/2014/main" val="2567823646"/>
                  </a:ext>
                </a:extLst>
              </a:tr>
              <a:tr h="370840">
                <a:tc>
                  <a:txBody>
                    <a:bodyPr/>
                    <a:lstStyle/>
                    <a:p>
                      <a:r>
                        <a:rPr lang="en-US" dirty="0" smtClean="0"/>
                        <a:t>Filter run time</a:t>
                      </a:r>
                      <a:endParaRPr lang="en-US" dirty="0"/>
                    </a:p>
                  </a:txBody>
                  <a:tcPr/>
                </a:tc>
                <a:tc>
                  <a:txBody>
                    <a:bodyPr/>
                    <a:lstStyle/>
                    <a:p>
                      <a:r>
                        <a:rPr lang="en-US" dirty="0" smtClean="0"/>
                        <a:t>30 – 90 minutes</a:t>
                      </a:r>
                      <a:endParaRPr lang="en-US" dirty="0"/>
                    </a:p>
                  </a:txBody>
                  <a:tcPr/>
                </a:tc>
                <a:tc>
                  <a:txBody>
                    <a:bodyPr/>
                    <a:lstStyle/>
                    <a:p>
                      <a:endParaRPr lang="en-US" dirty="0"/>
                    </a:p>
                  </a:txBody>
                  <a:tcPr/>
                </a:tc>
                <a:tc>
                  <a:txBody>
                    <a:bodyPr/>
                    <a:lstStyle/>
                    <a:p>
                      <a:r>
                        <a:rPr lang="en-US" dirty="0" smtClean="0"/>
                        <a:t>1 – 4 days</a:t>
                      </a:r>
                      <a:endParaRPr lang="en-US" dirty="0"/>
                    </a:p>
                  </a:txBody>
                  <a:tcPr/>
                </a:tc>
                <a:extLst>
                  <a:ext uri="{0D108BD9-81ED-4DB2-BD59-A6C34878D82A}">
                    <a16:rowId xmlns:a16="http://schemas.microsoft.com/office/drawing/2014/main" val="3354278088"/>
                  </a:ext>
                </a:extLst>
              </a:tr>
              <a:tr h="370840">
                <a:tc>
                  <a:txBody>
                    <a:bodyPr/>
                    <a:lstStyle/>
                    <a:p>
                      <a:r>
                        <a:rPr lang="en-US" dirty="0" smtClean="0"/>
                        <a:t>Backwash</a:t>
                      </a:r>
                      <a:r>
                        <a:rPr lang="en-US" baseline="0" dirty="0" smtClean="0"/>
                        <a:t> duration</a:t>
                      </a:r>
                      <a:endParaRPr lang="en-US" dirty="0"/>
                    </a:p>
                  </a:txBody>
                  <a:tcPr/>
                </a:tc>
                <a:tc>
                  <a:txBody>
                    <a:bodyPr/>
                    <a:lstStyle/>
                    <a:p>
                      <a:r>
                        <a:rPr lang="en-US" dirty="0" smtClean="0"/>
                        <a:t>1 – 3 minutes</a:t>
                      </a:r>
                      <a:endParaRPr lang="en-US" dirty="0"/>
                    </a:p>
                  </a:txBody>
                  <a:tcPr/>
                </a:tc>
                <a:tc>
                  <a:txBody>
                    <a:bodyPr/>
                    <a:lstStyle/>
                    <a:p>
                      <a:endParaRPr lang="en-US" dirty="0"/>
                    </a:p>
                  </a:txBody>
                  <a:tcPr/>
                </a:tc>
                <a:tc>
                  <a:txBody>
                    <a:bodyPr/>
                    <a:lstStyle/>
                    <a:p>
                      <a:r>
                        <a:rPr lang="en-US" dirty="0" smtClean="0"/>
                        <a:t>10-15 minutes</a:t>
                      </a:r>
                      <a:endParaRPr lang="en-US" dirty="0"/>
                    </a:p>
                  </a:txBody>
                  <a:tcPr/>
                </a:tc>
                <a:extLst>
                  <a:ext uri="{0D108BD9-81ED-4DB2-BD59-A6C34878D82A}">
                    <a16:rowId xmlns:a16="http://schemas.microsoft.com/office/drawing/2014/main" val="1533273373"/>
                  </a:ext>
                </a:extLst>
              </a:tr>
            </a:tbl>
          </a:graphicData>
        </a:graphic>
      </p:graphicFrame>
      <p:sp>
        <p:nvSpPr>
          <p:cNvPr id="6" name="TextBox 5"/>
          <p:cNvSpPr txBox="1"/>
          <p:nvPr/>
        </p:nvSpPr>
        <p:spPr>
          <a:xfrm>
            <a:off x="1891646" y="6400800"/>
            <a:ext cx="1949573" cy="369332"/>
          </a:xfrm>
          <a:prstGeom prst="rect">
            <a:avLst/>
          </a:prstGeom>
          <a:noFill/>
        </p:spPr>
        <p:txBody>
          <a:bodyPr wrap="none" rtlCol="0">
            <a:spAutoFit/>
          </a:bodyPr>
          <a:lstStyle/>
          <a:p>
            <a:r>
              <a:rPr lang="en-US" dirty="0"/>
              <a:t>*not pore velocity</a:t>
            </a:r>
          </a:p>
        </p:txBody>
      </p:sp>
    </p:spTree>
    <p:extLst>
      <p:ext uri="{BB962C8B-B14F-4D97-AF65-F5344CB8AC3E}">
        <p14:creationId xmlns:p14="http://schemas.microsoft.com/office/powerpoint/2010/main" val="1201127405"/>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Conventional Water Treatment Processes (focus on particles and </a:t>
            </a:r>
            <a:r>
              <a:rPr lang="en-US" dirty="0" smtClean="0"/>
              <a:t>pathogens*)</a:t>
            </a:r>
            <a:endParaRPr lang="en-US" dirty="0"/>
          </a:p>
        </p:txBody>
      </p:sp>
      <p:sp>
        <p:nvSpPr>
          <p:cNvPr id="3" name="Content Placeholder 2"/>
          <p:cNvSpPr>
            <a:spLocks noGrp="1"/>
          </p:cNvSpPr>
          <p:nvPr>
            <p:ph idx="1"/>
          </p:nvPr>
        </p:nvSpPr>
        <p:spPr/>
        <p:txBody>
          <a:bodyPr/>
          <a:lstStyle/>
          <a:p>
            <a:r>
              <a:rPr lang="en-US" dirty="0" smtClean="0"/>
              <a:t>Screening</a:t>
            </a:r>
            <a:r>
              <a:rPr lang="en-US" dirty="0"/>
              <a:t>, Coagulation, Flocculation (Chapter 9)</a:t>
            </a:r>
          </a:p>
          <a:p>
            <a:r>
              <a:rPr lang="en-US" dirty="0" smtClean="0"/>
              <a:t>Sedimentation </a:t>
            </a:r>
            <a:r>
              <a:rPr lang="en-US" dirty="0"/>
              <a:t>(Chapter 10)</a:t>
            </a:r>
          </a:p>
          <a:p>
            <a:r>
              <a:rPr lang="en-US" dirty="0" smtClean="0"/>
              <a:t>Granular </a:t>
            </a:r>
            <a:r>
              <a:rPr lang="en-US" dirty="0"/>
              <a:t>Filtration (chapter 11)</a:t>
            </a:r>
          </a:p>
          <a:p>
            <a:r>
              <a:rPr lang="en-US" dirty="0" smtClean="0"/>
              <a:t>Membrane </a:t>
            </a:r>
            <a:r>
              <a:rPr lang="en-US" dirty="0"/>
              <a:t>Filtration (Chapter 12)</a:t>
            </a:r>
          </a:p>
          <a:p>
            <a:r>
              <a:rPr lang="en-US" dirty="0" smtClean="0"/>
              <a:t>Disinfection </a:t>
            </a:r>
            <a:r>
              <a:rPr lang="en-US" dirty="0"/>
              <a:t>(Chapter 13)</a:t>
            </a:r>
          </a:p>
        </p:txBody>
      </p:sp>
      <p:cxnSp>
        <p:nvCxnSpPr>
          <p:cNvPr id="5" name="Straight Connector 4"/>
          <p:cNvCxnSpPr/>
          <p:nvPr/>
        </p:nvCxnSpPr>
        <p:spPr>
          <a:xfrm>
            <a:off x="2912883" y="1904214"/>
            <a:ext cx="2205872" cy="0"/>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88777" y="5906957"/>
            <a:ext cx="11798423" cy="523220"/>
          </a:xfrm>
          <a:prstGeom prst="rect">
            <a:avLst/>
          </a:prstGeom>
          <a:noFill/>
        </p:spPr>
        <p:txBody>
          <a:bodyPr wrap="none" rtlCol="0">
            <a:spAutoFit/>
          </a:bodyPr>
          <a:lstStyle/>
          <a:p>
            <a:r>
              <a:rPr lang="en-US" sz="2800" dirty="0" smtClean="0"/>
              <a:t>*Happily these processes can also remove some dissolved contaminants too!</a:t>
            </a:r>
            <a:endParaRPr lang="en-US" sz="2800" dirty="0"/>
          </a:p>
        </p:txBody>
      </p:sp>
    </p:spTree>
    <p:extLst>
      <p:ext uri="{BB962C8B-B14F-4D97-AF65-F5344CB8AC3E}">
        <p14:creationId xmlns:p14="http://schemas.microsoft.com/office/powerpoint/2010/main" val="35916553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membranes?</a:t>
            </a:r>
            <a:endParaRPr lang="en-US" dirty="0"/>
          </a:p>
        </p:txBody>
      </p:sp>
      <p:sp>
        <p:nvSpPr>
          <p:cNvPr id="3" name="Content Placeholder 2"/>
          <p:cNvSpPr>
            <a:spLocks noGrp="1"/>
          </p:cNvSpPr>
          <p:nvPr>
            <p:ph idx="1"/>
          </p:nvPr>
        </p:nvSpPr>
        <p:spPr/>
        <p:txBody>
          <a:bodyPr/>
          <a:lstStyle/>
          <a:p>
            <a:r>
              <a:rPr lang="en-US" dirty="0" smtClean="0"/>
              <a:t>1993 Milwaukee Cryptosporidiosis outbreak revealed that sand filters can fail </a:t>
            </a:r>
          </a:p>
          <a:p>
            <a:r>
              <a:rPr lang="en-US" dirty="0" smtClean="0"/>
              <a:t>Absolute (almost) barrier to protozoa and bacteria pathogens</a:t>
            </a:r>
          </a:p>
          <a:p>
            <a:r>
              <a:rPr lang="en-US" dirty="0" smtClean="0"/>
              <a:t>Doesn’t require getting the chemical dose right</a:t>
            </a:r>
          </a:p>
          <a:p>
            <a:r>
              <a:rPr lang="en-US" dirty="0" smtClean="0"/>
              <a:t>Simpler to understand how it works</a:t>
            </a:r>
          </a:p>
          <a:p>
            <a:r>
              <a:rPr lang="en-US" dirty="0" smtClean="0"/>
              <a:t>But at the cost of higher energy, more chemicals, more plastic waste, possibly more wash water waste</a:t>
            </a:r>
          </a:p>
          <a:p>
            <a:endParaRPr lang="en-US" dirty="0" smtClean="0"/>
          </a:p>
          <a:p>
            <a:endParaRPr lang="en-US" dirty="0"/>
          </a:p>
        </p:txBody>
      </p:sp>
    </p:spTree>
    <p:extLst>
      <p:ext uri="{BB962C8B-B14F-4D97-AF65-F5344CB8AC3E}">
        <p14:creationId xmlns:p14="http://schemas.microsoft.com/office/powerpoint/2010/main" val="1513741280"/>
      </p:ext>
    </p:extLst>
  </p:cSld>
  <p:clrMapOvr>
    <a:masterClrMapping/>
  </p:clrMapOvr>
  <p:transition>
    <p:fad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524000" y="1371600"/>
            <a:ext cx="9144000" cy="5486400"/>
          </a:xfrm>
          <a:prstGeom prst="rect">
            <a:avLst/>
          </a:prstGeom>
        </p:spPr>
      </p:pic>
      <p:sp>
        <p:nvSpPr>
          <p:cNvPr id="2" name="Title 1"/>
          <p:cNvSpPr>
            <a:spLocks noGrp="1"/>
          </p:cNvSpPr>
          <p:nvPr>
            <p:ph type="title"/>
          </p:nvPr>
        </p:nvSpPr>
        <p:spPr/>
        <p:txBody>
          <a:bodyPr/>
          <a:lstStyle/>
          <a:p>
            <a:r>
              <a:rPr lang="en-US" dirty="0" smtClean="0"/>
              <a:t>Definition of rejection for Membrane and Ultra Filtration</a:t>
            </a:r>
            <a:endParaRPr lang="en-US" dirty="0"/>
          </a:p>
        </p:txBody>
      </p:sp>
      <p:sp>
        <p:nvSpPr>
          <p:cNvPr id="8" name="Freeform 7"/>
          <p:cNvSpPr/>
          <p:nvPr/>
        </p:nvSpPr>
        <p:spPr bwMode="auto">
          <a:xfrm>
            <a:off x="4177748" y="2057399"/>
            <a:ext cx="1371600" cy="4088640"/>
          </a:xfrm>
          <a:custGeom>
            <a:avLst/>
            <a:gdLst>
              <a:gd name="connsiteX0" fmla="*/ 0 w 2087218"/>
              <a:gd name="connsiteY0" fmla="*/ 3379304 h 3379304"/>
              <a:gd name="connsiteX1" fmla="*/ 725557 w 2087218"/>
              <a:gd name="connsiteY1" fmla="*/ 1769165 h 3379304"/>
              <a:gd name="connsiteX2" fmla="*/ 2087218 w 2087218"/>
              <a:gd name="connsiteY2" fmla="*/ 0 h 3379304"/>
              <a:gd name="connsiteX0" fmla="*/ 0 w 2087218"/>
              <a:gd name="connsiteY0" fmla="*/ 3379310 h 3379310"/>
              <a:gd name="connsiteX1" fmla="*/ 725557 w 2087218"/>
              <a:gd name="connsiteY1" fmla="*/ 1769171 h 3379310"/>
              <a:gd name="connsiteX2" fmla="*/ 2087218 w 2087218"/>
              <a:gd name="connsiteY2" fmla="*/ 6 h 3379310"/>
              <a:gd name="connsiteX0" fmla="*/ 0 w 2087218"/>
              <a:gd name="connsiteY0" fmla="*/ 3379310 h 3379317"/>
              <a:gd name="connsiteX1" fmla="*/ 725557 w 2087218"/>
              <a:gd name="connsiteY1" fmla="*/ 1769171 h 3379317"/>
              <a:gd name="connsiteX2" fmla="*/ 2087218 w 2087218"/>
              <a:gd name="connsiteY2" fmla="*/ 6 h 3379317"/>
              <a:gd name="connsiteX0" fmla="*/ 0 w 2087218"/>
              <a:gd name="connsiteY0" fmla="*/ 3379304 h 3379304"/>
              <a:gd name="connsiteX1" fmla="*/ 2087218 w 2087218"/>
              <a:gd name="connsiteY1" fmla="*/ 0 h 3379304"/>
              <a:gd name="connsiteX0" fmla="*/ 0 w 2087218"/>
              <a:gd name="connsiteY0" fmla="*/ 3379304 h 3379394"/>
              <a:gd name="connsiteX1" fmla="*/ 2087218 w 2087218"/>
              <a:gd name="connsiteY1" fmla="*/ 0 h 3379394"/>
              <a:gd name="connsiteX0" fmla="*/ 0 w 2087218"/>
              <a:gd name="connsiteY0" fmla="*/ 3379304 h 3379364"/>
              <a:gd name="connsiteX1" fmla="*/ 2087218 w 2087218"/>
              <a:gd name="connsiteY1" fmla="*/ 0 h 3379364"/>
            </a:gdLst>
            <a:ahLst/>
            <a:cxnLst>
              <a:cxn ang="0">
                <a:pos x="connsiteX0" y="connsiteY0"/>
              </a:cxn>
              <a:cxn ang="0">
                <a:pos x="connsiteX1" y="connsiteY1"/>
              </a:cxn>
            </a:cxnLst>
            <a:rect l="l" t="t" r="r" b="b"/>
            <a:pathLst>
              <a:path w="2087218" h="3379364">
                <a:moveTo>
                  <a:pt x="0" y="3379304"/>
                </a:moveTo>
                <a:cubicBezTo>
                  <a:pt x="964096" y="3395869"/>
                  <a:pt x="1172818" y="3313"/>
                  <a:pt x="2087218" y="0"/>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noAutofit/>
          </a:bodyPr>
          <a:lstStyle/>
          <a:p>
            <a:pPr fontAlgn="base">
              <a:spcBef>
                <a:spcPct val="0"/>
              </a:spcBef>
              <a:spcAft>
                <a:spcPct val="0"/>
              </a:spcAft>
            </a:pPr>
            <a:endParaRPr lang="en-US">
              <a:latin typeface="Century Gothic" pitchFamily="34" charset="0"/>
              <a:cs typeface="Arial" charset="0"/>
            </a:endParaRPr>
          </a:p>
        </p:txBody>
      </p:sp>
      <p:sp>
        <p:nvSpPr>
          <p:cNvPr id="9" name="Freeform 8"/>
          <p:cNvSpPr/>
          <p:nvPr/>
        </p:nvSpPr>
        <p:spPr bwMode="auto">
          <a:xfrm>
            <a:off x="6051274" y="2057400"/>
            <a:ext cx="1396448" cy="4088640"/>
          </a:xfrm>
          <a:custGeom>
            <a:avLst/>
            <a:gdLst>
              <a:gd name="connsiteX0" fmla="*/ 0 w 2087218"/>
              <a:gd name="connsiteY0" fmla="*/ 3379304 h 3379304"/>
              <a:gd name="connsiteX1" fmla="*/ 725557 w 2087218"/>
              <a:gd name="connsiteY1" fmla="*/ 1769165 h 3379304"/>
              <a:gd name="connsiteX2" fmla="*/ 2087218 w 2087218"/>
              <a:gd name="connsiteY2" fmla="*/ 0 h 3379304"/>
              <a:gd name="connsiteX0" fmla="*/ 0 w 2087218"/>
              <a:gd name="connsiteY0" fmla="*/ 3379310 h 3379310"/>
              <a:gd name="connsiteX1" fmla="*/ 725557 w 2087218"/>
              <a:gd name="connsiteY1" fmla="*/ 1769171 h 3379310"/>
              <a:gd name="connsiteX2" fmla="*/ 2087218 w 2087218"/>
              <a:gd name="connsiteY2" fmla="*/ 6 h 3379310"/>
              <a:gd name="connsiteX0" fmla="*/ 0 w 2087218"/>
              <a:gd name="connsiteY0" fmla="*/ 3379310 h 3379317"/>
              <a:gd name="connsiteX1" fmla="*/ 725557 w 2087218"/>
              <a:gd name="connsiteY1" fmla="*/ 1769171 h 3379317"/>
              <a:gd name="connsiteX2" fmla="*/ 2087218 w 2087218"/>
              <a:gd name="connsiteY2" fmla="*/ 6 h 3379317"/>
              <a:gd name="connsiteX0" fmla="*/ 0 w 2087218"/>
              <a:gd name="connsiteY0" fmla="*/ 3379304 h 3379304"/>
              <a:gd name="connsiteX1" fmla="*/ 2087218 w 2087218"/>
              <a:gd name="connsiteY1" fmla="*/ 0 h 3379304"/>
              <a:gd name="connsiteX0" fmla="*/ 0 w 2087218"/>
              <a:gd name="connsiteY0" fmla="*/ 3379304 h 3379394"/>
              <a:gd name="connsiteX1" fmla="*/ 2087218 w 2087218"/>
              <a:gd name="connsiteY1" fmla="*/ 0 h 3379394"/>
              <a:gd name="connsiteX0" fmla="*/ 0 w 2087218"/>
              <a:gd name="connsiteY0" fmla="*/ 3379304 h 3379364"/>
              <a:gd name="connsiteX1" fmla="*/ 2087218 w 2087218"/>
              <a:gd name="connsiteY1" fmla="*/ 0 h 3379364"/>
            </a:gdLst>
            <a:ahLst/>
            <a:cxnLst>
              <a:cxn ang="0">
                <a:pos x="connsiteX0" y="connsiteY0"/>
              </a:cxn>
              <a:cxn ang="0">
                <a:pos x="connsiteX1" y="connsiteY1"/>
              </a:cxn>
            </a:cxnLst>
            <a:rect l="l" t="t" r="r" b="b"/>
            <a:pathLst>
              <a:path w="2087218" h="3379364">
                <a:moveTo>
                  <a:pt x="0" y="3379304"/>
                </a:moveTo>
                <a:cubicBezTo>
                  <a:pt x="964096" y="3395869"/>
                  <a:pt x="1172818" y="3313"/>
                  <a:pt x="2087218" y="0"/>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noAutofit/>
          </a:bodyPr>
          <a:lstStyle/>
          <a:p>
            <a:pPr fontAlgn="base">
              <a:spcBef>
                <a:spcPct val="0"/>
              </a:spcBef>
              <a:spcAft>
                <a:spcPct val="0"/>
              </a:spcAft>
            </a:pPr>
            <a:endParaRPr lang="en-US">
              <a:latin typeface="Century Gothic" pitchFamily="34" charset="0"/>
              <a:cs typeface="Arial" charset="0"/>
            </a:endParaRPr>
          </a:p>
        </p:txBody>
      </p:sp>
      <p:sp>
        <p:nvSpPr>
          <p:cNvPr id="13" name="TextBox 12"/>
          <p:cNvSpPr txBox="1"/>
          <p:nvPr/>
        </p:nvSpPr>
        <p:spPr>
          <a:xfrm>
            <a:off x="5319000" y="2514601"/>
            <a:ext cx="1554001" cy="1323439"/>
          </a:xfrm>
          <a:prstGeom prst="rect">
            <a:avLst/>
          </a:prstGeom>
          <a:noFill/>
        </p:spPr>
        <p:txBody>
          <a:bodyPr wrap="square" rtlCol="0">
            <a:spAutoFit/>
          </a:bodyPr>
          <a:lstStyle/>
          <a:p>
            <a:r>
              <a:rPr lang="en-US" sz="2000" dirty="0"/>
              <a:t>UF membrane retention rating</a:t>
            </a:r>
          </a:p>
        </p:txBody>
      </p:sp>
      <p:cxnSp>
        <p:nvCxnSpPr>
          <p:cNvPr id="16" name="Straight Connector 15"/>
          <p:cNvCxnSpPr/>
          <p:nvPr/>
        </p:nvCxnSpPr>
        <p:spPr bwMode="auto">
          <a:xfrm flipV="1">
            <a:off x="2676940" y="2425149"/>
            <a:ext cx="2521043" cy="4171"/>
          </a:xfrm>
          <a:prstGeom prst="line">
            <a:avLst/>
          </a:prstGeom>
          <a:solidFill>
            <a:schemeClr val="accent1"/>
          </a:solidFill>
          <a:ln w="28575" cap="flat" cmpd="sng" algn="ctr">
            <a:solidFill>
              <a:schemeClr val="tx1"/>
            </a:solidFill>
            <a:prstDash val="sysDash"/>
            <a:round/>
            <a:headEnd type="none" w="lg" len="med"/>
            <a:tailEnd type="none" w="lg" len="med"/>
          </a:ln>
          <a:effectLst/>
        </p:spPr>
      </p:cxnSp>
      <p:sp>
        <p:nvSpPr>
          <p:cNvPr id="19" name="TextBox 18"/>
          <p:cNvSpPr txBox="1"/>
          <p:nvPr/>
        </p:nvSpPr>
        <p:spPr>
          <a:xfrm>
            <a:off x="7706138" y="2425149"/>
            <a:ext cx="1769166" cy="1015663"/>
          </a:xfrm>
          <a:prstGeom prst="rect">
            <a:avLst/>
          </a:prstGeom>
          <a:noFill/>
        </p:spPr>
        <p:txBody>
          <a:bodyPr wrap="square" rtlCol="0">
            <a:spAutoFit/>
          </a:bodyPr>
          <a:lstStyle/>
          <a:p>
            <a:r>
              <a:rPr lang="en-US" sz="2000" dirty="0"/>
              <a:t>MF membrane retention rating</a:t>
            </a:r>
          </a:p>
        </p:txBody>
      </p:sp>
      <p:cxnSp>
        <p:nvCxnSpPr>
          <p:cNvPr id="21" name="Straight Arrow Connector 20"/>
          <p:cNvCxnSpPr/>
          <p:nvPr/>
        </p:nvCxnSpPr>
        <p:spPr bwMode="auto">
          <a:xfrm flipH="1" flipV="1">
            <a:off x="7374926" y="2057400"/>
            <a:ext cx="301396" cy="367749"/>
          </a:xfrm>
          <a:prstGeom prst="straightConnector1">
            <a:avLst/>
          </a:prstGeom>
          <a:solidFill>
            <a:schemeClr val="accent1"/>
          </a:solidFill>
          <a:ln w="12700" cap="flat" cmpd="sng" algn="ctr">
            <a:solidFill>
              <a:schemeClr val="tx1"/>
            </a:solidFill>
            <a:prstDash val="solid"/>
            <a:round/>
            <a:headEnd type="none" w="lg" len="med"/>
            <a:tailEnd type="triangle"/>
          </a:ln>
          <a:effectLst/>
        </p:spPr>
      </p:cxnSp>
      <p:cxnSp>
        <p:nvCxnSpPr>
          <p:cNvPr id="23" name="Straight Arrow Connector 22"/>
          <p:cNvCxnSpPr/>
          <p:nvPr/>
        </p:nvCxnSpPr>
        <p:spPr bwMode="auto">
          <a:xfrm flipH="1" flipV="1">
            <a:off x="5197982" y="2425149"/>
            <a:ext cx="258416" cy="188843"/>
          </a:xfrm>
          <a:prstGeom prst="straightConnector1">
            <a:avLst/>
          </a:prstGeom>
          <a:solidFill>
            <a:schemeClr val="accent1"/>
          </a:solidFill>
          <a:ln w="12700" cap="flat" cmpd="sng" algn="ctr">
            <a:solidFill>
              <a:schemeClr val="tx1"/>
            </a:solidFill>
            <a:prstDash val="solid"/>
            <a:round/>
            <a:headEnd type="none" w="lg" len="med"/>
            <a:tailEnd type="triangle"/>
          </a:ln>
          <a:effectLst/>
        </p:spPr>
      </p:cxnSp>
      <p:pic>
        <p:nvPicPr>
          <p:cNvPr id="24" name="Picture 23"/>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7559865" y="3897794"/>
            <a:ext cx="1497996" cy="471896"/>
          </a:xfrm>
          <a:prstGeom prst="rect">
            <a:avLst/>
          </a:prstGeom>
        </p:spPr>
      </p:pic>
    </p:spTree>
    <p:extLst>
      <p:ext uri="{BB962C8B-B14F-4D97-AF65-F5344CB8AC3E}">
        <p14:creationId xmlns:p14="http://schemas.microsoft.com/office/powerpoint/2010/main" val="1070934147"/>
      </p:ext>
    </p:extLst>
  </p:cSld>
  <p:clrMapOvr>
    <a:masterClrMapping/>
  </p:clrMapOvr>
  <p:transition>
    <p:fad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Proposed particle capture mechanisms</a:t>
            </a:r>
            <a:endParaRPr lang="en-US" dirty="0"/>
          </a:p>
        </p:txBody>
      </p:sp>
      <p:pic>
        <p:nvPicPr>
          <p:cNvPr id="2050" name="Picture 2" descr="X-section of 0.4 pore size of polycarbonate membrane at 5,000x and 5.0 kV"/>
          <p:cNvPicPr>
            <a:picLocks noChangeAspect="1" noChangeArrowheads="1"/>
          </p:cNvPicPr>
          <p:nvPr/>
        </p:nvPicPr>
        <p:blipFill rotWithShape="1">
          <a:blip r:embed="rId3">
            <a:extLst>
              <a:ext uri="{28A0092B-C50C-407E-A947-70E740481C1C}">
                <a14:useLocalDpi xmlns:a14="http://schemas.microsoft.com/office/drawing/2010/main" val="0"/>
              </a:ext>
            </a:extLst>
          </a:blip>
          <a:srcRect t="12303" b="27553"/>
          <a:stretch/>
        </p:blipFill>
        <p:spPr bwMode="auto">
          <a:xfrm>
            <a:off x="1524000" y="3796748"/>
            <a:ext cx="9144000" cy="4124740"/>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
        <p:nvSpPr>
          <p:cNvPr id="5" name="Freeform 4"/>
          <p:cNvSpPr/>
          <p:nvPr/>
        </p:nvSpPr>
        <p:spPr bwMode="auto">
          <a:xfrm>
            <a:off x="2280783" y="4143257"/>
            <a:ext cx="247071" cy="369332"/>
          </a:xfrm>
          <a:custGeom>
            <a:avLst/>
            <a:gdLst>
              <a:gd name="connsiteX0" fmla="*/ 48288 w 1234359"/>
              <a:gd name="connsiteY0" fmla="*/ 527912 h 1033981"/>
              <a:gd name="connsiteX1" fmla="*/ 1032262 w 1234359"/>
              <a:gd name="connsiteY1" fmla="*/ 1024869 h 1033981"/>
              <a:gd name="connsiteX2" fmla="*/ 1171410 w 1234359"/>
              <a:gd name="connsiteY2" fmla="*/ 70712 h 1033981"/>
              <a:gd name="connsiteX3" fmla="*/ 257010 w 1234359"/>
              <a:gd name="connsiteY3" fmla="*/ 120408 h 1033981"/>
              <a:gd name="connsiteX4" fmla="*/ 48288 w 1234359"/>
              <a:gd name="connsiteY4" fmla="*/ 527912 h 1033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4359" h="1033981">
                <a:moveTo>
                  <a:pt x="48288" y="527912"/>
                </a:moveTo>
                <a:cubicBezTo>
                  <a:pt x="177497" y="678655"/>
                  <a:pt x="845075" y="1101069"/>
                  <a:pt x="1032262" y="1024869"/>
                </a:cubicBezTo>
                <a:cubicBezTo>
                  <a:pt x="1219449" y="948669"/>
                  <a:pt x="1300619" y="221455"/>
                  <a:pt x="1171410" y="70712"/>
                </a:cubicBezTo>
                <a:cubicBezTo>
                  <a:pt x="1042201" y="-80031"/>
                  <a:pt x="444197" y="45865"/>
                  <a:pt x="257010" y="120408"/>
                </a:cubicBezTo>
                <a:cubicBezTo>
                  <a:pt x="69823" y="194951"/>
                  <a:pt x="-80921" y="377169"/>
                  <a:pt x="48288" y="527912"/>
                </a:cubicBezTo>
                <a:close/>
              </a:path>
            </a:pathLst>
          </a:custGeom>
          <a:solidFill>
            <a:schemeClr val="accent6">
              <a:lumMod val="50000"/>
            </a:schemeClr>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fontAlgn="base">
              <a:spcBef>
                <a:spcPct val="0"/>
              </a:spcBef>
              <a:spcAft>
                <a:spcPct val="0"/>
              </a:spcAft>
            </a:pPr>
            <a:endParaRPr lang="en-US">
              <a:latin typeface="Century Gothic" pitchFamily="34" charset="0"/>
              <a:cs typeface="Arial" charset="0"/>
            </a:endParaRPr>
          </a:p>
        </p:txBody>
      </p:sp>
      <p:sp>
        <p:nvSpPr>
          <p:cNvPr id="7" name="Freeform 6"/>
          <p:cNvSpPr/>
          <p:nvPr/>
        </p:nvSpPr>
        <p:spPr bwMode="auto">
          <a:xfrm>
            <a:off x="2433183" y="4295657"/>
            <a:ext cx="247071" cy="369332"/>
          </a:xfrm>
          <a:custGeom>
            <a:avLst/>
            <a:gdLst>
              <a:gd name="connsiteX0" fmla="*/ 48288 w 1234359"/>
              <a:gd name="connsiteY0" fmla="*/ 527912 h 1033981"/>
              <a:gd name="connsiteX1" fmla="*/ 1032262 w 1234359"/>
              <a:gd name="connsiteY1" fmla="*/ 1024869 h 1033981"/>
              <a:gd name="connsiteX2" fmla="*/ 1171410 w 1234359"/>
              <a:gd name="connsiteY2" fmla="*/ 70712 h 1033981"/>
              <a:gd name="connsiteX3" fmla="*/ 257010 w 1234359"/>
              <a:gd name="connsiteY3" fmla="*/ 120408 h 1033981"/>
              <a:gd name="connsiteX4" fmla="*/ 48288 w 1234359"/>
              <a:gd name="connsiteY4" fmla="*/ 527912 h 1033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4359" h="1033981">
                <a:moveTo>
                  <a:pt x="48288" y="527912"/>
                </a:moveTo>
                <a:cubicBezTo>
                  <a:pt x="177497" y="678655"/>
                  <a:pt x="845075" y="1101069"/>
                  <a:pt x="1032262" y="1024869"/>
                </a:cubicBezTo>
                <a:cubicBezTo>
                  <a:pt x="1219449" y="948669"/>
                  <a:pt x="1300619" y="221455"/>
                  <a:pt x="1171410" y="70712"/>
                </a:cubicBezTo>
                <a:cubicBezTo>
                  <a:pt x="1042201" y="-80031"/>
                  <a:pt x="444197" y="45865"/>
                  <a:pt x="257010" y="120408"/>
                </a:cubicBezTo>
                <a:cubicBezTo>
                  <a:pt x="69823" y="194951"/>
                  <a:pt x="-80921" y="377169"/>
                  <a:pt x="48288" y="527912"/>
                </a:cubicBezTo>
                <a:close/>
              </a:path>
            </a:pathLst>
          </a:custGeom>
          <a:solidFill>
            <a:schemeClr val="accent6">
              <a:lumMod val="50000"/>
            </a:schemeClr>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fontAlgn="base">
              <a:spcBef>
                <a:spcPct val="0"/>
              </a:spcBef>
              <a:spcAft>
                <a:spcPct val="0"/>
              </a:spcAft>
            </a:pPr>
            <a:endParaRPr lang="en-US">
              <a:latin typeface="Century Gothic" pitchFamily="34" charset="0"/>
              <a:cs typeface="Arial" charset="0"/>
            </a:endParaRPr>
          </a:p>
        </p:txBody>
      </p:sp>
      <p:sp>
        <p:nvSpPr>
          <p:cNvPr id="8" name="Freeform 7"/>
          <p:cNvSpPr/>
          <p:nvPr/>
        </p:nvSpPr>
        <p:spPr bwMode="auto">
          <a:xfrm>
            <a:off x="1981201" y="4465760"/>
            <a:ext cx="247071" cy="369332"/>
          </a:xfrm>
          <a:custGeom>
            <a:avLst/>
            <a:gdLst>
              <a:gd name="connsiteX0" fmla="*/ 48288 w 1234359"/>
              <a:gd name="connsiteY0" fmla="*/ 527912 h 1033981"/>
              <a:gd name="connsiteX1" fmla="*/ 1032262 w 1234359"/>
              <a:gd name="connsiteY1" fmla="*/ 1024869 h 1033981"/>
              <a:gd name="connsiteX2" fmla="*/ 1171410 w 1234359"/>
              <a:gd name="connsiteY2" fmla="*/ 70712 h 1033981"/>
              <a:gd name="connsiteX3" fmla="*/ 257010 w 1234359"/>
              <a:gd name="connsiteY3" fmla="*/ 120408 h 1033981"/>
              <a:gd name="connsiteX4" fmla="*/ 48288 w 1234359"/>
              <a:gd name="connsiteY4" fmla="*/ 527912 h 1033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4359" h="1033981">
                <a:moveTo>
                  <a:pt x="48288" y="527912"/>
                </a:moveTo>
                <a:cubicBezTo>
                  <a:pt x="177497" y="678655"/>
                  <a:pt x="845075" y="1101069"/>
                  <a:pt x="1032262" y="1024869"/>
                </a:cubicBezTo>
                <a:cubicBezTo>
                  <a:pt x="1219449" y="948669"/>
                  <a:pt x="1300619" y="221455"/>
                  <a:pt x="1171410" y="70712"/>
                </a:cubicBezTo>
                <a:cubicBezTo>
                  <a:pt x="1042201" y="-80031"/>
                  <a:pt x="444197" y="45865"/>
                  <a:pt x="257010" y="120408"/>
                </a:cubicBezTo>
                <a:cubicBezTo>
                  <a:pt x="69823" y="194951"/>
                  <a:pt x="-80921" y="377169"/>
                  <a:pt x="48288" y="527912"/>
                </a:cubicBezTo>
                <a:close/>
              </a:path>
            </a:pathLst>
          </a:custGeom>
          <a:solidFill>
            <a:schemeClr val="accent6">
              <a:lumMod val="50000"/>
            </a:schemeClr>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fontAlgn="base">
              <a:spcBef>
                <a:spcPct val="0"/>
              </a:spcBef>
              <a:spcAft>
                <a:spcPct val="0"/>
              </a:spcAft>
            </a:pPr>
            <a:endParaRPr lang="en-US">
              <a:latin typeface="Century Gothic" pitchFamily="34" charset="0"/>
              <a:cs typeface="Arial" charset="0"/>
            </a:endParaRPr>
          </a:p>
        </p:txBody>
      </p:sp>
      <p:sp>
        <p:nvSpPr>
          <p:cNvPr id="9" name="Freeform 8"/>
          <p:cNvSpPr/>
          <p:nvPr/>
        </p:nvSpPr>
        <p:spPr bwMode="auto">
          <a:xfrm>
            <a:off x="1863339" y="3911344"/>
            <a:ext cx="247071" cy="369332"/>
          </a:xfrm>
          <a:custGeom>
            <a:avLst/>
            <a:gdLst>
              <a:gd name="connsiteX0" fmla="*/ 48288 w 1234359"/>
              <a:gd name="connsiteY0" fmla="*/ 527912 h 1033981"/>
              <a:gd name="connsiteX1" fmla="*/ 1032262 w 1234359"/>
              <a:gd name="connsiteY1" fmla="*/ 1024869 h 1033981"/>
              <a:gd name="connsiteX2" fmla="*/ 1171410 w 1234359"/>
              <a:gd name="connsiteY2" fmla="*/ 70712 h 1033981"/>
              <a:gd name="connsiteX3" fmla="*/ 257010 w 1234359"/>
              <a:gd name="connsiteY3" fmla="*/ 120408 h 1033981"/>
              <a:gd name="connsiteX4" fmla="*/ 48288 w 1234359"/>
              <a:gd name="connsiteY4" fmla="*/ 527912 h 1033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4359" h="1033981">
                <a:moveTo>
                  <a:pt x="48288" y="527912"/>
                </a:moveTo>
                <a:cubicBezTo>
                  <a:pt x="177497" y="678655"/>
                  <a:pt x="845075" y="1101069"/>
                  <a:pt x="1032262" y="1024869"/>
                </a:cubicBezTo>
                <a:cubicBezTo>
                  <a:pt x="1219449" y="948669"/>
                  <a:pt x="1300619" y="221455"/>
                  <a:pt x="1171410" y="70712"/>
                </a:cubicBezTo>
                <a:cubicBezTo>
                  <a:pt x="1042201" y="-80031"/>
                  <a:pt x="444197" y="45865"/>
                  <a:pt x="257010" y="120408"/>
                </a:cubicBezTo>
                <a:cubicBezTo>
                  <a:pt x="69823" y="194951"/>
                  <a:pt x="-80921" y="377169"/>
                  <a:pt x="48288" y="527912"/>
                </a:cubicBezTo>
                <a:close/>
              </a:path>
            </a:pathLst>
          </a:custGeom>
          <a:solidFill>
            <a:schemeClr val="accent6">
              <a:lumMod val="50000"/>
            </a:schemeClr>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fontAlgn="base">
              <a:spcBef>
                <a:spcPct val="0"/>
              </a:spcBef>
              <a:spcAft>
                <a:spcPct val="0"/>
              </a:spcAft>
            </a:pPr>
            <a:endParaRPr lang="en-US">
              <a:latin typeface="Century Gothic" pitchFamily="34" charset="0"/>
              <a:cs typeface="Arial" charset="0"/>
            </a:endParaRPr>
          </a:p>
        </p:txBody>
      </p:sp>
      <p:sp>
        <p:nvSpPr>
          <p:cNvPr id="10" name="Freeform 9"/>
          <p:cNvSpPr/>
          <p:nvPr/>
        </p:nvSpPr>
        <p:spPr bwMode="auto">
          <a:xfrm>
            <a:off x="2461095" y="3741241"/>
            <a:ext cx="247071" cy="369332"/>
          </a:xfrm>
          <a:custGeom>
            <a:avLst/>
            <a:gdLst>
              <a:gd name="connsiteX0" fmla="*/ 48288 w 1234359"/>
              <a:gd name="connsiteY0" fmla="*/ 527912 h 1033981"/>
              <a:gd name="connsiteX1" fmla="*/ 1032262 w 1234359"/>
              <a:gd name="connsiteY1" fmla="*/ 1024869 h 1033981"/>
              <a:gd name="connsiteX2" fmla="*/ 1171410 w 1234359"/>
              <a:gd name="connsiteY2" fmla="*/ 70712 h 1033981"/>
              <a:gd name="connsiteX3" fmla="*/ 257010 w 1234359"/>
              <a:gd name="connsiteY3" fmla="*/ 120408 h 1033981"/>
              <a:gd name="connsiteX4" fmla="*/ 48288 w 1234359"/>
              <a:gd name="connsiteY4" fmla="*/ 527912 h 1033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4359" h="1033981">
                <a:moveTo>
                  <a:pt x="48288" y="527912"/>
                </a:moveTo>
                <a:cubicBezTo>
                  <a:pt x="177497" y="678655"/>
                  <a:pt x="845075" y="1101069"/>
                  <a:pt x="1032262" y="1024869"/>
                </a:cubicBezTo>
                <a:cubicBezTo>
                  <a:pt x="1219449" y="948669"/>
                  <a:pt x="1300619" y="221455"/>
                  <a:pt x="1171410" y="70712"/>
                </a:cubicBezTo>
                <a:cubicBezTo>
                  <a:pt x="1042201" y="-80031"/>
                  <a:pt x="444197" y="45865"/>
                  <a:pt x="257010" y="120408"/>
                </a:cubicBezTo>
                <a:cubicBezTo>
                  <a:pt x="69823" y="194951"/>
                  <a:pt x="-80921" y="377169"/>
                  <a:pt x="48288" y="527912"/>
                </a:cubicBezTo>
                <a:close/>
              </a:path>
            </a:pathLst>
          </a:custGeom>
          <a:solidFill>
            <a:schemeClr val="accent6">
              <a:lumMod val="50000"/>
            </a:schemeClr>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fontAlgn="base">
              <a:spcBef>
                <a:spcPct val="0"/>
              </a:spcBef>
              <a:spcAft>
                <a:spcPct val="0"/>
              </a:spcAft>
            </a:pPr>
            <a:endParaRPr lang="en-US">
              <a:latin typeface="Century Gothic" pitchFamily="34" charset="0"/>
              <a:cs typeface="Arial" charset="0"/>
            </a:endParaRPr>
          </a:p>
        </p:txBody>
      </p:sp>
      <p:sp>
        <p:nvSpPr>
          <p:cNvPr id="6" name="TextBox 5"/>
          <p:cNvSpPr txBox="1"/>
          <p:nvPr/>
        </p:nvSpPr>
        <p:spPr>
          <a:xfrm>
            <a:off x="1678603" y="1889107"/>
            <a:ext cx="3412818" cy="923330"/>
          </a:xfrm>
          <a:prstGeom prst="rect">
            <a:avLst/>
          </a:prstGeom>
          <a:noFill/>
        </p:spPr>
        <p:txBody>
          <a:bodyPr wrap="square" rtlCol="0">
            <a:spAutoFit/>
          </a:bodyPr>
          <a:lstStyle/>
          <a:p>
            <a:r>
              <a:rPr lang="en-US" dirty="0"/>
              <a:t>Particles strained at the surface</a:t>
            </a:r>
          </a:p>
          <a:p>
            <a:r>
              <a:rPr lang="en-US" dirty="0"/>
              <a:t>(presumed dominant mechanism)</a:t>
            </a:r>
          </a:p>
        </p:txBody>
      </p:sp>
      <p:grpSp>
        <p:nvGrpSpPr>
          <p:cNvPr id="14" name="Group 13"/>
          <p:cNvGrpSpPr/>
          <p:nvPr/>
        </p:nvGrpSpPr>
        <p:grpSpPr>
          <a:xfrm>
            <a:off x="5917889" y="5089462"/>
            <a:ext cx="536848" cy="583534"/>
            <a:chOff x="4393889" y="5089462"/>
            <a:chExt cx="536848" cy="583534"/>
          </a:xfrm>
        </p:grpSpPr>
        <p:sp>
          <p:nvSpPr>
            <p:cNvPr id="11" name="Freeform 10"/>
            <p:cNvSpPr/>
            <p:nvPr/>
          </p:nvSpPr>
          <p:spPr bwMode="auto">
            <a:xfrm>
              <a:off x="4393889" y="5303664"/>
              <a:ext cx="184731" cy="369332"/>
            </a:xfrm>
            <a:custGeom>
              <a:avLst/>
              <a:gdLst>
                <a:gd name="connsiteX0" fmla="*/ 174482 w 218379"/>
                <a:gd name="connsiteY0" fmla="*/ 0 h 1208546"/>
                <a:gd name="connsiteX1" fmla="*/ 203511 w 218379"/>
                <a:gd name="connsiteY1" fmla="*/ 3629 h 1208546"/>
                <a:gd name="connsiteX2" fmla="*/ 214397 w 218379"/>
                <a:gd name="connsiteY2" fmla="*/ 7257 h 1208546"/>
                <a:gd name="connsiteX3" fmla="*/ 199882 w 218379"/>
                <a:gd name="connsiteY3" fmla="*/ 10886 h 1208546"/>
                <a:gd name="connsiteX4" fmla="*/ 127311 w 218379"/>
                <a:gd name="connsiteY4" fmla="*/ 14514 h 1208546"/>
                <a:gd name="connsiteX5" fmla="*/ 116425 w 218379"/>
                <a:gd name="connsiteY5" fmla="*/ 18143 h 1208546"/>
                <a:gd name="connsiteX6" fmla="*/ 138197 w 218379"/>
                <a:gd name="connsiteY6" fmla="*/ 29029 h 1208546"/>
                <a:gd name="connsiteX7" fmla="*/ 141825 w 218379"/>
                <a:gd name="connsiteY7" fmla="*/ 39914 h 1208546"/>
                <a:gd name="connsiteX8" fmla="*/ 156340 w 218379"/>
                <a:gd name="connsiteY8" fmla="*/ 54429 h 1208546"/>
                <a:gd name="connsiteX9" fmla="*/ 141825 w 218379"/>
                <a:gd name="connsiteY9" fmla="*/ 58057 h 1208546"/>
                <a:gd name="connsiteX10" fmla="*/ 120054 w 218379"/>
                <a:gd name="connsiteY10" fmla="*/ 61686 h 1208546"/>
                <a:gd name="connsiteX11" fmla="*/ 134568 w 218379"/>
                <a:gd name="connsiteY11" fmla="*/ 90714 h 1208546"/>
                <a:gd name="connsiteX12" fmla="*/ 149082 w 218379"/>
                <a:gd name="connsiteY12" fmla="*/ 112486 h 1208546"/>
                <a:gd name="connsiteX13" fmla="*/ 138197 w 218379"/>
                <a:gd name="connsiteY13" fmla="*/ 119743 h 1208546"/>
                <a:gd name="connsiteX14" fmla="*/ 98282 w 218379"/>
                <a:gd name="connsiteY14" fmla="*/ 127000 h 1208546"/>
                <a:gd name="connsiteX15" fmla="*/ 105540 w 218379"/>
                <a:gd name="connsiteY15" fmla="*/ 166914 h 1208546"/>
                <a:gd name="connsiteX16" fmla="*/ 112797 w 218379"/>
                <a:gd name="connsiteY16" fmla="*/ 195943 h 1208546"/>
                <a:gd name="connsiteX17" fmla="*/ 105540 w 218379"/>
                <a:gd name="connsiteY17" fmla="*/ 195943 h 1208546"/>
                <a:gd name="connsiteX18" fmla="*/ 105540 w 218379"/>
                <a:gd name="connsiteY18" fmla="*/ 163286 h 1208546"/>
                <a:gd name="connsiteX19" fmla="*/ 98282 w 218379"/>
                <a:gd name="connsiteY19" fmla="*/ 156029 h 1208546"/>
                <a:gd name="connsiteX20" fmla="*/ 76511 w 218379"/>
                <a:gd name="connsiteY20" fmla="*/ 163286 h 1208546"/>
                <a:gd name="connsiteX21" fmla="*/ 61997 w 218379"/>
                <a:gd name="connsiteY21" fmla="*/ 195943 h 1208546"/>
                <a:gd name="connsiteX22" fmla="*/ 54740 w 218379"/>
                <a:gd name="connsiteY22" fmla="*/ 210457 h 1208546"/>
                <a:gd name="connsiteX23" fmla="*/ 51111 w 218379"/>
                <a:gd name="connsiteY23" fmla="*/ 221343 h 1208546"/>
                <a:gd name="connsiteX24" fmla="*/ 65625 w 218379"/>
                <a:gd name="connsiteY24" fmla="*/ 228600 h 1208546"/>
                <a:gd name="connsiteX25" fmla="*/ 76511 w 218379"/>
                <a:gd name="connsiteY25" fmla="*/ 235857 h 1208546"/>
                <a:gd name="connsiteX26" fmla="*/ 61997 w 218379"/>
                <a:gd name="connsiteY26" fmla="*/ 232229 h 1208546"/>
                <a:gd name="connsiteX27" fmla="*/ 29340 w 218379"/>
                <a:gd name="connsiteY27" fmla="*/ 224972 h 1208546"/>
                <a:gd name="connsiteX28" fmla="*/ 14825 w 218379"/>
                <a:gd name="connsiteY28" fmla="*/ 228600 h 1208546"/>
                <a:gd name="connsiteX29" fmla="*/ 11197 w 218379"/>
                <a:gd name="connsiteY29" fmla="*/ 254000 h 1208546"/>
                <a:gd name="connsiteX30" fmla="*/ 22082 w 218379"/>
                <a:gd name="connsiteY30" fmla="*/ 261257 h 1208546"/>
                <a:gd name="connsiteX31" fmla="*/ 32968 w 218379"/>
                <a:gd name="connsiteY31" fmla="*/ 264886 h 1208546"/>
                <a:gd name="connsiteX32" fmla="*/ 14825 w 218379"/>
                <a:gd name="connsiteY32" fmla="*/ 261257 h 1208546"/>
                <a:gd name="connsiteX33" fmla="*/ 36597 w 218379"/>
                <a:gd name="connsiteY33" fmla="*/ 264886 h 1208546"/>
                <a:gd name="connsiteX34" fmla="*/ 32968 w 218379"/>
                <a:gd name="connsiteY34" fmla="*/ 279400 h 1208546"/>
                <a:gd name="connsiteX35" fmla="*/ 14825 w 218379"/>
                <a:gd name="connsiteY35" fmla="*/ 293914 h 1208546"/>
                <a:gd name="connsiteX36" fmla="*/ 3940 w 218379"/>
                <a:gd name="connsiteY36" fmla="*/ 304800 h 1208546"/>
                <a:gd name="connsiteX37" fmla="*/ 311 w 218379"/>
                <a:gd name="connsiteY37" fmla="*/ 315686 h 1208546"/>
                <a:gd name="connsiteX38" fmla="*/ 11197 w 218379"/>
                <a:gd name="connsiteY38" fmla="*/ 322943 h 1208546"/>
                <a:gd name="connsiteX39" fmla="*/ 22082 w 218379"/>
                <a:gd name="connsiteY39" fmla="*/ 326572 h 1208546"/>
                <a:gd name="connsiteX40" fmla="*/ 3940 w 218379"/>
                <a:gd name="connsiteY40" fmla="*/ 322943 h 1208546"/>
                <a:gd name="connsiteX41" fmla="*/ 18454 w 218379"/>
                <a:gd name="connsiteY41" fmla="*/ 330200 h 1208546"/>
                <a:gd name="connsiteX42" fmla="*/ 32968 w 218379"/>
                <a:gd name="connsiteY42" fmla="*/ 333829 h 1208546"/>
                <a:gd name="connsiteX43" fmla="*/ 29340 w 218379"/>
                <a:gd name="connsiteY43" fmla="*/ 348343 h 1208546"/>
                <a:gd name="connsiteX44" fmla="*/ 11197 w 218379"/>
                <a:gd name="connsiteY44" fmla="*/ 359229 h 1208546"/>
                <a:gd name="connsiteX45" fmla="*/ 18454 w 218379"/>
                <a:gd name="connsiteY45" fmla="*/ 370114 h 1208546"/>
                <a:gd name="connsiteX46" fmla="*/ 40225 w 218379"/>
                <a:gd name="connsiteY46" fmla="*/ 377372 h 1208546"/>
                <a:gd name="connsiteX47" fmla="*/ 32968 w 218379"/>
                <a:gd name="connsiteY47" fmla="*/ 388257 h 1208546"/>
                <a:gd name="connsiteX48" fmla="*/ 43854 w 218379"/>
                <a:gd name="connsiteY48" fmla="*/ 413657 h 1208546"/>
                <a:gd name="connsiteX49" fmla="*/ 47482 w 218379"/>
                <a:gd name="connsiteY49" fmla="*/ 428172 h 1208546"/>
                <a:gd name="connsiteX50" fmla="*/ 54740 w 218379"/>
                <a:gd name="connsiteY50" fmla="*/ 435429 h 1208546"/>
                <a:gd name="connsiteX51" fmla="*/ 61997 w 218379"/>
                <a:gd name="connsiteY51" fmla="*/ 446314 h 1208546"/>
                <a:gd name="connsiteX52" fmla="*/ 54740 w 218379"/>
                <a:gd name="connsiteY52" fmla="*/ 468086 h 1208546"/>
                <a:gd name="connsiteX53" fmla="*/ 58368 w 218379"/>
                <a:gd name="connsiteY53" fmla="*/ 482600 h 1208546"/>
                <a:gd name="connsiteX54" fmla="*/ 58368 w 218379"/>
                <a:gd name="connsiteY54" fmla="*/ 537029 h 1208546"/>
                <a:gd name="connsiteX55" fmla="*/ 69254 w 218379"/>
                <a:gd name="connsiteY55" fmla="*/ 544286 h 1208546"/>
                <a:gd name="connsiteX56" fmla="*/ 69254 w 218379"/>
                <a:gd name="connsiteY56" fmla="*/ 558800 h 1208546"/>
                <a:gd name="connsiteX57" fmla="*/ 76511 w 218379"/>
                <a:gd name="connsiteY57" fmla="*/ 573314 h 1208546"/>
                <a:gd name="connsiteX58" fmla="*/ 72882 w 218379"/>
                <a:gd name="connsiteY58" fmla="*/ 584200 h 1208546"/>
                <a:gd name="connsiteX59" fmla="*/ 91025 w 218379"/>
                <a:gd name="connsiteY59" fmla="*/ 584200 h 1208546"/>
                <a:gd name="connsiteX60" fmla="*/ 101911 w 218379"/>
                <a:gd name="connsiteY60" fmla="*/ 573314 h 1208546"/>
                <a:gd name="connsiteX61" fmla="*/ 91025 w 218379"/>
                <a:gd name="connsiteY61" fmla="*/ 602343 h 1208546"/>
                <a:gd name="connsiteX62" fmla="*/ 87397 w 218379"/>
                <a:gd name="connsiteY62" fmla="*/ 620486 h 1208546"/>
                <a:gd name="connsiteX63" fmla="*/ 94654 w 218379"/>
                <a:gd name="connsiteY63" fmla="*/ 631372 h 1208546"/>
                <a:gd name="connsiteX64" fmla="*/ 98282 w 218379"/>
                <a:gd name="connsiteY64" fmla="*/ 653143 h 1208546"/>
                <a:gd name="connsiteX65" fmla="*/ 98282 w 218379"/>
                <a:gd name="connsiteY65" fmla="*/ 656772 h 1208546"/>
                <a:gd name="connsiteX66" fmla="*/ 94654 w 218379"/>
                <a:gd name="connsiteY66" fmla="*/ 678543 h 1208546"/>
                <a:gd name="connsiteX67" fmla="*/ 109168 w 218379"/>
                <a:gd name="connsiteY67" fmla="*/ 671286 h 1208546"/>
                <a:gd name="connsiteX68" fmla="*/ 116425 w 218379"/>
                <a:gd name="connsiteY68" fmla="*/ 653143 h 1208546"/>
                <a:gd name="connsiteX69" fmla="*/ 123682 w 218379"/>
                <a:gd name="connsiteY69" fmla="*/ 667657 h 1208546"/>
                <a:gd name="connsiteX70" fmla="*/ 112797 w 218379"/>
                <a:gd name="connsiteY70" fmla="*/ 707572 h 1208546"/>
                <a:gd name="connsiteX71" fmla="*/ 116425 w 218379"/>
                <a:gd name="connsiteY71" fmla="*/ 729343 h 1208546"/>
                <a:gd name="connsiteX72" fmla="*/ 134568 w 218379"/>
                <a:gd name="connsiteY72" fmla="*/ 736600 h 1208546"/>
                <a:gd name="connsiteX73" fmla="*/ 116425 w 218379"/>
                <a:gd name="connsiteY73" fmla="*/ 732972 h 1208546"/>
                <a:gd name="connsiteX74" fmla="*/ 109168 w 218379"/>
                <a:gd name="connsiteY74" fmla="*/ 732972 h 1208546"/>
                <a:gd name="connsiteX75" fmla="*/ 120054 w 218379"/>
                <a:gd name="connsiteY75" fmla="*/ 740229 h 1208546"/>
                <a:gd name="connsiteX76" fmla="*/ 130940 w 218379"/>
                <a:gd name="connsiteY76" fmla="*/ 743857 h 1208546"/>
                <a:gd name="connsiteX77" fmla="*/ 123682 w 218379"/>
                <a:gd name="connsiteY77" fmla="*/ 754743 h 1208546"/>
                <a:gd name="connsiteX78" fmla="*/ 83768 w 218379"/>
                <a:gd name="connsiteY78" fmla="*/ 769257 h 1208546"/>
                <a:gd name="connsiteX79" fmla="*/ 94654 w 218379"/>
                <a:gd name="connsiteY79" fmla="*/ 776514 h 1208546"/>
                <a:gd name="connsiteX80" fmla="*/ 112797 w 218379"/>
                <a:gd name="connsiteY80" fmla="*/ 791029 h 1208546"/>
                <a:gd name="connsiteX81" fmla="*/ 98282 w 218379"/>
                <a:gd name="connsiteY81" fmla="*/ 794657 h 1208546"/>
                <a:gd name="connsiteX82" fmla="*/ 69254 w 218379"/>
                <a:gd name="connsiteY82" fmla="*/ 798286 h 1208546"/>
                <a:gd name="connsiteX83" fmla="*/ 72882 w 218379"/>
                <a:gd name="connsiteY83" fmla="*/ 809172 h 1208546"/>
                <a:gd name="connsiteX84" fmla="*/ 98282 w 218379"/>
                <a:gd name="connsiteY84" fmla="*/ 820057 h 1208546"/>
                <a:gd name="connsiteX85" fmla="*/ 109168 w 218379"/>
                <a:gd name="connsiteY85" fmla="*/ 823686 h 1208546"/>
                <a:gd name="connsiteX86" fmla="*/ 105540 w 218379"/>
                <a:gd name="connsiteY86" fmla="*/ 834572 h 1208546"/>
                <a:gd name="connsiteX87" fmla="*/ 91025 w 218379"/>
                <a:gd name="connsiteY87" fmla="*/ 845457 h 1208546"/>
                <a:gd name="connsiteX88" fmla="*/ 72882 w 218379"/>
                <a:gd name="connsiteY88" fmla="*/ 859972 h 1208546"/>
                <a:gd name="connsiteX89" fmla="*/ 80140 w 218379"/>
                <a:gd name="connsiteY89" fmla="*/ 870857 h 1208546"/>
                <a:gd name="connsiteX90" fmla="*/ 112797 w 218379"/>
                <a:gd name="connsiteY90" fmla="*/ 881743 h 1208546"/>
                <a:gd name="connsiteX91" fmla="*/ 120054 w 218379"/>
                <a:gd name="connsiteY91" fmla="*/ 899886 h 1208546"/>
                <a:gd name="connsiteX92" fmla="*/ 105540 w 218379"/>
                <a:gd name="connsiteY92" fmla="*/ 928914 h 1208546"/>
                <a:gd name="connsiteX93" fmla="*/ 109168 w 218379"/>
                <a:gd name="connsiteY93" fmla="*/ 939800 h 1208546"/>
                <a:gd name="connsiteX94" fmla="*/ 112797 w 218379"/>
                <a:gd name="connsiteY94" fmla="*/ 954314 h 1208546"/>
                <a:gd name="connsiteX95" fmla="*/ 123682 w 218379"/>
                <a:gd name="connsiteY95" fmla="*/ 950686 h 1208546"/>
                <a:gd name="connsiteX96" fmla="*/ 130940 w 218379"/>
                <a:gd name="connsiteY96" fmla="*/ 939800 h 1208546"/>
                <a:gd name="connsiteX97" fmla="*/ 138197 w 218379"/>
                <a:gd name="connsiteY97" fmla="*/ 925286 h 1208546"/>
                <a:gd name="connsiteX98" fmla="*/ 141825 w 218379"/>
                <a:gd name="connsiteY98" fmla="*/ 943429 h 1208546"/>
                <a:gd name="connsiteX99" fmla="*/ 145454 w 218379"/>
                <a:gd name="connsiteY99" fmla="*/ 954314 h 1208546"/>
                <a:gd name="connsiteX100" fmla="*/ 156340 w 218379"/>
                <a:gd name="connsiteY100" fmla="*/ 950686 h 1208546"/>
                <a:gd name="connsiteX101" fmla="*/ 174482 w 218379"/>
                <a:gd name="connsiteY101" fmla="*/ 972457 h 1208546"/>
                <a:gd name="connsiteX102" fmla="*/ 178111 w 218379"/>
                <a:gd name="connsiteY102" fmla="*/ 1019629 h 1208546"/>
                <a:gd name="connsiteX103" fmla="*/ 163597 w 218379"/>
                <a:gd name="connsiteY103" fmla="*/ 1063172 h 1208546"/>
                <a:gd name="connsiteX104" fmla="*/ 185368 w 218379"/>
                <a:gd name="connsiteY104" fmla="*/ 1106714 h 1208546"/>
                <a:gd name="connsiteX105" fmla="*/ 188997 w 218379"/>
                <a:gd name="connsiteY105" fmla="*/ 1124857 h 1208546"/>
                <a:gd name="connsiteX106" fmla="*/ 192625 w 218379"/>
                <a:gd name="connsiteY106" fmla="*/ 1157514 h 1208546"/>
                <a:gd name="connsiteX107" fmla="*/ 203511 w 218379"/>
                <a:gd name="connsiteY107" fmla="*/ 1168400 h 1208546"/>
                <a:gd name="connsiteX108" fmla="*/ 207140 w 218379"/>
                <a:gd name="connsiteY108" fmla="*/ 1179286 h 1208546"/>
                <a:gd name="connsiteX109" fmla="*/ 218025 w 218379"/>
                <a:gd name="connsiteY109" fmla="*/ 1190172 h 1208546"/>
                <a:gd name="connsiteX110" fmla="*/ 214397 w 218379"/>
                <a:gd name="connsiteY110" fmla="*/ 1208314 h 1208546"/>
                <a:gd name="connsiteX111" fmla="*/ 214397 w 218379"/>
                <a:gd name="connsiteY111" fmla="*/ 1204686 h 1208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Lst>
              <a:rect l="l" t="t" r="r" b="b"/>
              <a:pathLst>
                <a:path w="218379" h="1208546">
                  <a:moveTo>
                    <a:pt x="174482" y="0"/>
                  </a:moveTo>
                  <a:cubicBezTo>
                    <a:pt x="184158" y="1210"/>
                    <a:pt x="193917" y="1885"/>
                    <a:pt x="203511" y="3629"/>
                  </a:cubicBezTo>
                  <a:cubicBezTo>
                    <a:pt x="207274" y="4313"/>
                    <a:pt x="216108" y="3836"/>
                    <a:pt x="214397" y="7257"/>
                  </a:cubicBezTo>
                  <a:cubicBezTo>
                    <a:pt x="212166" y="11718"/>
                    <a:pt x="204852" y="10472"/>
                    <a:pt x="199882" y="10886"/>
                  </a:cubicBezTo>
                  <a:cubicBezTo>
                    <a:pt x="175745" y="12897"/>
                    <a:pt x="151501" y="13305"/>
                    <a:pt x="127311" y="14514"/>
                  </a:cubicBezTo>
                  <a:cubicBezTo>
                    <a:pt x="123682" y="15724"/>
                    <a:pt x="116425" y="14318"/>
                    <a:pt x="116425" y="18143"/>
                  </a:cubicBezTo>
                  <a:cubicBezTo>
                    <a:pt x="116425" y="22832"/>
                    <a:pt x="135513" y="28134"/>
                    <a:pt x="138197" y="29029"/>
                  </a:cubicBezTo>
                  <a:cubicBezTo>
                    <a:pt x="139406" y="32657"/>
                    <a:pt x="139602" y="36802"/>
                    <a:pt x="141825" y="39914"/>
                  </a:cubicBezTo>
                  <a:cubicBezTo>
                    <a:pt x="145802" y="45482"/>
                    <a:pt x="156340" y="54429"/>
                    <a:pt x="156340" y="54429"/>
                  </a:cubicBezTo>
                  <a:cubicBezTo>
                    <a:pt x="151502" y="55638"/>
                    <a:pt x="146715" y="57079"/>
                    <a:pt x="141825" y="58057"/>
                  </a:cubicBezTo>
                  <a:cubicBezTo>
                    <a:pt x="134611" y="59500"/>
                    <a:pt x="121650" y="54504"/>
                    <a:pt x="120054" y="61686"/>
                  </a:cubicBezTo>
                  <a:cubicBezTo>
                    <a:pt x="117707" y="72246"/>
                    <a:pt x="128567" y="81713"/>
                    <a:pt x="134568" y="90714"/>
                  </a:cubicBezTo>
                  <a:lnTo>
                    <a:pt x="149082" y="112486"/>
                  </a:lnTo>
                  <a:cubicBezTo>
                    <a:pt x="145454" y="114905"/>
                    <a:pt x="142390" y="118545"/>
                    <a:pt x="138197" y="119743"/>
                  </a:cubicBezTo>
                  <a:cubicBezTo>
                    <a:pt x="125194" y="123458"/>
                    <a:pt x="105980" y="115881"/>
                    <a:pt x="98282" y="127000"/>
                  </a:cubicBezTo>
                  <a:cubicBezTo>
                    <a:pt x="90585" y="138118"/>
                    <a:pt x="102754" y="153681"/>
                    <a:pt x="105540" y="166914"/>
                  </a:cubicBezTo>
                  <a:cubicBezTo>
                    <a:pt x="107595" y="176674"/>
                    <a:pt x="122577" y="197899"/>
                    <a:pt x="112797" y="195943"/>
                  </a:cubicBezTo>
                  <a:cubicBezTo>
                    <a:pt x="90903" y="191564"/>
                    <a:pt x="88803" y="190364"/>
                    <a:pt x="105540" y="195943"/>
                  </a:cubicBezTo>
                  <a:cubicBezTo>
                    <a:pt x="109095" y="181721"/>
                    <a:pt x="112086" y="178559"/>
                    <a:pt x="105540" y="163286"/>
                  </a:cubicBezTo>
                  <a:cubicBezTo>
                    <a:pt x="104192" y="160141"/>
                    <a:pt x="100701" y="158448"/>
                    <a:pt x="98282" y="156029"/>
                  </a:cubicBezTo>
                  <a:cubicBezTo>
                    <a:pt x="91025" y="158448"/>
                    <a:pt x="82876" y="159043"/>
                    <a:pt x="76511" y="163286"/>
                  </a:cubicBezTo>
                  <a:cubicBezTo>
                    <a:pt x="62044" y="172930"/>
                    <a:pt x="66689" y="181868"/>
                    <a:pt x="61997" y="195943"/>
                  </a:cubicBezTo>
                  <a:cubicBezTo>
                    <a:pt x="60287" y="201075"/>
                    <a:pt x="56871" y="205485"/>
                    <a:pt x="54740" y="210457"/>
                  </a:cubicBezTo>
                  <a:cubicBezTo>
                    <a:pt x="53233" y="213973"/>
                    <a:pt x="52321" y="217714"/>
                    <a:pt x="51111" y="221343"/>
                  </a:cubicBezTo>
                  <a:cubicBezTo>
                    <a:pt x="58511" y="243542"/>
                    <a:pt x="48550" y="225755"/>
                    <a:pt x="65625" y="228600"/>
                  </a:cubicBezTo>
                  <a:cubicBezTo>
                    <a:pt x="69927" y="229317"/>
                    <a:pt x="79594" y="232773"/>
                    <a:pt x="76511" y="235857"/>
                  </a:cubicBezTo>
                  <a:cubicBezTo>
                    <a:pt x="72985" y="239384"/>
                    <a:pt x="66887" y="233207"/>
                    <a:pt x="61997" y="232229"/>
                  </a:cubicBezTo>
                  <a:cubicBezTo>
                    <a:pt x="30069" y="225844"/>
                    <a:pt x="50523" y="232032"/>
                    <a:pt x="29340" y="224972"/>
                  </a:cubicBezTo>
                  <a:cubicBezTo>
                    <a:pt x="24502" y="226181"/>
                    <a:pt x="18975" y="225834"/>
                    <a:pt x="14825" y="228600"/>
                  </a:cubicBezTo>
                  <a:cubicBezTo>
                    <a:pt x="5674" y="234700"/>
                    <a:pt x="5512" y="245473"/>
                    <a:pt x="11197" y="254000"/>
                  </a:cubicBezTo>
                  <a:cubicBezTo>
                    <a:pt x="13616" y="257628"/>
                    <a:pt x="18182" y="259307"/>
                    <a:pt x="22082" y="261257"/>
                  </a:cubicBezTo>
                  <a:cubicBezTo>
                    <a:pt x="25503" y="262968"/>
                    <a:pt x="36793" y="264886"/>
                    <a:pt x="32968" y="264886"/>
                  </a:cubicBezTo>
                  <a:cubicBezTo>
                    <a:pt x="26801" y="264886"/>
                    <a:pt x="8658" y="261257"/>
                    <a:pt x="14825" y="261257"/>
                  </a:cubicBezTo>
                  <a:cubicBezTo>
                    <a:pt x="22182" y="261257"/>
                    <a:pt x="29340" y="263676"/>
                    <a:pt x="36597" y="264886"/>
                  </a:cubicBezTo>
                  <a:cubicBezTo>
                    <a:pt x="35387" y="269724"/>
                    <a:pt x="35960" y="275411"/>
                    <a:pt x="32968" y="279400"/>
                  </a:cubicBezTo>
                  <a:cubicBezTo>
                    <a:pt x="28321" y="285596"/>
                    <a:pt x="20653" y="288814"/>
                    <a:pt x="14825" y="293914"/>
                  </a:cubicBezTo>
                  <a:cubicBezTo>
                    <a:pt x="10963" y="297293"/>
                    <a:pt x="7568" y="301171"/>
                    <a:pt x="3940" y="304800"/>
                  </a:cubicBezTo>
                  <a:cubicBezTo>
                    <a:pt x="2730" y="308429"/>
                    <a:pt x="-1110" y="312135"/>
                    <a:pt x="311" y="315686"/>
                  </a:cubicBezTo>
                  <a:cubicBezTo>
                    <a:pt x="1931" y="319735"/>
                    <a:pt x="7296" y="320993"/>
                    <a:pt x="11197" y="322943"/>
                  </a:cubicBezTo>
                  <a:cubicBezTo>
                    <a:pt x="14618" y="324654"/>
                    <a:pt x="25907" y="326572"/>
                    <a:pt x="22082" y="326572"/>
                  </a:cubicBezTo>
                  <a:cubicBezTo>
                    <a:pt x="15915" y="326572"/>
                    <a:pt x="9987" y="324153"/>
                    <a:pt x="3940" y="322943"/>
                  </a:cubicBezTo>
                  <a:cubicBezTo>
                    <a:pt x="8778" y="325362"/>
                    <a:pt x="13389" y="328301"/>
                    <a:pt x="18454" y="330200"/>
                  </a:cubicBezTo>
                  <a:cubicBezTo>
                    <a:pt x="23123" y="331951"/>
                    <a:pt x="30402" y="329553"/>
                    <a:pt x="32968" y="333829"/>
                  </a:cubicBezTo>
                  <a:cubicBezTo>
                    <a:pt x="35534" y="338105"/>
                    <a:pt x="31570" y="343883"/>
                    <a:pt x="29340" y="348343"/>
                  </a:cubicBezTo>
                  <a:cubicBezTo>
                    <a:pt x="25356" y="356311"/>
                    <a:pt x="18644" y="356746"/>
                    <a:pt x="11197" y="359229"/>
                  </a:cubicBezTo>
                  <a:cubicBezTo>
                    <a:pt x="13616" y="362857"/>
                    <a:pt x="14756" y="367803"/>
                    <a:pt x="18454" y="370114"/>
                  </a:cubicBezTo>
                  <a:cubicBezTo>
                    <a:pt x="24941" y="374168"/>
                    <a:pt x="40225" y="377372"/>
                    <a:pt x="40225" y="377372"/>
                  </a:cubicBezTo>
                  <a:cubicBezTo>
                    <a:pt x="37806" y="381000"/>
                    <a:pt x="33685" y="383956"/>
                    <a:pt x="32968" y="388257"/>
                  </a:cubicBezTo>
                  <a:cubicBezTo>
                    <a:pt x="32301" y="392261"/>
                    <a:pt x="43381" y="412711"/>
                    <a:pt x="43854" y="413657"/>
                  </a:cubicBezTo>
                  <a:cubicBezTo>
                    <a:pt x="45063" y="418495"/>
                    <a:pt x="45252" y="423711"/>
                    <a:pt x="47482" y="428172"/>
                  </a:cubicBezTo>
                  <a:cubicBezTo>
                    <a:pt x="49012" y="431232"/>
                    <a:pt x="52603" y="432758"/>
                    <a:pt x="54740" y="435429"/>
                  </a:cubicBezTo>
                  <a:cubicBezTo>
                    <a:pt x="57464" y="438834"/>
                    <a:pt x="59578" y="442686"/>
                    <a:pt x="61997" y="446314"/>
                  </a:cubicBezTo>
                  <a:cubicBezTo>
                    <a:pt x="45063" y="463248"/>
                    <a:pt x="42643" y="455991"/>
                    <a:pt x="54740" y="468086"/>
                  </a:cubicBezTo>
                  <a:cubicBezTo>
                    <a:pt x="55949" y="472924"/>
                    <a:pt x="58368" y="477613"/>
                    <a:pt x="58368" y="482600"/>
                  </a:cubicBezTo>
                  <a:cubicBezTo>
                    <a:pt x="58368" y="503542"/>
                    <a:pt x="49249" y="516511"/>
                    <a:pt x="58368" y="537029"/>
                  </a:cubicBezTo>
                  <a:cubicBezTo>
                    <a:pt x="60139" y="541014"/>
                    <a:pt x="65625" y="541867"/>
                    <a:pt x="69254" y="544286"/>
                  </a:cubicBezTo>
                  <a:cubicBezTo>
                    <a:pt x="50592" y="556727"/>
                    <a:pt x="58887" y="546359"/>
                    <a:pt x="69254" y="558800"/>
                  </a:cubicBezTo>
                  <a:cubicBezTo>
                    <a:pt x="72717" y="562955"/>
                    <a:pt x="74092" y="568476"/>
                    <a:pt x="76511" y="573314"/>
                  </a:cubicBezTo>
                  <a:cubicBezTo>
                    <a:pt x="75301" y="576943"/>
                    <a:pt x="72882" y="580375"/>
                    <a:pt x="72882" y="584200"/>
                  </a:cubicBezTo>
                  <a:cubicBezTo>
                    <a:pt x="72882" y="604382"/>
                    <a:pt x="82213" y="591754"/>
                    <a:pt x="91025" y="584200"/>
                  </a:cubicBezTo>
                  <a:cubicBezTo>
                    <a:pt x="94921" y="580860"/>
                    <a:pt x="98282" y="576943"/>
                    <a:pt x="101911" y="573314"/>
                  </a:cubicBezTo>
                  <a:cubicBezTo>
                    <a:pt x="99694" y="578856"/>
                    <a:pt x="92920" y="594763"/>
                    <a:pt x="91025" y="602343"/>
                  </a:cubicBezTo>
                  <a:cubicBezTo>
                    <a:pt x="89529" y="608326"/>
                    <a:pt x="87397" y="620486"/>
                    <a:pt x="87397" y="620486"/>
                  </a:cubicBezTo>
                  <a:cubicBezTo>
                    <a:pt x="89816" y="624115"/>
                    <a:pt x="93275" y="627235"/>
                    <a:pt x="94654" y="631372"/>
                  </a:cubicBezTo>
                  <a:cubicBezTo>
                    <a:pt x="96980" y="638352"/>
                    <a:pt x="93080" y="647941"/>
                    <a:pt x="98282" y="653143"/>
                  </a:cubicBezTo>
                  <a:cubicBezTo>
                    <a:pt x="99992" y="654853"/>
                    <a:pt x="118094" y="617150"/>
                    <a:pt x="98282" y="656772"/>
                  </a:cubicBezTo>
                  <a:cubicBezTo>
                    <a:pt x="97073" y="664029"/>
                    <a:pt x="90240" y="672657"/>
                    <a:pt x="94654" y="678543"/>
                  </a:cubicBezTo>
                  <a:cubicBezTo>
                    <a:pt x="97900" y="682870"/>
                    <a:pt x="105648" y="675393"/>
                    <a:pt x="109168" y="671286"/>
                  </a:cubicBezTo>
                  <a:cubicBezTo>
                    <a:pt x="113407" y="666341"/>
                    <a:pt x="114006" y="659191"/>
                    <a:pt x="116425" y="653143"/>
                  </a:cubicBezTo>
                  <a:cubicBezTo>
                    <a:pt x="118844" y="657981"/>
                    <a:pt x="123682" y="662248"/>
                    <a:pt x="123682" y="667657"/>
                  </a:cubicBezTo>
                  <a:cubicBezTo>
                    <a:pt x="123682" y="675838"/>
                    <a:pt x="116440" y="696641"/>
                    <a:pt x="112797" y="707572"/>
                  </a:cubicBezTo>
                  <a:cubicBezTo>
                    <a:pt x="114006" y="714829"/>
                    <a:pt x="112011" y="723457"/>
                    <a:pt x="116425" y="729343"/>
                  </a:cubicBezTo>
                  <a:cubicBezTo>
                    <a:pt x="120333" y="734554"/>
                    <a:pt x="134568" y="730086"/>
                    <a:pt x="134568" y="736600"/>
                  </a:cubicBezTo>
                  <a:cubicBezTo>
                    <a:pt x="134568" y="742767"/>
                    <a:pt x="122493" y="734075"/>
                    <a:pt x="116425" y="732972"/>
                  </a:cubicBezTo>
                  <a:cubicBezTo>
                    <a:pt x="83817" y="727043"/>
                    <a:pt x="91528" y="728561"/>
                    <a:pt x="109168" y="732972"/>
                  </a:cubicBezTo>
                  <a:cubicBezTo>
                    <a:pt x="112797" y="735391"/>
                    <a:pt x="116153" y="738279"/>
                    <a:pt x="120054" y="740229"/>
                  </a:cubicBezTo>
                  <a:cubicBezTo>
                    <a:pt x="123475" y="741939"/>
                    <a:pt x="130012" y="740146"/>
                    <a:pt x="130940" y="743857"/>
                  </a:cubicBezTo>
                  <a:cubicBezTo>
                    <a:pt x="131998" y="748088"/>
                    <a:pt x="126766" y="751659"/>
                    <a:pt x="123682" y="754743"/>
                  </a:cubicBezTo>
                  <a:cubicBezTo>
                    <a:pt x="113292" y="765133"/>
                    <a:pt x="97195" y="766572"/>
                    <a:pt x="83768" y="769257"/>
                  </a:cubicBezTo>
                  <a:cubicBezTo>
                    <a:pt x="87397" y="771676"/>
                    <a:pt x="91249" y="773790"/>
                    <a:pt x="94654" y="776514"/>
                  </a:cubicBezTo>
                  <a:cubicBezTo>
                    <a:pt x="120506" y="797196"/>
                    <a:pt x="79292" y="768693"/>
                    <a:pt x="112797" y="791029"/>
                  </a:cubicBezTo>
                  <a:cubicBezTo>
                    <a:pt x="107959" y="792238"/>
                    <a:pt x="103201" y="793837"/>
                    <a:pt x="98282" y="794657"/>
                  </a:cubicBezTo>
                  <a:cubicBezTo>
                    <a:pt x="88663" y="796260"/>
                    <a:pt x="77720" y="793448"/>
                    <a:pt x="69254" y="798286"/>
                  </a:cubicBezTo>
                  <a:cubicBezTo>
                    <a:pt x="65933" y="800184"/>
                    <a:pt x="70493" y="806185"/>
                    <a:pt x="72882" y="809172"/>
                  </a:cubicBezTo>
                  <a:cubicBezTo>
                    <a:pt x="79429" y="817356"/>
                    <a:pt x="89244" y="817475"/>
                    <a:pt x="98282" y="820057"/>
                  </a:cubicBezTo>
                  <a:cubicBezTo>
                    <a:pt x="101960" y="821108"/>
                    <a:pt x="105539" y="822476"/>
                    <a:pt x="109168" y="823686"/>
                  </a:cubicBezTo>
                  <a:cubicBezTo>
                    <a:pt x="107959" y="827315"/>
                    <a:pt x="107989" y="831634"/>
                    <a:pt x="105540" y="834572"/>
                  </a:cubicBezTo>
                  <a:cubicBezTo>
                    <a:pt x="101668" y="839218"/>
                    <a:pt x="95946" y="841942"/>
                    <a:pt x="91025" y="845457"/>
                  </a:cubicBezTo>
                  <a:cubicBezTo>
                    <a:pt x="75008" y="856897"/>
                    <a:pt x="85017" y="847837"/>
                    <a:pt x="72882" y="859972"/>
                  </a:cubicBezTo>
                  <a:cubicBezTo>
                    <a:pt x="75301" y="863600"/>
                    <a:pt x="76790" y="868065"/>
                    <a:pt x="80140" y="870857"/>
                  </a:cubicBezTo>
                  <a:cubicBezTo>
                    <a:pt x="89629" y="878764"/>
                    <a:pt x="101370" y="879457"/>
                    <a:pt x="112797" y="881743"/>
                  </a:cubicBezTo>
                  <a:cubicBezTo>
                    <a:pt x="115216" y="887791"/>
                    <a:pt x="120054" y="893372"/>
                    <a:pt x="120054" y="899886"/>
                  </a:cubicBezTo>
                  <a:cubicBezTo>
                    <a:pt x="120054" y="908764"/>
                    <a:pt x="110467" y="921523"/>
                    <a:pt x="105540" y="928914"/>
                  </a:cubicBezTo>
                  <a:cubicBezTo>
                    <a:pt x="106749" y="932543"/>
                    <a:pt x="108117" y="936122"/>
                    <a:pt x="109168" y="939800"/>
                  </a:cubicBezTo>
                  <a:cubicBezTo>
                    <a:pt x="110538" y="944595"/>
                    <a:pt x="108808" y="951322"/>
                    <a:pt x="112797" y="954314"/>
                  </a:cubicBezTo>
                  <a:cubicBezTo>
                    <a:pt x="115857" y="956609"/>
                    <a:pt x="120054" y="951895"/>
                    <a:pt x="123682" y="950686"/>
                  </a:cubicBezTo>
                  <a:cubicBezTo>
                    <a:pt x="126101" y="947057"/>
                    <a:pt x="128776" y="943587"/>
                    <a:pt x="130940" y="939800"/>
                  </a:cubicBezTo>
                  <a:cubicBezTo>
                    <a:pt x="133624" y="935104"/>
                    <a:pt x="133066" y="923575"/>
                    <a:pt x="138197" y="925286"/>
                  </a:cubicBezTo>
                  <a:cubicBezTo>
                    <a:pt x="144048" y="927237"/>
                    <a:pt x="140329" y="937446"/>
                    <a:pt x="141825" y="943429"/>
                  </a:cubicBezTo>
                  <a:cubicBezTo>
                    <a:pt x="142753" y="947139"/>
                    <a:pt x="144244" y="950686"/>
                    <a:pt x="145454" y="954314"/>
                  </a:cubicBezTo>
                  <a:cubicBezTo>
                    <a:pt x="149083" y="953105"/>
                    <a:pt x="154313" y="947443"/>
                    <a:pt x="156340" y="950686"/>
                  </a:cubicBezTo>
                  <a:cubicBezTo>
                    <a:pt x="174046" y="979016"/>
                    <a:pt x="151416" y="995525"/>
                    <a:pt x="174482" y="972457"/>
                  </a:cubicBezTo>
                  <a:cubicBezTo>
                    <a:pt x="190035" y="988008"/>
                    <a:pt x="186551" y="980807"/>
                    <a:pt x="178111" y="1019629"/>
                  </a:cubicBezTo>
                  <a:cubicBezTo>
                    <a:pt x="174861" y="1034579"/>
                    <a:pt x="163597" y="1063172"/>
                    <a:pt x="163597" y="1063172"/>
                  </a:cubicBezTo>
                  <a:cubicBezTo>
                    <a:pt x="187265" y="1071061"/>
                    <a:pt x="174557" y="1063470"/>
                    <a:pt x="185368" y="1106714"/>
                  </a:cubicBezTo>
                  <a:cubicBezTo>
                    <a:pt x="186864" y="1112697"/>
                    <a:pt x="188125" y="1118752"/>
                    <a:pt x="188997" y="1124857"/>
                  </a:cubicBezTo>
                  <a:cubicBezTo>
                    <a:pt x="190546" y="1135700"/>
                    <a:pt x="189162" y="1147123"/>
                    <a:pt x="192625" y="1157514"/>
                  </a:cubicBezTo>
                  <a:cubicBezTo>
                    <a:pt x="194248" y="1162382"/>
                    <a:pt x="199882" y="1164771"/>
                    <a:pt x="203511" y="1168400"/>
                  </a:cubicBezTo>
                  <a:cubicBezTo>
                    <a:pt x="204721" y="1172029"/>
                    <a:pt x="205018" y="1176103"/>
                    <a:pt x="207140" y="1179286"/>
                  </a:cubicBezTo>
                  <a:cubicBezTo>
                    <a:pt x="209986" y="1183556"/>
                    <a:pt x="216780" y="1185194"/>
                    <a:pt x="218025" y="1190172"/>
                  </a:cubicBezTo>
                  <a:cubicBezTo>
                    <a:pt x="219521" y="1196155"/>
                    <a:pt x="215893" y="1202331"/>
                    <a:pt x="214397" y="1208314"/>
                  </a:cubicBezTo>
                  <a:cubicBezTo>
                    <a:pt x="214104" y="1209487"/>
                    <a:pt x="214397" y="1205895"/>
                    <a:pt x="214397" y="1204686"/>
                  </a:cubicBezTo>
                </a:path>
              </a:pathLst>
            </a:custGeom>
            <a:noFill/>
            <a:ln w="12700" cap="flat" cmpd="sng" algn="ctr">
              <a:solidFill>
                <a:schemeClr val="accent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fontAlgn="base">
                <a:spcBef>
                  <a:spcPct val="0"/>
                </a:spcBef>
                <a:spcAft>
                  <a:spcPct val="0"/>
                </a:spcAft>
              </a:pPr>
              <a:endParaRPr lang="en-US">
                <a:latin typeface="Century Gothic" pitchFamily="34" charset="0"/>
                <a:cs typeface="Arial" charset="0"/>
              </a:endParaRPr>
            </a:p>
          </p:txBody>
        </p:sp>
        <p:sp>
          <p:nvSpPr>
            <p:cNvPr id="12" name="Freeform 11"/>
            <p:cNvSpPr/>
            <p:nvPr/>
          </p:nvSpPr>
          <p:spPr bwMode="auto">
            <a:xfrm>
              <a:off x="4746006" y="5089462"/>
              <a:ext cx="184731" cy="369332"/>
            </a:xfrm>
            <a:custGeom>
              <a:avLst/>
              <a:gdLst>
                <a:gd name="connsiteX0" fmla="*/ 76365 w 244341"/>
                <a:gd name="connsiteY0" fmla="*/ 0 h 932543"/>
                <a:gd name="connsiteX1" fmla="*/ 87251 w 244341"/>
                <a:gd name="connsiteY1" fmla="*/ 18143 h 932543"/>
                <a:gd name="connsiteX2" fmla="*/ 98137 w 244341"/>
                <a:gd name="connsiteY2" fmla="*/ 21772 h 932543"/>
                <a:gd name="connsiteX3" fmla="*/ 109023 w 244341"/>
                <a:gd name="connsiteY3" fmla="*/ 29029 h 932543"/>
                <a:gd name="connsiteX4" fmla="*/ 101765 w 244341"/>
                <a:gd name="connsiteY4" fmla="*/ 36286 h 932543"/>
                <a:gd name="connsiteX5" fmla="*/ 90880 w 244341"/>
                <a:gd name="connsiteY5" fmla="*/ 39914 h 932543"/>
                <a:gd name="connsiteX6" fmla="*/ 98137 w 244341"/>
                <a:gd name="connsiteY6" fmla="*/ 47172 h 932543"/>
                <a:gd name="connsiteX7" fmla="*/ 116280 w 244341"/>
                <a:gd name="connsiteY7" fmla="*/ 50800 h 932543"/>
                <a:gd name="connsiteX8" fmla="*/ 138051 w 244341"/>
                <a:gd name="connsiteY8" fmla="*/ 65314 h 932543"/>
                <a:gd name="connsiteX9" fmla="*/ 145308 w 244341"/>
                <a:gd name="connsiteY9" fmla="*/ 72572 h 932543"/>
                <a:gd name="connsiteX10" fmla="*/ 156194 w 244341"/>
                <a:gd name="connsiteY10" fmla="*/ 76200 h 932543"/>
                <a:gd name="connsiteX11" fmla="*/ 159823 w 244341"/>
                <a:gd name="connsiteY11" fmla="*/ 90714 h 932543"/>
                <a:gd name="connsiteX12" fmla="*/ 127165 w 244341"/>
                <a:gd name="connsiteY12" fmla="*/ 97972 h 932543"/>
                <a:gd name="connsiteX13" fmla="*/ 116280 w 244341"/>
                <a:gd name="connsiteY13" fmla="*/ 94343 h 932543"/>
                <a:gd name="connsiteX14" fmla="*/ 130794 w 244341"/>
                <a:gd name="connsiteY14" fmla="*/ 105229 h 932543"/>
                <a:gd name="connsiteX15" fmla="*/ 134423 w 244341"/>
                <a:gd name="connsiteY15" fmla="*/ 116114 h 932543"/>
                <a:gd name="connsiteX16" fmla="*/ 148937 w 244341"/>
                <a:gd name="connsiteY16" fmla="*/ 137886 h 932543"/>
                <a:gd name="connsiteX17" fmla="*/ 156194 w 244341"/>
                <a:gd name="connsiteY17" fmla="*/ 166914 h 932543"/>
                <a:gd name="connsiteX18" fmla="*/ 159823 w 244341"/>
                <a:gd name="connsiteY18" fmla="*/ 181429 h 932543"/>
                <a:gd name="connsiteX19" fmla="*/ 145308 w 244341"/>
                <a:gd name="connsiteY19" fmla="*/ 166914 h 932543"/>
                <a:gd name="connsiteX20" fmla="*/ 167080 w 244341"/>
                <a:gd name="connsiteY20" fmla="*/ 174172 h 932543"/>
                <a:gd name="connsiteX21" fmla="*/ 188851 w 244341"/>
                <a:gd name="connsiteY21" fmla="*/ 206829 h 932543"/>
                <a:gd name="connsiteX22" fmla="*/ 196108 w 244341"/>
                <a:gd name="connsiteY22" fmla="*/ 217714 h 932543"/>
                <a:gd name="connsiteX23" fmla="*/ 203365 w 244341"/>
                <a:gd name="connsiteY23" fmla="*/ 224972 h 932543"/>
                <a:gd name="connsiteX24" fmla="*/ 156194 w 244341"/>
                <a:gd name="connsiteY24" fmla="*/ 221343 h 932543"/>
                <a:gd name="connsiteX25" fmla="*/ 163451 w 244341"/>
                <a:gd name="connsiteY25" fmla="*/ 221343 h 932543"/>
                <a:gd name="connsiteX26" fmla="*/ 185223 w 244341"/>
                <a:gd name="connsiteY26" fmla="*/ 232229 h 932543"/>
                <a:gd name="connsiteX27" fmla="*/ 174337 w 244341"/>
                <a:gd name="connsiteY27" fmla="*/ 235857 h 932543"/>
                <a:gd name="connsiteX28" fmla="*/ 145308 w 244341"/>
                <a:gd name="connsiteY28" fmla="*/ 239486 h 932543"/>
                <a:gd name="connsiteX29" fmla="*/ 167080 w 244341"/>
                <a:gd name="connsiteY29" fmla="*/ 254000 h 932543"/>
                <a:gd name="connsiteX30" fmla="*/ 177965 w 244341"/>
                <a:gd name="connsiteY30" fmla="*/ 261257 h 932543"/>
                <a:gd name="connsiteX31" fmla="*/ 188851 w 244341"/>
                <a:gd name="connsiteY31" fmla="*/ 268514 h 932543"/>
                <a:gd name="connsiteX32" fmla="*/ 177965 w 244341"/>
                <a:gd name="connsiteY32" fmla="*/ 279400 h 932543"/>
                <a:gd name="connsiteX33" fmla="*/ 148937 w 244341"/>
                <a:gd name="connsiteY33" fmla="*/ 283029 h 932543"/>
                <a:gd name="connsiteX34" fmla="*/ 159823 w 244341"/>
                <a:gd name="connsiteY34" fmla="*/ 297543 h 932543"/>
                <a:gd name="connsiteX35" fmla="*/ 177965 w 244341"/>
                <a:gd name="connsiteY35" fmla="*/ 326572 h 932543"/>
                <a:gd name="connsiteX36" fmla="*/ 188851 w 244341"/>
                <a:gd name="connsiteY36" fmla="*/ 348343 h 932543"/>
                <a:gd name="connsiteX37" fmla="*/ 199737 w 244341"/>
                <a:gd name="connsiteY37" fmla="*/ 359229 h 932543"/>
                <a:gd name="connsiteX38" fmla="*/ 206994 w 244341"/>
                <a:gd name="connsiteY38" fmla="*/ 370114 h 932543"/>
                <a:gd name="connsiteX39" fmla="*/ 177965 w 244341"/>
                <a:gd name="connsiteY39" fmla="*/ 366486 h 932543"/>
                <a:gd name="connsiteX40" fmla="*/ 203365 w 244341"/>
                <a:gd name="connsiteY40" fmla="*/ 377372 h 932543"/>
                <a:gd name="connsiteX41" fmla="*/ 214251 w 244341"/>
                <a:gd name="connsiteY41" fmla="*/ 384629 h 932543"/>
                <a:gd name="connsiteX42" fmla="*/ 239651 w 244341"/>
                <a:gd name="connsiteY42" fmla="*/ 406400 h 932543"/>
                <a:gd name="connsiteX43" fmla="*/ 243280 w 244341"/>
                <a:gd name="connsiteY43" fmla="*/ 417286 h 932543"/>
                <a:gd name="connsiteX44" fmla="*/ 225137 w 244341"/>
                <a:gd name="connsiteY44" fmla="*/ 413657 h 932543"/>
                <a:gd name="connsiteX45" fmla="*/ 214251 w 244341"/>
                <a:gd name="connsiteY45" fmla="*/ 410029 h 932543"/>
                <a:gd name="connsiteX46" fmla="*/ 199737 w 244341"/>
                <a:gd name="connsiteY46" fmla="*/ 406400 h 932543"/>
                <a:gd name="connsiteX47" fmla="*/ 203365 w 244341"/>
                <a:gd name="connsiteY47" fmla="*/ 417286 h 932543"/>
                <a:gd name="connsiteX48" fmla="*/ 214251 w 244341"/>
                <a:gd name="connsiteY48" fmla="*/ 431800 h 932543"/>
                <a:gd name="connsiteX49" fmla="*/ 192480 w 244341"/>
                <a:gd name="connsiteY49" fmla="*/ 428172 h 932543"/>
                <a:gd name="connsiteX50" fmla="*/ 199737 w 244341"/>
                <a:gd name="connsiteY50" fmla="*/ 442686 h 932543"/>
                <a:gd name="connsiteX51" fmla="*/ 206994 w 244341"/>
                <a:gd name="connsiteY51" fmla="*/ 453572 h 932543"/>
                <a:gd name="connsiteX52" fmla="*/ 210623 w 244341"/>
                <a:gd name="connsiteY52" fmla="*/ 464457 h 932543"/>
                <a:gd name="connsiteX53" fmla="*/ 156194 w 244341"/>
                <a:gd name="connsiteY53" fmla="*/ 453572 h 932543"/>
                <a:gd name="connsiteX54" fmla="*/ 163451 w 244341"/>
                <a:gd name="connsiteY54" fmla="*/ 486229 h 932543"/>
                <a:gd name="connsiteX55" fmla="*/ 170708 w 244341"/>
                <a:gd name="connsiteY55" fmla="*/ 497114 h 932543"/>
                <a:gd name="connsiteX56" fmla="*/ 177965 w 244341"/>
                <a:gd name="connsiteY56" fmla="*/ 511629 h 932543"/>
                <a:gd name="connsiteX57" fmla="*/ 192480 w 244341"/>
                <a:gd name="connsiteY57" fmla="*/ 537029 h 932543"/>
                <a:gd name="connsiteX58" fmla="*/ 177965 w 244341"/>
                <a:gd name="connsiteY58" fmla="*/ 533400 h 932543"/>
                <a:gd name="connsiteX59" fmla="*/ 196108 w 244341"/>
                <a:gd name="connsiteY59" fmla="*/ 537029 h 932543"/>
                <a:gd name="connsiteX60" fmla="*/ 206994 w 244341"/>
                <a:gd name="connsiteY60" fmla="*/ 544286 h 932543"/>
                <a:gd name="connsiteX61" fmla="*/ 196108 w 244341"/>
                <a:gd name="connsiteY61" fmla="*/ 551543 h 932543"/>
                <a:gd name="connsiteX62" fmla="*/ 163451 w 244341"/>
                <a:gd name="connsiteY62" fmla="*/ 547914 h 932543"/>
                <a:gd name="connsiteX63" fmla="*/ 167080 w 244341"/>
                <a:gd name="connsiteY63" fmla="*/ 631372 h 932543"/>
                <a:gd name="connsiteX64" fmla="*/ 156194 w 244341"/>
                <a:gd name="connsiteY64" fmla="*/ 624114 h 932543"/>
                <a:gd name="connsiteX65" fmla="*/ 148937 w 244341"/>
                <a:gd name="connsiteY65" fmla="*/ 602343 h 932543"/>
                <a:gd name="connsiteX66" fmla="*/ 145308 w 244341"/>
                <a:gd name="connsiteY66" fmla="*/ 627743 h 932543"/>
                <a:gd name="connsiteX67" fmla="*/ 123537 w 244341"/>
                <a:gd name="connsiteY67" fmla="*/ 620486 h 932543"/>
                <a:gd name="connsiteX68" fmla="*/ 119908 w 244341"/>
                <a:gd name="connsiteY68" fmla="*/ 635000 h 932543"/>
                <a:gd name="connsiteX69" fmla="*/ 116280 w 244341"/>
                <a:gd name="connsiteY69" fmla="*/ 645886 h 932543"/>
                <a:gd name="connsiteX70" fmla="*/ 109023 w 244341"/>
                <a:gd name="connsiteY70" fmla="*/ 671286 h 932543"/>
                <a:gd name="connsiteX71" fmla="*/ 105394 w 244341"/>
                <a:gd name="connsiteY71" fmla="*/ 649514 h 932543"/>
                <a:gd name="connsiteX72" fmla="*/ 101765 w 244341"/>
                <a:gd name="connsiteY72" fmla="*/ 638629 h 932543"/>
                <a:gd name="connsiteX73" fmla="*/ 105394 w 244341"/>
                <a:gd name="connsiteY73" fmla="*/ 627743 h 932543"/>
                <a:gd name="connsiteX74" fmla="*/ 105394 w 244341"/>
                <a:gd name="connsiteY74" fmla="*/ 711200 h 932543"/>
                <a:gd name="connsiteX75" fmla="*/ 98137 w 244341"/>
                <a:gd name="connsiteY75" fmla="*/ 732972 h 932543"/>
                <a:gd name="connsiteX76" fmla="*/ 90880 w 244341"/>
                <a:gd name="connsiteY76" fmla="*/ 743857 h 932543"/>
                <a:gd name="connsiteX77" fmla="*/ 76365 w 244341"/>
                <a:gd name="connsiteY77" fmla="*/ 736600 h 932543"/>
                <a:gd name="connsiteX78" fmla="*/ 65480 w 244341"/>
                <a:gd name="connsiteY78" fmla="*/ 732972 h 932543"/>
                <a:gd name="connsiteX79" fmla="*/ 61851 w 244341"/>
                <a:gd name="connsiteY79" fmla="*/ 747486 h 932543"/>
                <a:gd name="connsiteX80" fmla="*/ 58223 w 244341"/>
                <a:gd name="connsiteY80" fmla="*/ 758372 h 932543"/>
                <a:gd name="connsiteX81" fmla="*/ 61851 w 244341"/>
                <a:gd name="connsiteY81" fmla="*/ 816429 h 932543"/>
                <a:gd name="connsiteX82" fmla="*/ 50965 w 244341"/>
                <a:gd name="connsiteY82" fmla="*/ 812800 h 932543"/>
                <a:gd name="connsiteX83" fmla="*/ 40080 w 244341"/>
                <a:gd name="connsiteY83" fmla="*/ 791029 h 932543"/>
                <a:gd name="connsiteX84" fmla="*/ 36451 w 244341"/>
                <a:gd name="connsiteY84" fmla="*/ 809172 h 932543"/>
                <a:gd name="connsiteX85" fmla="*/ 29194 w 244341"/>
                <a:gd name="connsiteY85" fmla="*/ 827314 h 932543"/>
                <a:gd name="connsiteX86" fmla="*/ 25565 w 244341"/>
                <a:gd name="connsiteY86" fmla="*/ 881743 h 932543"/>
                <a:gd name="connsiteX87" fmla="*/ 7423 w 244341"/>
                <a:gd name="connsiteY87" fmla="*/ 874486 h 932543"/>
                <a:gd name="connsiteX88" fmla="*/ 165 w 244341"/>
                <a:gd name="connsiteY88" fmla="*/ 881743 h 932543"/>
                <a:gd name="connsiteX89" fmla="*/ 3794 w 244341"/>
                <a:gd name="connsiteY89" fmla="*/ 903514 h 932543"/>
                <a:gd name="connsiteX90" fmla="*/ 18308 w 244341"/>
                <a:gd name="connsiteY90" fmla="*/ 921657 h 932543"/>
                <a:gd name="connsiteX91" fmla="*/ 21937 w 244341"/>
                <a:gd name="connsiteY91" fmla="*/ 932543 h 932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244341" h="932543">
                  <a:moveTo>
                    <a:pt x="76365" y="0"/>
                  </a:moveTo>
                  <a:cubicBezTo>
                    <a:pt x="79994" y="6048"/>
                    <a:pt x="82264" y="13156"/>
                    <a:pt x="87251" y="18143"/>
                  </a:cubicBezTo>
                  <a:cubicBezTo>
                    <a:pt x="89956" y="20848"/>
                    <a:pt x="94716" y="20061"/>
                    <a:pt x="98137" y="21772"/>
                  </a:cubicBezTo>
                  <a:cubicBezTo>
                    <a:pt x="102038" y="23722"/>
                    <a:pt x="105394" y="26610"/>
                    <a:pt x="109023" y="29029"/>
                  </a:cubicBezTo>
                  <a:cubicBezTo>
                    <a:pt x="106604" y="31448"/>
                    <a:pt x="104699" y="34526"/>
                    <a:pt x="101765" y="36286"/>
                  </a:cubicBezTo>
                  <a:cubicBezTo>
                    <a:pt x="98485" y="38254"/>
                    <a:pt x="92089" y="36286"/>
                    <a:pt x="90880" y="39914"/>
                  </a:cubicBezTo>
                  <a:cubicBezTo>
                    <a:pt x="89798" y="43160"/>
                    <a:pt x="94992" y="45824"/>
                    <a:pt x="98137" y="47172"/>
                  </a:cubicBezTo>
                  <a:cubicBezTo>
                    <a:pt x="103806" y="49602"/>
                    <a:pt x="110232" y="49591"/>
                    <a:pt x="116280" y="50800"/>
                  </a:cubicBezTo>
                  <a:cubicBezTo>
                    <a:pt x="123537" y="55638"/>
                    <a:pt x="131884" y="59146"/>
                    <a:pt x="138051" y="65314"/>
                  </a:cubicBezTo>
                  <a:cubicBezTo>
                    <a:pt x="140470" y="67733"/>
                    <a:pt x="142374" y="70812"/>
                    <a:pt x="145308" y="72572"/>
                  </a:cubicBezTo>
                  <a:cubicBezTo>
                    <a:pt x="148588" y="74540"/>
                    <a:pt x="152565" y="74991"/>
                    <a:pt x="156194" y="76200"/>
                  </a:cubicBezTo>
                  <a:cubicBezTo>
                    <a:pt x="157404" y="81038"/>
                    <a:pt x="158453" y="85919"/>
                    <a:pt x="159823" y="90714"/>
                  </a:cubicBezTo>
                  <a:cubicBezTo>
                    <a:pt x="166197" y="113022"/>
                    <a:pt x="170745" y="102329"/>
                    <a:pt x="127165" y="97972"/>
                  </a:cubicBezTo>
                  <a:cubicBezTo>
                    <a:pt x="123537" y="96762"/>
                    <a:pt x="114569" y="90922"/>
                    <a:pt x="116280" y="94343"/>
                  </a:cubicBezTo>
                  <a:cubicBezTo>
                    <a:pt x="118985" y="99752"/>
                    <a:pt x="126922" y="100583"/>
                    <a:pt x="130794" y="105229"/>
                  </a:cubicBezTo>
                  <a:cubicBezTo>
                    <a:pt x="133243" y="108167"/>
                    <a:pt x="132566" y="112771"/>
                    <a:pt x="134423" y="116114"/>
                  </a:cubicBezTo>
                  <a:cubicBezTo>
                    <a:pt x="138659" y="123738"/>
                    <a:pt x="148937" y="137886"/>
                    <a:pt x="148937" y="137886"/>
                  </a:cubicBezTo>
                  <a:cubicBezTo>
                    <a:pt x="155420" y="157340"/>
                    <a:pt x="150355" y="140641"/>
                    <a:pt x="156194" y="166914"/>
                  </a:cubicBezTo>
                  <a:cubicBezTo>
                    <a:pt x="157276" y="171782"/>
                    <a:pt x="164810" y="181429"/>
                    <a:pt x="159823" y="181429"/>
                  </a:cubicBezTo>
                  <a:cubicBezTo>
                    <a:pt x="152981" y="181429"/>
                    <a:pt x="138817" y="164750"/>
                    <a:pt x="145308" y="166914"/>
                  </a:cubicBezTo>
                  <a:lnTo>
                    <a:pt x="167080" y="174172"/>
                  </a:lnTo>
                  <a:cubicBezTo>
                    <a:pt x="185480" y="204839"/>
                    <a:pt x="169957" y="180378"/>
                    <a:pt x="188851" y="206829"/>
                  </a:cubicBezTo>
                  <a:cubicBezTo>
                    <a:pt x="191386" y="210377"/>
                    <a:pt x="193384" y="214309"/>
                    <a:pt x="196108" y="217714"/>
                  </a:cubicBezTo>
                  <a:cubicBezTo>
                    <a:pt x="198245" y="220386"/>
                    <a:pt x="206772" y="224662"/>
                    <a:pt x="203365" y="224972"/>
                  </a:cubicBezTo>
                  <a:cubicBezTo>
                    <a:pt x="187660" y="226400"/>
                    <a:pt x="171918" y="222553"/>
                    <a:pt x="156194" y="221343"/>
                  </a:cubicBezTo>
                  <a:cubicBezTo>
                    <a:pt x="147604" y="218479"/>
                    <a:pt x="128421" y="212585"/>
                    <a:pt x="163451" y="221343"/>
                  </a:cubicBezTo>
                  <a:cubicBezTo>
                    <a:pt x="175469" y="224348"/>
                    <a:pt x="174581" y="225135"/>
                    <a:pt x="185223" y="232229"/>
                  </a:cubicBezTo>
                  <a:cubicBezTo>
                    <a:pt x="181594" y="233438"/>
                    <a:pt x="178100" y="235173"/>
                    <a:pt x="174337" y="235857"/>
                  </a:cubicBezTo>
                  <a:cubicBezTo>
                    <a:pt x="164743" y="237601"/>
                    <a:pt x="148930" y="230432"/>
                    <a:pt x="145308" y="239486"/>
                  </a:cubicBezTo>
                  <a:cubicBezTo>
                    <a:pt x="142069" y="247584"/>
                    <a:pt x="159823" y="249162"/>
                    <a:pt x="167080" y="254000"/>
                  </a:cubicBezTo>
                  <a:lnTo>
                    <a:pt x="177965" y="261257"/>
                  </a:lnTo>
                  <a:lnTo>
                    <a:pt x="188851" y="268514"/>
                  </a:lnTo>
                  <a:cubicBezTo>
                    <a:pt x="185222" y="272143"/>
                    <a:pt x="182788" y="277646"/>
                    <a:pt x="177965" y="279400"/>
                  </a:cubicBezTo>
                  <a:cubicBezTo>
                    <a:pt x="168801" y="282733"/>
                    <a:pt x="155832" y="276134"/>
                    <a:pt x="148937" y="283029"/>
                  </a:cubicBezTo>
                  <a:cubicBezTo>
                    <a:pt x="144661" y="287305"/>
                    <a:pt x="156618" y="292415"/>
                    <a:pt x="159823" y="297543"/>
                  </a:cubicBezTo>
                  <a:cubicBezTo>
                    <a:pt x="184740" y="337409"/>
                    <a:pt x="147114" y="285433"/>
                    <a:pt x="177965" y="326572"/>
                  </a:cubicBezTo>
                  <a:cubicBezTo>
                    <a:pt x="181602" y="337480"/>
                    <a:pt x="181036" y="338965"/>
                    <a:pt x="188851" y="348343"/>
                  </a:cubicBezTo>
                  <a:cubicBezTo>
                    <a:pt x="192136" y="352285"/>
                    <a:pt x="196452" y="355287"/>
                    <a:pt x="199737" y="359229"/>
                  </a:cubicBezTo>
                  <a:cubicBezTo>
                    <a:pt x="202529" y="362579"/>
                    <a:pt x="211131" y="368735"/>
                    <a:pt x="206994" y="370114"/>
                  </a:cubicBezTo>
                  <a:cubicBezTo>
                    <a:pt x="197743" y="373198"/>
                    <a:pt x="187641" y="367695"/>
                    <a:pt x="177965" y="366486"/>
                  </a:cubicBezTo>
                  <a:cubicBezTo>
                    <a:pt x="190182" y="370557"/>
                    <a:pt x="190805" y="370195"/>
                    <a:pt x="203365" y="377372"/>
                  </a:cubicBezTo>
                  <a:cubicBezTo>
                    <a:pt x="207151" y="379536"/>
                    <a:pt x="211167" y="381545"/>
                    <a:pt x="214251" y="384629"/>
                  </a:cubicBezTo>
                  <a:cubicBezTo>
                    <a:pt x="237804" y="408181"/>
                    <a:pt x="211301" y="392225"/>
                    <a:pt x="239651" y="406400"/>
                  </a:cubicBezTo>
                  <a:cubicBezTo>
                    <a:pt x="240861" y="410029"/>
                    <a:pt x="246701" y="415575"/>
                    <a:pt x="243280" y="417286"/>
                  </a:cubicBezTo>
                  <a:cubicBezTo>
                    <a:pt x="237764" y="420044"/>
                    <a:pt x="231120" y="415153"/>
                    <a:pt x="225137" y="413657"/>
                  </a:cubicBezTo>
                  <a:cubicBezTo>
                    <a:pt x="221426" y="412729"/>
                    <a:pt x="217929" y="411080"/>
                    <a:pt x="214251" y="410029"/>
                  </a:cubicBezTo>
                  <a:cubicBezTo>
                    <a:pt x="209456" y="408659"/>
                    <a:pt x="204575" y="407610"/>
                    <a:pt x="199737" y="406400"/>
                  </a:cubicBezTo>
                  <a:cubicBezTo>
                    <a:pt x="199737" y="406400"/>
                    <a:pt x="201467" y="413965"/>
                    <a:pt x="203365" y="417286"/>
                  </a:cubicBezTo>
                  <a:cubicBezTo>
                    <a:pt x="206365" y="422537"/>
                    <a:pt x="218527" y="427524"/>
                    <a:pt x="214251" y="431800"/>
                  </a:cubicBezTo>
                  <a:cubicBezTo>
                    <a:pt x="209049" y="437002"/>
                    <a:pt x="199737" y="429381"/>
                    <a:pt x="192480" y="428172"/>
                  </a:cubicBezTo>
                  <a:cubicBezTo>
                    <a:pt x="194899" y="433010"/>
                    <a:pt x="197053" y="437990"/>
                    <a:pt x="199737" y="442686"/>
                  </a:cubicBezTo>
                  <a:cubicBezTo>
                    <a:pt x="201901" y="446472"/>
                    <a:pt x="205044" y="449671"/>
                    <a:pt x="206994" y="453572"/>
                  </a:cubicBezTo>
                  <a:cubicBezTo>
                    <a:pt x="208705" y="456993"/>
                    <a:pt x="214429" y="464076"/>
                    <a:pt x="210623" y="464457"/>
                  </a:cubicBezTo>
                  <a:cubicBezTo>
                    <a:pt x="201894" y="465330"/>
                    <a:pt x="170518" y="457152"/>
                    <a:pt x="156194" y="453572"/>
                  </a:cubicBezTo>
                  <a:cubicBezTo>
                    <a:pt x="157587" y="461927"/>
                    <a:pt x="158986" y="477299"/>
                    <a:pt x="163451" y="486229"/>
                  </a:cubicBezTo>
                  <a:cubicBezTo>
                    <a:pt x="165401" y="490129"/>
                    <a:pt x="168544" y="493328"/>
                    <a:pt x="170708" y="497114"/>
                  </a:cubicBezTo>
                  <a:cubicBezTo>
                    <a:pt x="173392" y="501811"/>
                    <a:pt x="175281" y="506932"/>
                    <a:pt x="177965" y="511629"/>
                  </a:cubicBezTo>
                  <a:cubicBezTo>
                    <a:pt x="179440" y="514210"/>
                    <a:pt x="194169" y="534496"/>
                    <a:pt x="192480" y="537029"/>
                  </a:cubicBezTo>
                  <a:cubicBezTo>
                    <a:pt x="189713" y="541179"/>
                    <a:pt x="172978" y="533400"/>
                    <a:pt x="177965" y="533400"/>
                  </a:cubicBezTo>
                  <a:cubicBezTo>
                    <a:pt x="184132" y="533400"/>
                    <a:pt x="190060" y="535819"/>
                    <a:pt x="196108" y="537029"/>
                  </a:cubicBezTo>
                  <a:cubicBezTo>
                    <a:pt x="199737" y="539448"/>
                    <a:pt x="206994" y="539925"/>
                    <a:pt x="206994" y="544286"/>
                  </a:cubicBezTo>
                  <a:cubicBezTo>
                    <a:pt x="206994" y="548647"/>
                    <a:pt x="200454" y="551181"/>
                    <a:pt x="196108" y="551543"/>
                  </a:cubicBezTo>
                  <a:cubicBezTo>
                    <a:pt x="185193" y="552452"/>
                    <a:pt x="174337" y="549124"/>
                    <a:pt x="163451" y="547914"/>
                  </a:cubicBezTo>
                  <a:cubicBezTo>
                    <a:pt x="164661" y="575733"/>
                    <a:pt x="169720" y="603652"/>
                    <a:pt x="167080" y="631372"/>
                  </a:cubicBezTo>
                  <a:cubicBezTo>
                    <a:pt x="166667" y="635714"/>
                    <a:pt x="158505" y="627812"/>
                    <a:pt x="156194" y="624114"/>
                  </a:cubicBezTo>
                  <a:cubicBezTo>
                    <a:pt x="152140" y="617627"/>
                    <a:pt x="148937" y="602343"/>
                    <a:pt x="148937" y="602343"/>
                  </a:cubicBezTo>
                  <a:cubicBezTo>
                    <a:pt x="147727" y="610810"/>
                    <a:pt x="152268" y="622772"/>
                    <a:pt x="145308" y="627743"/>
                  </a:cubicBezTo>
                  <a:cubicBezTo>
                    <a:pt x="139083" y="632189"/>
                    <a:pt x="123537" y="620486"/>
                    <a:pt x="123537" y="620486"/>
                  </a:cubicBezTo>
                  <a:cubicBezTo>
                    <a:pt x="122327" y="625324"/>
                    <a:pt x="121278" y="630205"/>
                    <a:pt x="119908" y="635000"/>
                  </a:cubicBezTo>
                  <a:cubicBezTo>
                    <a:pt x="118857" y="638678"/>
                    <a:pt x="117379" y="642222"/>
                    <a:pt x="116280" y="645886"/>
                  </a:cubicBezTo>
                  <a:cubicBezTo>
                    <a:pt x="113750" y="654320"/>
                    <a:pt x="111442" y="662819"/>
                    <a:pt x="109023" y="671286"/>
                  </a:cubicBezTo>
                  <a:cubicBezTo>
                    <a:pt x="107813" y="664029"/>
                    <a:pt x="106990" y="656696"/>
                    <a:pt x="105394" y="649514"/>
                  </a:cubicBezTo>
                  <a:cubicBezTo>
                    <a:pt x="104564" y="645780"/>
                    <a:pt x="101765" y="642454"/>
                    <a:pt x="101765" y="638629"/>
                  </a:cubicBezTo>
                  <a:cubicBezTo>
                    <a:pt x="101765" y="634804"/>
                    <a:pt x="104184" y="631372"/>
                    <a:pt x="105394" y="627743"/>
                  </a:cubicBezTo>
                  <a:cubicBezTo>
                    <a:pt x="116097" y="659849"/>
                    <a:pt x="112924" y="645939"/>
                    <a:pt x="105394" y="711200"/>
                  </a:cubicBezTo>
                  <a:cubicBezTo>
                    <a:pt x="104517" y="718799"/>
                    <a:pt x="102381" y="726607"/>
                    <a:pt x="98137" y="732972"/>
                  </a:cubicBezTo>
                  <a:lnTo>
                    <a:pt x="90880" y="743857"/>
                  </a:lnTo>
                  <a:cubicBezTo>
                    <a:pt x="86042" y="741438"/>
                    <a:pt x="81337" y="738731"/>
                    <a:pt x="76365" y="736600"/>
                  </a:cubicBezTo>
                  <a:cubicBezTo>
                    <a:pt x="72850" y="735094"/>
                    <a:pt x="68540" y="730677"/>
                    <a:pt x="65480" y="732972"/>
                  </a:cubicBezTo>
                  <a:cubicBezTo>
                    <a:pt x="61491" y="735964"/>
                    <a:pt x="63221" y="742691"/>
                    <a:pt x="61851" y="747486"/>
                  </a:cubicBezTo>
                  <a:cubicBezTo>
                    <a:pt x="60800" y="751164"/>
                    <a:pt x="59432" y="754743"/>
                    <a:pt x="58223" y="758372"/>
                  </a:cubicBezTo>
                  <a:cubicBezTo>
                    <a:pt x="67845" y="796860"/>
                    <a:pt x="66717" y="777503"/>
                    <a:pt x="61851" y="816429"/>
                  </a:cubicBezTo>
                  <a:cubicBezTo>
                    <a:pt x="58222" y="815219"/>
                    <a:pt x="53952" y="815190"/>
                    <a:pt x="50965" y="812800"/>
                  </a:cubicBezTo>
                  <a:cubicBezTo>
                    <a:pt x="44570" y="807684"/>
                    <a:pt x="42470" y="798200"/>
                    <a:pt x="40080" y="791029"/>
                  </a:cubicBezTo>
                  <a:cubicBezTo>
                    <a:pt x="38870" y="797077"/>
                    <a:pt x="38223" y="803265"/>
                    <a:pt x="36451" y="809172"/>
                  </a:cubicBezTo>
                  <a:cubicBezTo>
                    <a:pt x="34579" y="815410"/>
                    <a:pt x="30160" y="820873"/>
                    <a:pt x="29194" y="827314"/>
                  </a:cubicBezTo>
                  <a:cubicBezTo>
                    <a:pt x="26497" y="845296"/>
                    <a:pt x="26775" y="863600"/>
                    <a:pt x="25565" y="881743"/>
                  </a:cubicBezTo>
                  <a:cubicBezTo>
                    <a:pt x="19518" y="879324"/>
                    <a:pt x="13936" y="874486"/>
                    <a:pt x="7423" y="874486"/>
                  </a:cubicBezTo>
                  <a:cubicBezTo>
                    <a:pt x="4002" y="874486"/>
                    <a:pt x="589" y="878348"/>
                    <a:pt x="165" y="881743"/>
                  </a:cubicBezTo>
                  <a:cubicBezTo>
                    <a:pt x="-748" y="889043"/>
                    <a:pt x="2351" y="896300"/>
                    <a:pt x="3794" y="903514"/>
                  </a:cubicBezTo>
                  <a:cubicBezTo>
                    <a:pt x="7374" y="921414"/>
                    <a:pt x="3440" y="916702"/>
                    <a:pt x="18308" y="921657"/>
                  </a:cubicBezTo>
                  <a:lnTo>
                    <a:pt x="21937" y="932543"/>
                  </a:lnTo>
                </a:path>
              </a:pathLst>
            </a:custGeom>
            <a:noFill/>
            <a:ln w="12700" cap="flat" cmpd="sng" algn="ctr">
              <a:solidFill>
                <a:schemeClr val="accent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fontAlgn="base">
                <a:spcBef>
                  <a:spcPct val="0"/>
                </a:spcBef>
                <a:spcAft>
                  <a:spcPct val="0"/>
                </a:spcAft>
              </a:pPr>
              <a:endParaRPr lang="en-US">
                <a:latin typeface="Century Gothic" pitchFamily="34" charset="0"/>
                <a:cs typeface="Arial" charset="0"/>
              </a:endParaRPr>
            </a:p>
          </p:txBody>
        </p:sp>
        <p:sp>
          <p:nvSpPr>
            <p:cNvPr id="13" name="Freeform 12"/>
            <p:cNvSpPr/>
            <p:nvPr/>
          </p:nvSpPr>
          <p:spPr bwMode="auto">
            <a:xfrm>
              <a:off x="4637314" y="5110667"/>
              <a:ext cx="184731" cy="369332"/>
            </a:xfrm>
            <a:custGeom>
              <a:avLst/>
              <a:gdLst>
                <a:gd name="connsiteX0" fmla="*/ 61686 w 189777"/>
                <a:gd name="connsiteY0" fmla="*/ 1035275 h 1035275"/>
                <a:gd name="connsiteX1" fmla="*/ 58057 w 189777"/>
                <a:gd name="connsiteY1" fmla="*/ 1017133 h 1035275"/>
                <a:gd name="connsiteX2" fmla="*/ 58057 w 189777"/>
                <a:gd name="connsiteY2" fmla="*/ 1006247 h 1035275"/>
                <a:gd name="connsiteX3" fmla="*/ 61686 w 189777"/>
                <a:gd name="connsiteY3" fmla="*/ 995361 h 1035275"/>
                <a:gd name="connsiteX4" fmla="*/ 68943 w 189777"/>
                <a:gd name="connsiteY4" fmla="*/ 984475 h 1035275"/>
                <a:gd name="connsiteX5" fmla="*/ 65315 w 189777"/>
                <a:gd name="connsiteY5" fmla="*/ 969961 h 1035275"/>
                <a:gd name="connsiteX6" fmla="*/ 68943 w 189777"/>
                <a:gd name="connsiteY6" fmla="*/ 959075 h 1035275"/>
                <a:gd name="connsiteX7" fmla="*/ 39915 w 189777"/>
                <a:gd name="connsiteY7" fmla="*/ 948190 h 1035275"/>
                <a:gd name="connsiteX8" fmla="*/ 29029 w 189777"/>
                <a:gd name="connsiteY8" fmla="*/ 940933 h 1035275"/>
                <a:gd name="connsiteX9" fmla="*/ 0 w 189777"/>
                <a:gd name="connsiteY9" fmla="*/ 933675 h 1035275"/>
                <a:gd name="connsiteX10" fmla="*/ 36286 w 189777"/>
                <a:gd name="connsiteY10" fmla="*/ 926418 h 1035275"/>
                <a:gd name="connsiteX11" fmla="*/ 47172 w 189777"/>
                <a:gd name="connsiteY11" fmla="*/ 922790 h 1035275"/>
                <a:gd name="connsiteX12" fmla="*/ 76200 w 189777"/>
                <a:gd name="connsiteY12" fmla="*/ 915533 h 1035275"/>
                <a:gd name="connsiteX13" fmla="*/ 76200 w 189777"/>
                <a:gd name="connsiteY13" fmla="*/ 890133 h 1035275"/>
                <a:gd name="connsiteX14" fmla="*/ 61686 w 189777"/>
                <a:gd name="connsiteY14" fmla="*/ 882875 h 1035275"/>
                <a:gd name="connsiteX15" fmla="*/ 39915 w 189777"/>
                <a:gd name="connsiteY15" fmla="*/ 875618 h 1035275"/>
                <a:gd name="connsiteX16" fmla="*/ 32657 w 189777"/>
                <a:gd name="connsiteY16" fmla="*/ 868361 h 1035275"/>
                <a:gd name="connsiteX17" fmla="*/ 21772 w 189777"/>
                <a:gd name="connsiteY17" fmla="*/ 861104 h 1035275"/>
                <a:gd name="connsiteX18" fmla="*/ 32657 w 189777"/>
                <a:gd name="connsiteY18" fmla="*/ 853847 h 1035275"/>
                <a:gd name="connsiteX19" fmla="*/ 43543 w 189777"/>
                <a:gd name="connsiteY19" fmla="*/ 850218 h 1035275"/>
                <a:gd name="connsiteX20" fmla="*/ 76200 w 189777"/>
                <a:gd name="connsiteY20" fmla="*/ 842961 h 1035275"/>
                <a:gd name="connsiteX21" fmla="*/ 54429 w 189777"/>
                <a:gd name="connsiteY21" fmla="*/ 828447 h 1035275"/>
                <a:gd name="connsiteX22" fmla="*/ 43543 w 189777"/>
                <a:gd name="connsiteY22" fmla="*/ 821190 h 1035275"/>
                <a:gd name="connsiteX23" fmla="*/ 39915 w 189777"/>
                <a:gd name="connsiteY23" fmla="*/ 810304 h 1035275"/>
                <a:gd name="connsiteX24" fmla="*/ 50800 w 189777"/>
                <a:gd name="connsiteY24" fmla="*/ 806675 h 1035275"/>
                <a:gd name="connsiteX25" fmla="*/ 68943 w 189777"/>
                <a:gd name="connsiteY25" fmla="*/ 803047 h 1035275"/>
                <a:gd name="connsiteX26" fmla="*/ 65315 w 189777"/>
                <a:gd name="connsiteY26" fmla="*/ 788533 h 1035275"/>
                <a:gd name="connsiteX27" fmla="*/ 50800 w 189777"/>
                <a:gd name="connsiteY27" fmla="*/ 784904 h 1035275"/>
                <a:gd name="connsiteX28" fmla="*/ 39915 w 189777"/>
                <a:gd name="connsiteY28" fmla="*/ 781275 h 1035275"/>
                <a:gd name="connsiteX29" fmla="*/ 50800 w 189777"/>
                <a:gd name="connsiteY29" fmla="*/ 774018 h 1035275"/>
                <a:gd name="connsiteX30" fmla="*/ 61686 w 189777"/>
                <a:gd name="connsiteY30" fmla="*/ 770390 h 1035275"/>
                <a:gd name="connsiteX31" fmla="*/ 54429 w 189777"/>
                <a:gd name="connsiteY31" fmla="*/ 759504 h 1035275"/>
                <a:gd name="connsiteX32" fmla="*/ 21772 w 189777"/>
                <a:gd name="connsiteY32" fmla="*/ 719590 h 1035275"/>
                <a:gd name="connsiteX33" fmla="*/ 32657 w 189777"/>
                <a:gd name="connsiteY33" fmla="*/ 715961 h 1035275"/>
                <a:gd name="connsiteX34" fmla="*/ 54429 w 189777"/>
                <a:gd name="connsiteY34" fmla="*/ 719590 h 1035275"/>
                <a:gd name="connsiteX35" fmla="*/ 50800 w 189777"/>
                <a:gd name="connsiteY35" fmla="*/ 708704 h 1035275"/>
                <a:gd name="connsiteX36" fmla="*/ 36286 w 189777"/>
                <a:gd name="connsiteY36" fmla="*/ 690561 h 1035275"/>
                <a:gd name="connsiteX37" fmla="*/ 14515 w 189777"/>
                <a:gd name="connsiteY37" fmla="*/ 665161 h 1035275"/>
                <a:gd name="connsiteX38" fmla="*/ 18143 w 189777"/>
                <a:gd name="connsiteY38" fmla="*/ 632504 h 1035275"/>
                <a:gd name="connsiteX39" fmla="*/ 36286 w 189777"/>
                <a:gd name="connsiteY39" fmla="*/ 636133 h 1035275"/>
                <a:gd name="connsiteX40" fmla="*/ 32657 w 189777"/>
                <a:gd name="connsiteY40" fmla="*/ 625247 h 1035275"/>
                <a:gd name="connsiteX41" fmla="*/ 25400 w 189777"/>
                <a:gd name="connsiteY41" fmla="*/ 592590 h 1035275"/>
                <a:gd name="connsiteX42" fmla="*/ 29029 w 189777"/>
                <a:gd name="connsiteY42" fmla="*/ 567190 h 1035275"/>
                <a:gd name="connsiteX43" fmla="*/ 58057 w 189777"/>
                <a:gd name="connsiteY43" fmla="*/ 578075 h 1035275"/>
                <a:gd name="connsiteX44" fmla="*/ 65315 w 189777"/>
                <a:gd name="connsiteY44" fmla="*/ 570818 h 1035275"/>
                <a:gd name="connsiteX45" fmla="*/ 54429 w 189777"/>
                <a:gd name="connsiteY45" fmla="*/ 505504 h 1035275"/>
                <a:gd name="connsiteX46" fmla="*/ 65315 w 189777"/>
                <a:gd name="connsiteY46" fmla="*/ 501875 h 1035275"/>
                <a:gd name="connsiteX47" fmla="*/ 79829 w 189777"/>
                <a:gd name="connsiteY47" fmla="*/ 501875 h 1035275"/>
                <a:gd name="connsiteX48" fmla="*/ 72572 w 189777"/>
                <a:gd name="connsiteY48" fmla="*/ 476475 h 1035275"/>
                <a:gd name="connsiteX49" fmla="*/ 65315 w 189777"/>
                <a:gd name="connsiteY49" fmla="*/ 461961 h 1035275"/>
                <a:gd name="connsiteX50" fmla="*/ 76200 w 189777"/>
                <a:gd name="connsiteY50" fmla="*/ 461961 h 1035275"/>
                <a:gd name="connsiteX51" fmla="*/ 90715 w 189777"/>
                <a:gd name="connsiteY51" fmla="*/ 472847 h 1035275"/>
                <a:gd name="connsiteX52" fmla="*/ 101600 w 189777"/>
                <a:gd name="connsiteY52" fmla="*/ 443818 h 1035275"/>
                <a:gd name="connsiteX53" fmla="*/ 94343 w 189777"/>
                <a:gd name="connsiteY53" fmla="*/ 411161 h 1035275"/>
                <a:gd name="connsiteX54" fmla="*/ 101600 w 189777"/>
                <a:gd name="connsiteY54" fmla="*/ 422047 h 1035275"/>
                <a:gd name="connsiteX55" fmla="*/ 105229 w 189777"/>
                <a:gd name="connsiteY55" fmla="*/ 411161 h 1035275"/>
                <a:gd name="connsiteX56" fmla="*/ 94343 w 189777"/>
                <a:gd name="connsiteY56" fmla="*/ 345847 h 1035275"/>
                <a:gd name="connsiteX57" fmla="*/ 97972 w 189777"/>
                <a:gd name="connsiteY57" fmla="*/ 334961 h 1035275"/>
                <a:gd name="connsiteX58" fmla="*/ 101600 w 189777"/>
                <a:gd name="connsiteY58" fmla="*/ 349475 h 1035275"/>
                <a:gd name="connsiteX59" fmla="*/ 112486 w 189777"/>
                <a:gd name="connsiteY59" fmla="*/ 371247 h 1035275"/>
                <a:gd name="connsiteX60" fmla="*/ 116115 w 189777"/>
                <a:gd name="connsiteY60" fmla="*/ 382133 h 1035275"/>
                <a:gd name="connsiteX61" fmla="*/ 123372 w 189777"/>
                <a:gd name="connsiteY61" fmla="*/ 371247 h 1035275"/>
                <a:gd name="connsiteX62" fmla="*/ 112486 w 189777"/>
                <a:gd name="connsiteY62" fmla="*/ 342218 h 1035275"/>
                <a:gd name="connsiteX63" fmla="*/ 119743 w 189777"/>
                <a:gd name="connsiteY63" fmla="*/ 320447 h 1035275"/>
                <a:gd name="connsiteX64" fmla="*/ 123372 w 189777"/>
                <a:gd name="connsiteY64" fmla="*/ 295047 h 1035275"/>
                <a:gd name="connsiteX65" fmla="*/ 127000 w 189777"/>
                <a:gd name="connsiteY65" fmla="*/ 193447 h 1035275"/>
                <a:gd name="connsiteX66" fmla="*/ 130629 w 189777"/>
                <a:gd name="connsiteY66" fmla="*/ 204333 h 1035275"/>
                <a:gd name="connsiteX67" fmla="*/ 127000 w 189777"/>
                <a:gd name="connsiteY67" fmla="*/ 189818 h 1035275"/>
                <a:gd name="connsiteX68" fmla="*/ 105229 w 189777"/>
                <a:gd name="connsiteY68" fmla="*/ 157161 h 1035275"/>
                <a:gd name="connsiteX69" fmla="*/ 101600 w 189777"/>
                <a:gd name="connsiteY69" fmla="*/ 171675 h 1035275"/>
                <a:gd name="connsiteX70" fmla="*/ 97972 w 189777"/>
                <a:gd name="connsiteY70" fmla="*/ 182561 h 1035275"/>
                <a:gd name="connsiteX71" fmla="*/ 90715 w 189777"/>
                <a:gd name="connsiteY71" fmla="*/ 171675 h 1035275"/>
                <a:gd name="connsiteX72" fmla="*/ 79829 w 189777"/>
                <a:gd name="connsiteY72" fmla="*/ 131761 h 1035275"/>
                <a:gd name="connsiteX73" fmla="*/ 76200 w 189777"/>
                <a:gd name="connsiteY73" fmla="*/ 120875 h 1035275"/>
                <a:gd name="connsiteX74" fmla="*/ 72572 w 189777"/>
                <a:gd name="connsiteY74" fmla="*/ 99104 h 1035275"/>
                <a:gd name="connsiteX75" fmla="*/ 65315 w 189777"/>
                <a:gd name="connsiteY75" fmla="*/ 109990 h 1035275"/>
                <a:gd name="connsiteX76" fmla="*/ 68943 w 189777"/>
                <a:gd name="connsiteY76" fmla="*/ 131761 h 1035275"/>
                <a:gd name="connsiteX77" fmla="*/ 79829 w 189777"/>
                <a:gd name="connsiteY77" fmla="*/ 128133 h 1035275"/>
                <a:gd name="connsiteX78" fmla="*/ 83457 w 189777"/>
                <a:gd name="connsiteY78" fmla="*/ 84590 h 1035275"/>
                <a:gd name="connsiteX79" fmla="*/ 97972 w 189777"/>
                <a:gd name="connsiteY79" fmla="*/ 48304 h 1035275"/>
                <a:gd name="connsiteX80" fmla="*/ 101600 w 189777"/>
                <a:gd name="connsiteY80" fmla="*/ 37418 h 1035275"/>
                <a:gd name="connsiteX81" fmla="*/ 116115 w 189777"/>
                <a:gd name="connsiteY81" fmla="*/ 33790 h 1035275"/>
                <a:gd name="connsiteX82" fmla="*/ 127000 w 189777"/>
                <a:gd name="connsiteY82" fmla="*/ 30161 h 1035275"/>
                <a:gd name="connsiteX83" fmla="*/ 137886 w 189777"/>
                <a:gd name="connsiteY83" fmla="*/ 37418 h 1035275"/>
                <a:gd name="connsiteX84" fmla="*/ 148772 w 189777"/>
                <a:gd name="connsiteY84" fmla="*/ 30161 h 1035275"/>
                <a:gd name="connsiteX85" fmla="*/ 159657 w 189777"/>
                <a:gd name="connsiteY85" fmla="*/ 26533 h 1035275"/>
                <a:gd name="connsiteX86" fmla="*/ 163286 w 189777"/>
                <a:gd name="connsiteY86" fmla="*/ 15647 h 1035275"/>
                <a:gd name="connsiteX87" fmla="*/ 166915 w 189777"/>
                <a:gd name="connsiteY87" fmla="*/ 26533 h 1035275"/>
                <a:gd name="connsiteX88" fmla="*/ 181429 w 189777"/>
                <a:gd name="connsiteY88" fmla="*/ 48304 h 1035275"/>
                <a:gd name="connsiteX89" fmla="*/ 188686 w 189777"/>
                <a:gd name="connsiteY89" fmla="*/ 37418 h 1035275"/>
                <a:gd name="connsiteX90" fmla="*/ 185057 w 189777"/>
                <a:gd name="connsiteY90" fmla="*/ 48304 h 1035275"/>
                <a:gd name="connsiteX91" fmla="*/ 188686 w 189777"/>
                <a:gd name="connsiteY91" fmla="*/ 30161 h 1035275"/>
                <a:gd name="connsiteX92" fmla="*/ 185057 w 189777"/>
                <a:gd name="connsiteY92" fmla="*/ 1133 h 1035275"/>
                <a:gd name="connsiteX93" fmla="*/ 174172 w 189777"/>
                <a:gd name="connsiteY93" fmla="*/ 4761 h 1035275"/>
                <a:gd name="connsiteX94" fmla="*/ 156029 w 189777"/>
                <a:gd name="connsiteY94" fmla="*/ 26533 h 1035275"/>
                <a:gd name="connsiteX95" fmla="*/ 94343 w 189777"/>
                <a:gd name="connsiteY95" fmla="*/ 37418 h 1035275"/>
                <a:gd name="connsiteX96" fmla="*/ 76200 w 189777"/>
                <a:gd name="connsiteY96" fmla="*/ 55561 h 1035275"/>
                <a:gd name="connsiteX97" fmla="*/ 76200 w 189777"/>
                <a:gd name="connsiteY97" fmla="*/ 59190 h 103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189777" h="1035275">
                  <a:moveTo>
                    <a:pt x="61686" y="1035275"/>
                  </a:moveTo>
                  <a:cubicBezTo>
                    <a:pt x="60476" y="1029228"/>
                    <a:pt x="61478" y="1022264"/>
                    <a:pt x="58057" y="1017133"/>
                  </a:cubicBezTo>
                  <a:cubicBezTo>
                    <a:pt x="51123" y="1006732"/>
                    <a:pt x="34768" y="1021774"/>
                    <a:pt x="58057" y="1006247"/>
                  </a:cubicBezTo>
                  <a:cubicBezTo>
                    <a:pt x="59267" y="1002618"/>
                    <a:pt x="59975" y="998782"/>
                    <a:pt x="61686" y="995361"/>
                  </a:cubicBezTo>
                  <a:cubicBezTo>
                    <a:pt x="63636" y="991460"/>
                    <a:pt x="68326" y="988792"/>
                    <a:pt x="68943" y="984475"/>
                  </a:cubicBezTo>
                  <a:cubicBezTo>
                    <a:pt x="69648" y="979538"/>
                    <a:pt x="66524" y="974799"/>
                    <a:pt x="65315" y="969961"/>
                  </a:cubicBezTo>
                  <a:cubicBezTo>
                    <a:pt x="66524" y="966332"/>
                    <a:pt x="70364" y="962626"/>
                    <a:pt x="68943" y="959075"/>
                  </a:cubicBezTo>
                  <a:cubicBezTo>
                    <a:pt x="65693" y="950950"/>
                    <a:pt x="44279" y="949063"/>
                    <a:pt x="39915" y="948190"/>
                  </a:cubicBezTo>
                  <a:cubicBezTo>
                    <a:pt x="36286" y="945771"/>
                    <a:pt x="33127" y="942423"/>
                    <a:pt x="29029" y="940933"/>
                  </a:cubicBezTo>
                  <a:cubicBezTo>
                    <a:pt x="19655" y="937524"/>
                    <a:pt x="0" y="933675"/>
                    <a:pt x="0" y="933675"/>
                  </a:cubicBezTo>
                  <a:cubicBezTo>
                    <a:pt x="24594" y="925478"/>
                    <a:pt x="-5409" y="934757"/>
                    <a:pt x="36286" y="926418"/>
                  </a:cubicBezTo>
                  <a:cubicBezTo>
                    <a:pt x="40037" y="925668"/>
                    <a:pt x="43461" y="923718"/>
                    <a:pt x="47172" y="922790"/>
                  </a:cubicBezTo>
                  <a:lnTo>
                    <a:pt x="76200" y="915533"/>
                  </a:lnTo>
                  <a:cubicBezTo>
                    <a:pt x="79076" y="906905"/>
                    <a:pt x="83794" y="899246"/>
                    <a:pt x="76200" y="890133"/>
                  </a:cubicBezTo>
                  <a:cubicBezTo>
                    <a:pt x="72737" y="885978"/>
                    <a:pt x="66708" y="884884"/>
                    <a:pt x="61686" y="882875"/>
                  </a:cubicBezTo>
                  <a:cubicBezTo>
                    <a:pt x="54584" y="880034"/>
                    <a:pt x="39915" y="875618"/>
                    <a:pt x="39915" y="875618"/>
                  </a:cubicBezTo>
                  <a:cubicBezTo>
                    <a:pt x="37496" y="873199"/>
                    <a:pt x="35329" y="870498"/>
                    <a:pt x="32657" y="868361"/>
                  </a:cubicBezTo>
                  <a:cubicBezTo>
                    <a:pt x="29252" y="865637"/>
                    <a:pt x="21772" y="865465"/>
                    <a:pt x="21772" y="861104"/>
                  </a:cubicBezTo>
                  <a:cubicBezTo>
                    <a:pt x="21772" y="856743"/>
                    <a:pt x="28757" y="855797"/>
                    <a:pt x="32657" y="853847"/>
                  </a:cubicBezTo>
                  <a:cubicBezTo>
                    <a:pt x="36078" y="852136"/>
                    <a:pt x="39865" y="851269"/>
                    <a:pt x="43543" y="850218"/>
                  </a:cubicBezTo>
                  <a:cubicBezTo>
                    <a:pt x="55490" y="846805"/>
                    <a:pt x="63741" y="845453"/>
                    <a:pt x="76200" y="842961"/>
                  </a:cubicBezTo>
                  <a:lnTo>
                    <a:pt x="54429" y="828447"/>
                  </a:lnTo>
                  <a:lnTo>
                    <a:pt x="43543" y="821190"/>
                  </a:lnTo>
                  <a:cubicBezTo>
                    <a:pt x="42334" y="817561"/>
                    <a:pt x="38205" y="813725"/>
                    <a:pt x="39915" y="810304"/>
                  </a:cubicBezTo>
                  <a:cubicBezTo>
                    <a:pt x="41625" y="806883"/>
                    <a:pt x="47090" y="807603"/>
                    <a:pt x="50800" y="806675"/>
                  </a:cubicBezTo>
                  <a:cubicBezTo>
                    <a:pt x="56783" y="805179"/>
                    <a:pt x="62895" y="804256"/>
                    <a:pt x="68943" y="803047"/>
                  </a:cubicBezTo>
                  <a:cubicBezTo>
                    <a:pt x="67734" y="798209"/>
                    <a:pt x="68841" y="792059"/>
                    <a:pt x="65315" y="788533"/>
                  </a:cubicBezTo>
                  <a:cubicBezTo>
                    <a:pt x="61788" y="785006"/>
                    <a:pt x="55595" y="786274"/>
                    <a:pt x="50800" y="784904"/>
                  </a:cubicBezTo>
                  <a:cubicBezTo>
                    <a:pt x="47123" y="783853"/>
                    <a:pt x="43543" y="782485"/>
                    <a:pt x="39915" y="781275"/>
                  </a:cubicBezTo>
                  <a:cubicBezTo>
                    <a:pt x="43543" y="778856"/>
                    <a:pt x="46900" y="775968"/>
                    <a:pt x="50800" y="774018"/>
                  </a:cubicBezTo>
                  <a:cubicBezTo>
                    <a:pt x="54221" y="772308"/>
                    <a:pt x="60758" y="774101"/>
                    <a:pt x="61686" y="770390"/>
                  </a:cubicBezTo>
                  <a:cubicBezTo>
                    <a:pt x="62744" y="766159"/>
                    <a:pt x="57346" y="762746"/>
                    <a:pt x="54429" y="759504"/>
                  </a:cubicBezTo>
                  <a:cubicBezTo>
                    <a:pt x="21551" y="722972"/>
                    <a:pt x="36034" y="748115"/>
                    <a:pt x="21772" y="719590"/>
                  </a:cubicBezTo>
                  <a:cubicBezTo>
                    <a:pt x="25400" y="718380"/>
                    <a:pt x="28832" y="715961"/>
                    <a:pt x="32657" y="715961"/>
                  </a:cubicBezTo>
                  <a:cubicBezTo>
                    <a:pt x="40014" y="715961"/>
                    <a:pt x="47598" y="722322"/>
                    <a:pt x="54429" y="719590"/>
                  </a:cubicBezTo>
                  <a:cubicBezTo>
                    <a:pt x="57980" y="718169"/>
                    <a:pt x="52827" y="711948"/>
                    <a:pt x="50800" y="708704"/>
                  </a:cubicBezTo>
                  <a:cubicBezTo>
                    <a:pt x="46695" y="702136"/>
                    <a:pt x="40933" y="696757"/>
                    <a:pt x="36286" y="690561"/>
                  </a:cubicBezTo>
                  <a:cubicBezTo>
                    <a:pt x="19708" y="668456"/>
                    <a:pt x="40782" y="691428"/>
                    <a:pt x="14515" y="665161"/>
                  </a:cubicBezTo>
                  <a:cubicBezTo>
                    <a:pt x="6329" y="632422"/>
                    <a:pt x="-2205" y="639287"/>
                    <a:pt x="18143" y="632504"/>
                  </a:cubicBezTo>
                  <a:cubicBezTo>
                    <a:pt x="24191" y="633714"/>
                    <a:pt x="30770" y="638891"/>
                    <a:pt x="36286" y="636133"/>
                  </a:cubicBezTo>
                  <a:cubicBezTo>
                    <a:pt x="39707" y="634422"/>
                    <a:pt x="33487" y="628981"/>
                    <a:pt x="32657" y="625247"/>
                  </a:cubicBezTo>
                  <a:cubicBezTo>
                    <a:pt x="24143" y="586934"/>
                    <a:pt x="33569" y="617092"/>
                    <a:pt x="25400" y="592590"/>
                  </a:cubicBezTo>
                  <a:cubicBezTo>
                    <a:pt x="26610" y="584123"/>
                    <a:pt x="22981" y="573238"/>
                    <a:pt x="29029" y="567190"/>
                  </a:cubicBezTo>
                  <a:cubicBezTo>
                    <a:pt x="35307" y="560912"/>
                    <a:pt x="53453" y="575006"/>
                    <a:pt x="58057" y="578075"/>
                  </a:cubicBezTo>
                  <a:cubicBezTo>
                    <a:pt x="60476" y="575656"/>
                    <a:pt x="65486" y="574235"/>
                    <a:pt x="65315" y="570818"/>
                  </a:cubicBezTo>
                  <a:cubicBezTo>
                    <a:pt x="64213" y="548774"/>
                    <a:pt x="54429" y="505504"/>
                    <a:pt x="54429" y="505504"/>
                  </a:cubicBezTo>
                  <a:cubicBezTo>
                    <a:pt x="58058" y="504294"/>
                    <a:pt x="61764" y="500454"/>
                    <a:pt x="65315" y="501875"/>
                  </a:cubicBezTo>
                  <a:cubicBezTo>
                    <a:pt x="80593" y="507986"/>
                    <a:pt x="64551" y="524793"/>
                    <a:pt x="79829" y="501875"/>
                  </a:cubicBezTo>
                  <a:cubicBezTo>
                    <a:pt x="77989" y="494518"/>
                    <a:pt x="75693" y="483757"/>
                    <a:pt x="72572" y="476475"/>
                  </a:cubicBezTo>
                  <a:cubicBezTo>
                    <a:pt x="70441" y="471503"/>
                    <a:pt x="67734" y="466799"/>
                    <a:pt x="65315" y="461961"/>
                  </a:cubicBezTo>
                  <a:cubicBezTo>
                    <a:pt x="71350" y="443853"/>
                    <a:pt x="65649" y="451410"/>
                    <a:pt x="76200" y="461961"/>
                  </a:cubicBezTo>
                  <a:cubicBezTo>
                    <a:pt x="80476" y="466237"/>
                    <a:pt x="85877" y="469218"/>
                    <a:pt x="90715" y="472847"/>
                  </a:cubicBezTo>
                  <a:cubicBezTo>
                    <a:pt x="98223" y="461585"/>
                    <a:pt x="101600" y="459512"/>
                    <a:pt x="101600" y="443818"/>
                  </a:cubicBezTo>
                  <a:cubicBezTo>
                    <a:pt x="101600" y="439147"/>
                    <a:pt x="92613" y="414621"/>
                    <a:pt x="94343" y="411161"/>
                  </a:cubicBezTo>
                  <a:cubicBezTo>
                    <a:pt x="96293" y="407260"/>
                    <a:pt x="99181" y="418418"/>
                    <a:pt x="101600" y="422047"/>
                  </a:cubicBezTo>
                  <a:cubicBezTo>
                    <a:pt x="102810" y="418418"/>
                    <a:pt x="105229" y="414986"/>
                    <a:pt x="105229" y="411161"/>
                  </a:cubicBezTo>
                  <a:cubicBezTo>
                    <a:pt x="105229" y="377970"/>
                    <a:pt x="102353" y="373881"/>
                    <a:pt x="94343" y="345847"/>
                  </a:cubicBezTo>
                  <a:cubicBezTo>
                    <a:pt x="95553" y="342218"/>
                    <a:pt x="94551" y="333251"/>
                    <a:pt x="97972" y="334961"/>
                  </a:cubicBezTo>
                  <a:cubicBezTo>
                    <a:pt x="102433" y="337191"/>
                    <a:pt x="100230" y="344680"/>
                    <a:pt x="101600" y="349475"/>
                  </a:cubicBezTo>
                  <a:cubicBezTo>
                    <a:pt x="107679" y="370752"/>
                    <a:pt x="101886" y="350048"/>
                    <a:pt x="112486" y="371247"/>
                  </a:cubicBezTo>
                  <a:cubicBezTo>
                    <a:pt x="114197" y="374668"/>
                    <a:pt x="114905" y="378504"/>
                    <a:pt x="116115" y="382133"/>
                  </a:cubicBezTo>
                  <a:cubicBezTo>
                    <a:pt x="118534" y="378504"/>
                    <a:pt x="122831" y="375574"/>
                    <a:pt x="123372" y="371247"/>
                  </a:cubicBezTo>
                  <a:cubicBezTo>
                    <a:pt x="125024" y="358032"/>
                    <a:pt x="118825" y="351727"/>
                    <a:pt x="112486" y="342218"/>
                  </a:cubicBezTo>
                  <a:cubicBezTo>
                    <a:pt x="103443" y="306052"/>
                    <a:pt x="108517" y="345705"/>
                    <a:pt x="119743" y="320447"/>
                  </a:cubicBezTo>
                  <a:cubicBezTo>
                    <a:pt x="123217" y="312632"/>
                    <a:pt x="122162" y="303514"/>
                    <a:pt x="123372" y="295047"/>
                  </a:cubicBezTo>
                  <a:cubicBezTo>
                    <a:pt x="124581" y="261180"/>
                    <a:pt x="124298" y="227227"/>
                    <a:pt x="127000" y="193447"/>
                  </a:cubicBezTo>
                  <a:cubicBezTo>
                    <a:pt x="127305" y="189634"/>
                    <a:pt x="130629" y="208158"/>
                    <a:pt x="130629" y="204333"/>
                  </a:cubicBezTo>
                  <a:cubicBezTo>
                    <a:pt x="130629" y="199346"/>
                    <a:pt x="128433" y="194595"/>
                    <a:pt x="127000" y="189818"/>
                  </a:cubicBezTo>
                  <a:cubicBezTo>
                    <a:pt x="119014" y="163197"/>
                    <a:pt x="124927" y="171935"/>
                    <a:pt x="105229" y="157161"/>
                  </a:cubicBezTo>
                  <a:cubicBezTo>
                    <a:pt x="104019" y="161999"/>
                    <a:pt x="102970" y="166880"/>
                    <a:pt x="101600" y="171675"/>
                  </a:cubicBezTo>
                  <a:cubicBezTo>
                    <a:pt x="100549" y="175353"/>
                    <a:pt x="101797" y="182561"/>
                    <a:pt x="97972" y="182561"/>
                  </a:cubicBezTo>
                  <a:cubicBezTo>
                    <a:pt x="93611" y="182561"/>
                    <a:pt x="92486" y="175660"/>
                    <a:pt x="90715" y="171675"/>
                  </a:cubicBezTo>
                  <a:cubicBezTo>
                    <a:pt x="81814" y="151650"/>
                    <a:pt x="84709" y="151281"/>
                    <a:pt x="79829" y="131761"/>
                  </a:cubicBezTo>
                  <a:cubicBezTo>
                    <a:pt x="78901" y="128050"/>
                    <a:pt x="77410" y="124504"/>
                    <a:pt x="76200" y="120875"/>
                  </a:cubicBezTo>
                  <a:cubicBezTo>
                    <a:pt x="74991" y="113618"/>
                    <a:pt x="77774" y="104306"/>
                    <a:pt x="72572" y="99104"/>
                  </a:cubicBezTo>
                  <a:cubicBezTo>
                    <a:pt x="69488" y="96020"/>
                    <a:pt x="65797" y="105656"/>
                    <a:pt x="65315" y="109990"/>
                  </a:cubicBezTo>
                  <a:cubicBezTo>
                    <a:pt x="64502" y="117302"/>
                    <a:pt x="67734" y="124504"/>
                    <a:pt x="68943" y="131761"/>
                  </a:cubicBezTo>
                  <a:cubicBezTo>
                    <a:pt x="72572" y="130552"/>
                    <a:pt x="77124" y="130838"/>
                    <a:pt x="79829" y="128133"/>
                  </a:cubicBezTo>
                  <a:cubicBezTo>
                    <a:pt x="92738" y="115224"/>
                    <a:pt x="85429" y="100367"/>
                    <a:pt x="83457" y="84590"/>
                  </a:cubicBezTo>
                  <a:cubicBezTo>
                    <a:pt x="90378" y="36147"/>
                    <a:pt x="79498" y="76016"/>
                    <a:pt x="97972" y="48304"/>
                  </a:cubicBezTo>
                  <a:cubicBezTo>
                    <a:pt x="100094" y="45121"/>
                    <a:pt x="98613" y="39807"/>
                    <a:pt x="101600" y="37418"/>
                  </a:cubicBezTo>
                  <a:cubicBezTo>
                    <a:pt x="105494" y="34303"/>
                    <a:pt x="111320" y="35160"/>
                    <a:pt x="116115" y="33790"/>
                  </a:cubicBezTo>
                  <a:cubicBezTo>
                    <a:pt x="119793" y="32739"/>
                    <a:pt x="123372" y="31371"/>
                    <a:pt x="127000" y="30161"/>
                  </a:cubicBezTo>
                  <a:cubicBezTo>
                    <a:pt x="130629" y="32580"/>
                    <a:pt x="133525" y="37418"/>
                    <a:pt x="137886" y="37418"/>
                  </a:cubicBezTo>
                  <a:cubicBezTo>
                    <a:pt x="142247" y="37418"/>
                    <a:pt x="144871" y="32111"/>
                    <a:pt x="148772" y="30161"/>
                  </a:cubicBezTo>
                  <a:cubicBezTo>
                    <a:pt x="152193" y="28451"/>
                    <a:pt x="156029" y="27742"/>
                    <a:pt x="159657" y="26533"/>
                  </a:cubicBezTo>
                  <a:cubicBezTo>
                    <a:pt x="160867" y="22904"/>
                    <a:pt x="159461" y="15647"/>
                    <a:pt x="163286" y="15647"/>
                  </a:cubicBezTo>
                  <a:cubicBezTo>
                    <a:pt x="167111" y="15647"/>
                    <a:pt x="165057" y="23189"/>
                    <a:pt x="166915" y="26533"/>
                  </a:cubicBezTo>
                  <a:cubicBezTo>
                    <a:pt x="171151" y="34157"/>
                    <a:pt x="181429" y="48304"/>
                    <a:pt x="181429" y="48304"/>
                  </a:cubicBezTo>
                  <a:cubicBezTo>
                    <a:pt x="183848" y="44675"/>
                    <a:pt x="184325" y="37418"/>
                    <a:pt x="188686" y="37418"/>
                  </a:cubicBezTo>
                  <a:cubicBezTo>
                    <a:pt x="192511" y="37418"/>
                    <a:pt x="185057" y="52129"/>
                    <a:pt x="185057" y="48304"/>
                  </a:cubicBezTo>
                  <a:cubicBezTo>
                    <a:pt x="185057" y="42137"/>
                    <a:pt x="187476" y="36209"/>
                    <a:pt x="188686" y="30161"/>
                  </a:cubicBezTo>
                  <a:cubicBezTo>
                    <a:pt x="187476" y="20485"/>
                    <a:pt x="189895" y="9600"/>
                    <a:pt x="185057" y="1133"/>
                  </a:cubicBezTo>
                  <a:cubicBezTo>
                    <a:pt x="183160" y="-2188"/>
                    <a:pt x="177354" y="2640"/>
                    <a:pt x="174172" y="4761"/>
                  </a:cubicBezTo>
                  <a:cubicBezTo>
                    <a:pt x="156336" y="16652"/>
                    <a:pt x="169418" y="13144"/>
                    <a:pt x="156029" y="26533"/>
                  </a:cubicBezTo>
                  <a:cubicBezTo>
                    <a:pt x="139997" y="42565"/>
                    <a:pt x="114539" y="35976"/>
                    <a:pt x="94343" y="37418"/>
                  </a:cubicBezTo>
                  <a:cubicBezTo>
                    <a:pt x="83457" y="44675"/>
                    <a:pt x="82247" y="43465"/>
                    <a:pt x="76200" y="55561"/>
                  </a:cubicBezTo>
                  <a:cubicBezTo>
                    <a:pt x="75659" y="56643"/>
                    <a:pt x="76200" y="57980"/>
                    <a:pt x="76200" y="59190"/>
                  </a:cubicBezTo>
                </a:path>
              </a:pathLst>
            </a:custGeom>
            <a:noFill/>
            <a:ln w="12700" cap="flat" cmpd="sng" algn="ctr">
              <a:solidFill>
                <a:schemeClr val="accent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fontAlgn="base">
                <a:spcBef>
                  <a:spcPct val="0"/>
                </a:spcBef>
                <a:spcAft>
                  <a:spcPct val="0"/>
                </a:spcAft>
              </a:pPr>
              <a:endParaRPr lang="en-US">
                <a:latin typeface="Century Gothic" pitchFamily="34" charset="0"/>
                <a:cs typeface="Arial" charset="0"/>
              </a:endParaRPr>
            </a:p>
          </p:txBody>
        </p:sp>
      </p:grpSp>
      <p:sp>
        <p:nvSpPr>
          <p:cNvPr id="15" name="TextBox 14"/>
          <p:cNvSpPr txBox="1"/>
          <p:nvPr/>
        </p:nvSpPr>
        <p:spPr>
          <a:xfrm>
            <a:off x="5496774" y="1534872"/>
            <a:ext cx="1790805" cy="923330"/>
          </a:xfrm>
          <a:prstGeom prst="rect">
            <a:avLst/>
          </a:prstGeom>
          <a:noFill/>
        </p:spPr>
        <p:txBody>
          <a:bodyPr wrap="square" rtlCol="0">
            <a:spAutoFit/>
          </a:bodyPr>
          <a:lstStyle/>
          <a:p>
            <a:r>
              <a:rPr lang="en-US" dirty="0"/>
              <a:t>Colloidal matter adsorbed to wall of pores</a:t>
            </a:r>
          </a:p>
        </p:txBody>
      </p:sp>
      <p:sp>
        <p:nvSpPr>
          <p:cNvPr id="16" name="Freeform 15"/>
          <p:cNvSpPr/>
          <p:nvPr/>
        </p:nvSpPr>
        <p:spPr bwMode="auto">
          <a:xfrm>
            <a:off x="8475635" y="4210605"/>
            <a:ext cx="247071" cy="369332"/>
          </a:xfrm>
          <a:custGeom>
            <a:avLst/>
            <a:gdLst>
              <a:gd name="connsiteX0" fmla="*/ 48288 w 1234359"/>
              <a:gd name="connsiteY0" fmla="*/ 527912 h 1033981"/>
              <a:gd name="connsiteX1" fmla="*/ 1032262 w 1234359"/>
              <a:gd name="connsiteY1" fmla="*/ 1024869 h 1033981"/>
              <a:gd name="connsiteX2" fmla="*/ 1171410 w 1234359"/>
              <a:gd name="connsiteY2" fmla="*/ 70712 h 1033981"/>
              <a:gd name="connsiteX3" fmla="*/ 257010 w 1234359"/>
              <a:gd name="connsiteY3" fmla="*/ 120408 h 1033981"/>
              <a:gd name="connsiteX4" fmla="*/ 48288 w 1234359"/>
              <a:gd name="connsiteY4" fmla="*/ 527912 h 1033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4359" h="1033981">
                <a:moveTo>
                  <a:pt x="48288" y="527912"/>
                </a:moveTo>
                <a:cubicBezTo>
                  <a:pt x="177497" y="678655"/>
                  <a:pt x="845075" y="1101069"/>
                  <a:pt x="1032262" y="1024869"/>
                </a:cubicBezTo>
                <a:cubicBezTo>
                  <a:pt x="1219449" y="948669"/>
                  <a:pt x="1300619" y="221455"/>
                  <a:pt x="1171410" y="70712"/>
                </a:cubicBezTo>
                <a:cubicBezTo>
                  <a:pt x="1042201" y="-80031"/>
                  <a:pt x="444197" y="45865"/>
                  <a:pt x="257010" y="120408"/>
                </a:cubicBezTo>
                <a:cubicBezTo>
                  <a:pt x="69823" y="194951"/>
                  <a:pt x="-80921" y="377169"/>
                  <a:pt x="48288" y="527912"/>
                </a:cubicBezTo>
                <a:close/>
              </a:path>
            </a:pathLst>
          </a:custGeom>
          <a:solidFill>
            <a:schemeClr val="accent6">
              <a:lumMod val="50000"/>
            </a:schemeClr>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fontAlgn="base">
              <a:spcBef>
                <a:spcPct val="0"/>
              </a:spcBef>
              <a:spcAft>
                <a:spcPct val="0"/>
              </a:spcAft>
            </a:pPr>
            <a:endParaRPr lang="en-US">
              <a:latin typeface="Century Gothic" pitchFamily="34" charset="0"/>
              <a:cs typeface="Arial" charset="0"/>
            </a:endParaRPr>
          </a:p>
        </p:txBody>
      </p:sp>
      <p:sp>
        <p:nvSpPr>
          <p:cNvPr id="17" name="Freeform 16"/>
          <p:cNvSpPr/>
          <p:nvPr/>
        </p:nvSpPr>
        <p:spPr bwMode="auto">
          <a:xfrm>
            <a:off x="8722706" y="4210604"/>
            <a:ext cx="247071" cy="369332"/>
          </a:xfrm>
          <a:custGeom>
            <a:avLst/>
            <a:gdLst>
              <a:gd name="connsiteX0" fmla="*/ 48288 w 1234359"/>
              <a:gd name="connsiteY0" fmla="*/ 527912 h 1033981"/>
              <a:gd name="connsiteX1" fmla="*/ 1032262 w 1234359"/>
              <a:gd name="connsiteY1" fmla="*/ 1024869 h 1033981"/>
              <a:gd name="connsiteX2" fmla="*/ 1171410 w 1234359"/>
              <a:gd name="connsiteY2" fmla="*/ 70712 h 1033981"/>
              <a:gd name="connsiteX3" fmla="*/ 257010 w 1234359"/>
              <a:gd name="connsiteY3" fmla="*/ 120408 h 1033981"/>
              <a:gd name="connsiteX4" fmla="*/ 48288 w 1234359"/>
              <a:gd name="connsiteY4" fmla="*/ 527912 h 1033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4359" h="1033981">
                <a:moveTo>
                  <a:pt x="48288" y="527912"/>
                </a:moveTo>
                <a:cubicBezTo>
                  <a:pt x="177497" y="678655"/>
                  <a:pt x="845075" y="1101069"/>
                  <a:pt x="1032262" y="1024869"/>
                </a:cubicBezTo>
                <a:cubicBezTo>
                  <a:pt x="1219449" y="948669"/>
                  <a:pt x="1300619" y="221455"/>
                  <a:pt x="1171410" y="70712"/>
                </a:cubicBezTo>
                <a:cubicBezTo>
                  <a:pt x="1042201" y="-80031"/>
                  <a:pt x="444197" y="45865"/>
                  <a:pt x="257010" y="120408"/>
                </a:cubicBezTo>
                <a:cubicBezTo>
                  <a:pt x="69823" y="194951"/>
                  <a:pt x="-80921" y="377169"/>
                  <a:pt x="48288" y="527912"/>
                </a:cubicBezTo>
                <a:close/>
              </a:path>
            </a:pathLst>
          </a:custGeom>
          <a:solidFill>
            <a:schemeClr val="accent6">
              <a:lumMod val="50000"/>
            </a:schemeClr>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fontAlgn="base">
              <a:spcBef>
                <a:spcPct val="0"/>
              </a:spcBef>
              <a:spcAft>
                <a:spcPct val="0"/>
              </a:spcAft>
            </a:pPr>
            <a:endParaRPr lang="en-US">
              <a:latin typeface="Century Gothic" pitchFamily="34" charset="0"/>
              <a:cs typeface="Arial" charset="0"/>
            </a:endParaRPr>
          </a:p>
        </p:txBody>
      </p:sp>
      <p:sp>
        <p:nvSpPr>
          <p:cNvPr id="18" name="Freeform 17"/>
          <p:cNvSpPr/>
          <p:nvPr/>
        </p:nvSpPr>
        <p:spPr bwMode="auto">
          <a:xfrm>
            <a:off x="8969777" y="4210603"/>
            <a:ext cx="247071" cy="369332"/>
          </a:xfrm>
          <a:custGeom>
            <a:avLst/>
            <a:gdLst>
              <a:gd name="connsiteX0" fmla="*/ 48288 w 1234359"/>
              <a:gd name="connsiteY0" fmla="*/ 527912 h 1033981"/>
              <a:gd name="connsiteX1" fmla="*/ 1032262 w 1234359"/>
              <a:gd name="connsiteY1" fmla="*/ 1024869 h 1033981"/>
              <a:gd name="connsiteX2" fmla="*/ 1171410 w 1234359"/>
              <a:gd name="connsiteY2" fmla="*/ 70712 h 1033981"/>
              <a:gd name="connsiteX3" fmla="*/ 257010 w 1234359"/>
              <a:gd name="connsiteY3" fmla="*/ 120408 h 1033981"/>
              <a:gd name="connsiteX4" fmla="*/ 48288 w 1234359"/>
              <a:gd name="connsiteY4" fmla="*/ 527912 h 1033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4359" h="1033981">
                <a:moveTo>
                  <a:pt x="48288" y="527912"/>
                </a:moveTo>
                <a:cubicBezTo>
                  <a:pt x="177497" y="678655"/>
                  <a:pt x="845075" y="1101069"/>
                  <a:pt x="1032262" y="1024869"/>
                </a:cubicBezTo>
                <a:cubicBezTo>
                  <a:pt x="1219449" y="948669"/>
                  <a:pt x="1300619" y="221455"/>
                  <a:pt x="1171410" y="70712"/>
                </a:cubicBezTo>
                <a:cubicBezTo>
                  <a:pt x="1042201" y="-80031"/>
                  <a:pt x="444197" y="45865"/>
                  <a:pt x="257010" y="120408"/>
                </a:cubicBezTo>
                <a:cubicBezTo>
                  <a:pt x="69823" y="194951"/>
                  <a:pt x="-80921" y="377169"/>
                  <a:pt x="48288" y="527912"/>
                </a:cubicBezTo>
                <a:close/>
              </a:path>
            </a:pathLst>
          </a:custGeom>
          <a:solidFill>
            <a:schemeClr val="accent6">
              <a:lumMod val="50000"/>
            </a:schemeClr>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fontAlgn="base">
              <a:spcBef>
                <a:spcPct val="0"/>
              </a:spcBef>
              <a:spcAft>
                <a:spcPct val="0"/>
              </a:spcAft>
            </a:pPr>
            <a:endParaRPr lang="en-US">
              <a:latin typeface="Century Gothic" pitchFamily="34" charset="0"/>
              <a:cs typeface="Arial" charset="0"/>
            </a:endParaRPr>
          </a:p>
        </p:txBody>
      </p:sp>
      <p:sp>
        <p:nvSpPr>
          <p:cNvPr id="19" name="Freeform 18"/>
          <p:cNvSpPr/>
          <p:nvPr/>
        </p:nvSpPr>
        <p:spPr bwMode="auto">
          <a:xfrm>
            <a:off x="9216848" y="4210602"/>
            <a:ext cx="247071" cy="369332"/>
          </a:xfrm>
          <a:custGeom>
            <a:avLst/>
            <a:gdLst>
              <a:gd name="connsiteX0" fmla="*/ 48288 w 1234359"/>
              <a:gd name="connsiteY0" fmla="*/ 527912 h 1033981"/>
              <a:gd name="connsiteX1" fmla="*/ 1032262 w 1234359"/>
              <a:gd name="connsiteY1" fmla="*/ 1024869 h 1033981"/>
              <a:gd name="connsiteX2" fmla="*/ 1171410 w 1234359"/>
              <a:gd name="connsiteY2" fmla="*/ 70712 h 1033981"/>
              <a:gd name="connsiteX3" fmla="*/ 257010 w 1234359"/>
              <a:gd name="connsiteY3" fmla="*/ 120408 h 1033981"/>
              <a:gd name="connsiteX4" fmla="*/ 48288 w 1234359"/>
              <a:gd name="connsiteY4" fmla="*/ 527912 h 1033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4359" h="1033981">
                <a:moveTo>
                  <a:pt x="48288" y="527912"/>
                </a:moveTo>
                <a:cubicBezTo>
                  <a:pt x="177497" y="678655"/>
                  <a:pt x="845075" y="1101069"/>
                  <a:pt x="1032262" y="1024869"/>
                </a:cubicBezTo>
                <a:cubicBezTo>
                  <a:pt x="1219449" y="948669"/>
                  <a:pt x="1300619" y="221455"/>
                  <a:pt x="1171410" y="70712"/>
                </a:cubicBezTo>
                <a:cubicBezTo>
                  <a:pt x="1042201" y="-80031"/>
                  <a:pt x="444197" y="45865"/>
                  <a:pt x="257010" y="120408"/>
                </a:cubicBezTo>
                <a:cubicBezTo>
                  <a:pt x="69823" y="194951"/>
                  <a:pt x="-80921" y="377169"/>
                  <a:pt x="48288" y="527912"/>
                </a:cubicBezTo>
                <a:close/>
              </a:path>
            </a:pathLst>
          </a:custGeom>
          <a:solidFill>
            <a:schemeClr val="accent6">
              <a:lumMod val="50000"/>
            </a:schemeClr>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fontAlgn="base">
              <a:spcBef>
                <a:spcPct val="0"/>
              </a:spcBef>
              <a:spcAft>
                <a:spcPct val="0"/>
              </a:spcAft>
            </a:pPr>
            <a:endParaRPr lang="en-US">
              <a:latin typeface="Century Gothic" pitchFamily="34" charset="0"/>
              <a:cs typeface="Arial" charset="0"/>
            </a:endParaRPr>
          </a:p>
        </p:txBody>
      </p:sp>
      <p:sp>
        <p:nvSpPr>
          <p:cNvPr id="20" name="Freeform 19"/>
          <p:cNvSpPr/>
          <p:nvPr/>
        </p:nvSpPr>
        <p:spPr bwMode="auto">
          <a:xfrm>
            <a:off x="9463919" y="4210601"/>
            <a:ext cx="247071" cy="369332"/>
          </a:xfrm>
          <a:custGeom>
            <a:avLst/>
            <a:gdLst>
              <a:gd name="connsiteX0" fmla="*/ 48288 w 1234359"/>
              <a:gd name="connsiteY0" fmla="*/ 527912 h 1033981"/>
              <a:gd name="connsiteX1" fmla="*/ 1032262 w 1234359"/>
              <a:gd name="connsiteY1" fmla="*/ 1024869 h 1033981"/>
              <a:gd name="connsiteX2" fmla="*/ 1171410 w 1234359"/>
              <a:gd name="connsiteY2" fmla="*/ 70712 h 1033981"/>
              <a:gd name="connsiteX3" fmla="*/ 257010 w 1234359"/>
              <a:gd name="connsiteY3" fmla="*/ 120408 h 1033981"/>
              <a:gd name="connsiteX4" fmla="*/ 48288 w 1234359"/>
              <a:gd name="connsiteY4" fmla="*/ 527912 h 1033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4359" h="1033981">
                <a:moveTo>
                  <a:pt x="48288" y="527912"/>
                </a:moveTo>
                <a:cubicBezTo>
                  <a:pt x="177497" y="678655"/>
                  <a:pt x="845075" y="1101069"/>
                  <a:pt x="1032262" y="1024869"/>
                </a:cubicBezTo>
                <a:cubicBezTo>
                  <a:pt x="1219449" y="948669"/>
                  <a:pt x="1300619" y="221455"/>
                  <a:pt x="1171410" y="70712"/>
                </a:cubicBezTo>
                <a:cubicBezTo>
                  <a:pt x="1042201" y="-80031"/>
                  <a:pt x="444197" y="45865"/>
                  <a:pt x="257010" y="120408"/>
                </a:cubicBezTo>
                <a:cubicBezTo>
                  <a:pt x="69823" y="194951"/>
                  <a:pt x="-80921" y="377169"/>
                  <a:pt x="48288" y="527912"/>
                </a:cubicBezTo>
                <a:close/>
              </a:path>
            </a:pathLst>
          </a:custGeom>
          <a:solidFill>
            <a:schemeClr val="accent6">
              <a:lumMod val="50000"/>
            </a:schemeClr>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fontAlgn="base">
              <a:spcBef>
                <a:spcPct val="0"/>
              </a:spcBef>
              <a:spcAft>
                <a:spcPct val="0"/>
              </a:spcAft>
            </a:pPr>
            <a:endParaRPr lang="en-US">
              <a:latin typeface="Century Gothic" pitchFamily="34" charset="0"/>
              <a:cs typeface="Arial" charset="0"/>
            </a:endParaRPr>
          </a:p>
        </p:txBody>
      </p:sp>
      <p:sp>
        <p:nvSpPr>
          <p:cNvPr id="21" name="Freeform 20"/>
          <p:cNvSpPr/>
          <p:nvPr/>
        </p:nvSpPr>
        <p:spPr bwMode="auto">
          <a:xfrm>
            <a:off x="9710990" y="4210600"/>
            <a:ext cx="247071" cy="369332"/>
          </a:xfrm>
          <a:custGeom>
            <a:avLst/>
            <a:gdLst>
              <a:gd name="connsiteX0" fmla="*/ 48288 w 1234359"/>
              <a:gd name="connsiteY0" fmla="*/ 527912 h 1033981"/>
              <a:gd name="connsiteX1" fmla="*/ 1032262 w 1234359"/>
              <a:gd name="connsiteY1" fmla="*/ 1024869 h 1033981"/>
              <a:gd name="connsiteX2" fmla="*/ 1171410 w 1234359"/>
              <a:gd name="connsiteY2" fmla="*/ 70712 h 1033981"/>
              <a:gd name="connsiteX3" fmla="*/ 257010 w 1234359"/>
              <a:gd name="connsiteY3" fmla="*/ 120408 h 1033981"/>
              <a:gd name="connsiteX4" fmla="*/ 48288 w 1234359"/>
              <a:gd name="connsiteY4" fmla="*/ 527912 h 1033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4359" h="1033981">
                <a:moveTo>
                  <a:pt x="48288" y="527912"/>
                </a:moveTo>
                <a:cubicBezTo>
                  <a:pt x="177497" y="678655"/>
                  <a:pt x="845075" y="1101069"/>
                  <a:pt x="1032262" y="1024869"/>
                </a:cubicBezTo>
                <a:cubicBezTo>
                  <a:pt x="1219449" y="948669"/>
                  <a:pt x="1300619" y="221455"/>
                  <a:pt x="1171410" y="70712"/>
                </a:cubicBezTo>
                <a:cubicBezTo>
                  <a:pt x="1042201" y="-80031"/>
                  <a:pt x="444197" y="45865"/>
                  <a:pt x="257010" y="120408"/>
                </a:cubicBezTo>
                <a:cubicBezTo>
                  <a:pt x="69823" y="194951"/>
                  <a:pt x="-80921" y="377169"/>
                  <a:pt x="48288" y="527912"/>
                </a:cubicBezTo>
                <a:close/>
              </a:path>
            </a:pathLst>
          </a:custGeom>
          <a:solidFill>
            <a:schemeClr val="accent6">
              <a:lumMod val="50000"/>
            </a:schemeClr>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fontAlgn="base">
              <a:spcBef>
                <a:spcPct val="0"/>
              </a:spcBef>
              <a:spcAft>
                <a:spcPct val="0"/>
              </a:spcAft>
            </a:pPr>
            <a:endParaRPr lang="en-US">
              <a:latin typeface="Century Gothic" pitchFamily="34" charset="0"/>
              <a:cs typeface="Arial" charset="0"/>
            </a:endParaRPr>
          </a:p>
        </p:txBody>
      </p:sp>
      <p:sp>
        <p:nvSpPr>
          <p:cNvPr id="22" name="Freeform 21"/>
          <p:cNvSpPr/>
          <p:nvPr/>
        </p:nvSpPr>
        <p:spPr bwMode="auto">
          <a:xfrm>
            <a:off x="9958061" y="4210599"/>
            <a:ext cx="247071" cy="369332"/>
          </a:xfrm>
          <a:custGeom>
            <a:avLst/>
            <a:gdLst>
              <a:gd name="connsiteX0" fmla="*/ 48288 w 1234359"/>
              <a:gd name="connsiteY0" fmla="*/ 527912 h 1033981"/>
              <a:gd name="connsiteX1" fmla="*/ 1032262 w 1234359"/>
              <a:gd name="connsiteY1" fmla="*/ 1024869 h 1033981"/>
              <a:gd name="connsiteX2" fmla="*/ 1171410 w 1234359"/>
              <a:gd name="connsiteY2" fmla="*/ 70712 h 1033981"/>
              <a:gd name="connsiteX3" fmla="*/ 257010 w 1234359"/>
              <a:gd name="connsiteY3" fmla="*/ 120408 h 1033981"/>
              <a:gd name="connsiteX4" fmla="*/ 48288 w 1234359"/>
              <a:gd name="connsiteY4" fmla="*/ 527912 h 1033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4359" h="1033981">
                <a:moveTo>
                  <a:pt x="48288" y="527912"/>
                </a:moveTo>
                <a:cubicBezTo>
                  <a:pt x="177497" y="678655"/>
                  <a:pt x="845075" y="1101069"/>
                  <a:pt x="1032262" y="1024869"/>
                </a:cubicBezTo>
                <a:cubicBezTo>
                  <a:pt x="1219449" y="948669"/>
                  <a:pt x="1300619" y="221455"/>
                  <a:pt x="1171410" y="70712"/>
                </a:cubicBezTo>
                <a:cubicBezTo>
                  <a:pt x="1042201" y="-80031"/>
                  <a:pt x="444197" y="45865"/>
                  <a:pt x="257010" y="120408"/>
                </a:cubicBezTo>
                <a:cubicBezTo>
                  <a:pt x="69823" y="194951"/>
                  <a:pt x="-80921" y="377169"/>
                  <a:pt x="48288" y="527912"/>
                </a:cubicBezTo>
                <a:close/>
              </a:path>
            </a:pathLst>
          </a:custGeom>
          <a:solidFill>
            <a:schemeClr val="accent6">
              <a:lumMod val="50000"/>
            </a:schemeClr>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fontAlgn="base">
              <a:spcBef>
                <a:spcPct val="0"/>
              </a:spcBef>
              <a:spcAft>
                <a:spcPct val="0"/>
              </a:spcAft>
            </a:pPr>
            <a:endParaRPr lang="en-US">
              <a:latin typeface="Century Gothic" pitchFamily="34" charset="0"/>
              <a:cs typeface="Arial" charset="0"/>
            </a:endParaRPr>
          </a:p>
        </p:txBody>
      </p:sp>
      <p:sp>
        <p:nvSpPr>
          <p:cNvPr id="23" name="Freeform 22"/>
          <p:cNvSpPr/>
          <p:nvPr/>
        </p:nvSpPr>
        <p:spPr bwMode="auto">
          <a:xfrm>
            <a:off x="10205132" y="4210598"/>
            <a:ext cx="247071" cy="369332"/>
          </a:xfrm>
          <a:custGeom>
            <a:avLst/>
            <a:gdLst>
              <a:gd name="connsiteX0" fmla="*/ 48288 w 1234359"/>
              <a:gd name="connsiteY0" fmla="*/ 527912 h 1033981"/>
              <a:gd name="connsiteX1" fmla="*/ 1032262 w 1234359"/>
              <a:gd name="connsiteY1" fmla="*/ 1024869 h 1033981"/>
              <a:gd name="connsiteX2" fmla="*/ 1171410 w 1234359"/>
              <a:gd name="connsiteY2" fmla="*/ 70712 h 1033981"/>
              <a:gd name="connsiteX3" fmla="*/ 257010 w 1234359"/>
              <a:gd name="connsiteY3" fmla="*/ 120408 h 1033981"/>
              <a:gd name="connsiteX4" fmla="*/ 48288 w 1234359"/>
              <a:gd name="connsiteY4" fmla="*/ 527912 h 1033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4359" h="1033981">
                <a:moveTo>
                  <a:pt x="48288" y="527912"/>
                </a:moveTo>
                <a:cubicBezTo>
                  <a:pt x="177497" y="678655"/>
                  <a:pt x="845075" y="1101069"/>
                  <a:pt x="1032262" y="1024869"/>
                </a:cubicBezTo>
                <a:cubicBezTo>
                  <a:pt x="1219449" y="948669"/>
                  <a:pt x="1300619" y="221455"/>
                  <a:pt x="1171410" y="70712"/>
                </a:cubicBezTo>
                <a:cubicBezTo>
                  <a:pt x="1042201" y="-80031"/>
                  <a:pt x="444197" y="45865"/>
                  <a:pt x="257010" y="120408"/>
                </a:cubicBezTo>
                <a:cubicBezTo>
                  <a:pt x="69823" y="194951"/>
                  <a:pt x="-80921" y="377169"/>
                  <a:pt x="48288" y="527912"/>
                </a:cubicBezTo>
                <a:close/>
              </a:path>
            </a:pathLst>
          </a:custGeom>
          <a:solidFill>
            <a:schemeClr val="accent6">
              <a:lumMod val="50000"/>
            </a:schemeClr>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fontAlgn="base">
              <a:spcBef>
                <a:spcPct val="0"/>
              </a:spcBef>
              <a:spcAft>
                <a:spcPct val="0"/>
              </a:spcAft>
            </a:pPr>
            <a:endParaRPr lang="en-US">
              <a:latin typeface="Century Gothic" pitchFamily="34" charset="0"/>
              <a:cs typeface="Arial" charset="0"/>
            </a:endParaRPr>
          </a:p>
        </p:txBody>
      </p:sp>
      <p:sp>
        <p:nvSpPr>
          <p:cNvPr id="24" name="Freeform 23"/>
          <p:cNvSpPr/>
          <p:nvPr/>
        </p:nvSpPr>
        <p:spPr bwMode="auto">
          <a:xfrm>
            <a:off x="10452203" y="4210597"/>
            <a:ext cx="247071" cy="369332"/>
          </a:xfrm>
          <a:custGeom>
            <a:avLst/>
            <a:gdLst>
              <a:gd name="connsiteX0" fmla="*/ 48288 w 1234359"/>
              <a:gd name="connsiteY0" fmla="*/ 527912 h 1033981"/>
              <a:gd name="connsiteX1" fmla="*/ 1032262 w 1234359"/>
              <a:gd name="connsiteY1" fmla="*/ 1024869 h 1033981"/>
              <a:gd name="connsiteX2" fmla="*/ 1171410 w 1234359"/>
              <a:gd name="connsiteY2" fmla="*/ 70712 h 1033981"/>
              <a:gd name="connsiteX3" fmla="*/ 257010 w 1234359"/>
              <a:gd name="connsiteY3" fmla="*/ 120408 h 1033981"/>
              <a:gd name="connsiteX4" fmla="*/ 48288 w 1234359"/>
              <a:gd name="connsiteY4" fmla="*/ 527912 h 1033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4359" h="1033981">
                <a:moveTo>
                  <a:pt x="48288" y="527912"/>
                </a:moveTo>
                <a:cubicBezTo>
                  <a:pt x="177497" y="678655"/>
                  <a:pt x="845075" y="1101069"/>
                  <a:pt x="1032262" y="1024869"/>
                </a:cubicBezTo>
                <a:cubicBezTo>
                  <a:pt x="1219449" y="948669"/>
                  <a:pt x="1300619" y="221455"/>
                  <a:pt x="1171410" y="70712"/>
                </a:cubicBezTo>
                <a:cubicBezTo>
                  <a:pt x="1042201" y="-80031"/>
                  <a:pt x="444197" y="45865"/>
                  <a:pt x="257010" y="120408"/>
                </a:cubicBezTo>
                <a:cubicBezTo>
                  <a:pt x="69823" y="194951"/>
                  <a:pt x="-80921" y="377169"/>
                  <a:pt x="48288" y="527912"/>
                </a:cubicBezTo>
                <a:close/>
              </a:path>
            </a:pathLst>
          </a:custGeom>
          <a:solidFill>
            <a:schemeClr val="accent6">
              <a:lumMod val="50000"/>
            </a:schemeClr>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fontAlgn="base">
              <a:spcBef>
                <a:spcPct val="0"/>
              </a:spcBef>
              <a:spcAft>
                <a:spcPct val="0"/>
              </a:spcAft>
            </a:pPr>
            <a:endParaRPr lang="en-US">
              <a:latin typeface="Century Gothic" pitchFamily="34" charset="0"/>
              <a:cs typeface="Arial" charset="0"/>
            </a:endParaRPr>
          </a:p>
        </p:txBody>
      </p:sp>
      <p:sp>
        <p:nvSpPr>
          <p:cNvPr id="25" name="Freeform 24"/>
          <p:cNvSpPr/>
          <p:nvPr/>
        </p:nvSpPr>
        <p:spPr bwMode="auto">
          <a:xfrm>
            <a:off x="8683576" y="4052783"/>
            <a:ext cx="202758" cy="369332"/>
          </a:xfrm>
          <a:custGeom>
            <a:avLst/>
            <a:gdLst>
              <a:gd name="connsiteX0" fmla="*/ 48288 w 1234359"/>
              <a:gd name="connsiteY0" fmla="*/ 527912 h 1033981"/>
              <a:gd name="connsiteX1" fmla="*/ 1032262 w 1234359"/>
              <a:gd name="connsiteY1" fmla="*/ 1024869 h 1033981"/>
              <a:gd name="connsiteX2" fmla="*/ 1171410 w 1234359"/>
              <a:gd name="connsiteY2" fmla="*/ 70712 h 1033981"/>
              <a:gd name="connsiteX3" fmla="*/ 257010 w 1234359"/>
              <a:gd name="connsiteY3" fmla="*/ 120408 h 1033981"/>
              <a:gd name="connsiteX4" fmla="*/ 48288 w 1234359"/>
              <a:gd name="connsiteY4" fmla="*/ 527912 h 1033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4359" h="1033981">
                <a:moveTo>
                  <a:pt x="48288" y="527912"/>
                </a:moveTo>
                <a:cubicBezTo>
                  <a:pt x="177497" y="678655"/>
                  <a:pt x="845075" y="1101069"/>
                  <a:pt x="1032262" y="1024869"/>
                </a:cubicBezTo>
                <a:cubicBezTo>
                  <a:pt x="1219449" y="948669"/>
                  <a:pt x="1300619" y="221455"/>
                  <a:pt x="1171410" y="70712"/>
                </a:cubicBezTo>
                <a:cubicBezTo>
                  <a:pt x="1042201" y="-80031"/>
                  <a:pt x="444197" y="45865"/>
                  <a:pt x="257010" y="120408"/>
                </a:cubicBezTo>
                <a:cubicBezTo>
                  <a:pt x="69823" y="194951"/>
                  <a:pt x="-80921" y="377169"/>
                  <a:pt x="48288" y="527912"/>
                </a:cubicBezTo>
                <a:close/>
              </a:path>
            </a:pathLst>
          </a:custGeom>
          <a:solidFill>
            <a:schemeClr val="accent6">
              <a:lumMod val="50000"/>
            </a:schemeClr>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fontAlgn="base">
              <a:spcBef>
                <a:spcPct val="0"/>
              </a:spcBef>
              <a:spcAft>
                <a:spcPct val="0"/>
              </a:spcAft>
            </a:pPr>
            <a:endParaRPr lang="en-US">
              <a:latin typeface="Century Gothic" pitchFamily="34" charset="0"/>
              <a:cs typeface="Arial" charset="0"/>
            </a:endParaRPr>
          </a:p>
        </p:txBody>
      </p:sp>
      <p:sp>
        <p:nvSpPr>
          <p:cNvPr id="26" name="Freeform 25"/>
          <p:cNvSpPr/>
          <p:nvPr/>
        </p:nvSpPr>
        <p:spPr bwMode="auto">
          <a:xfrm>
            <a:off x="8892854" y="4053594"/>
            <a:ext cx="202758" cy="369332"/>
          </a:xfrm>
          <a:custGeom>
            <a:avLst/>
            <a:gdLst>
              <a:gd name="connsiteX0" fmla="*/ 48288 w 1234359"/>
              <a:gd name="connsiteY0" fmla="*/ 527912 h 1033981"/>
              <a:gd name="connsiteX1" fmla="*/ 1032262 w 1234359"/>
              <a:gd name="connsiteY1" fmla="*/ 1024869 h 1033981"/>
              <a:gd name="connsiteX2" fmla="*/ 1171410 w 1234359"/>
              <a:gd name="connsiteY2" fmla="*/ 70712 h 1033981"/>
              <a:gd name="connsiteX3" fmla="*/ 257010 w 1234359"/>
              <a:gd name="connsiteY3" fmla="*/ 120408 h 1033981"/>
              <a:gd name="connsiteX4" fmla="*/ 48288 w 1234359"/>
              <a:gd name="connsiteY4" fmla="*/ 527912 h 1033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4359" h="1033981">
                <a:moveTo>
                  <a:pt x="48288" y="527912"/>
                </a:moveTo>
                <a:cubicBezTo>
                  <a:pt x="177497" y="678655"/>
                  <a:pt x="845075" y="1101069"/>
                  <a:pt x="1032262" y="1024869"/>
                </a:cubicBezTo>
                <a:cubicBezTo>
                  <a:pt x="1219449" y="948669"/>
                  <a:pt x="1300619" y="221455"/>
                  <a:pt x="1171410" y="70712"/>
                </a:cubicBezTo>
                <a:cubicBezTo>
                  <a:pt x="1042201" y="-80031"/>
                  <a:pt x="444197" y="45865"/>
                  <a:pt x="257010" y="120408"/>
                </a:cubicBezTo>
                <a:cubicBezTo>
                  <a:pt x="69823" y="194951"/>
                  <a:pt x="-80921" y="377169"/>
                  <a:pt x="48288" y="527912"/>
                </a:cubicBezTo>
                <a:close/>
              </a:path>
            </a:pathLst>
          </a:custGeom>
          <a:solidFill>
            <a:schemeClr val="accent6">
              <a:lumMod val="50000"/>
            </a:schemeClr>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fontAlgn="base">
              <a:spcBef>
                <a:spcPct val="0"/>
              </a:spcBef>
              <a:spcAft>
                <a:spcPct val="0"/>
              </a:spcAft>
            </a:pPr>
            <a:endParaRPr lang="en-US">
              <a:latin typeface="Century Gothic" pitchFamily="34" charset="0"/>
              <a:cs typeface="Arial" charset="0"/>
            </a:endParaRPr>
          </a:p>
        </p:txBody>
      </p:sp>
      <p:sp>
        <p:nvSpPr>
          <p:cNvPr id="27" name="Freeform 26"/>
          <p:cNvSpPr/>
          <p:nvPr/>
        </p:nvSpPr>
        <p:spPr bwMode="auto">
          <a:xfrm>
            <a:off x="9102132" y="4054405"/>
            <a:ext cx="202758" cy="369332"/>
          </a:xfrm>
          <a:custGeom>
            <a:avLst/>
            <a:gdLst>
              <a:gd name="connsiteX0" fmla="*/ 48288 w 1234359"/>
              <a:gd name="connsiteY0" fmla="*/ 527912 h 1033981"/>
              <a:gd name="connsiteX1" fmla="*/ 1032262 w 1234359"/>
              <a:gd name="connsiteY1" fmla="*/ 1024869 h 1033981"/>
              <a:gd name="connsiteX2" fmla="*/ 1171410 w 1234359"/>
              <a:gd name="connsiteY2" fmla="*/ 70712 h 1033981"/>
              <a:gd name="connsiteX3" fmla="*/ 257010 w 1234359"/>
              <a:gd name="connsiteY3" fmla="*/ 120408 h 1033981"/>
              <a:gd name="connsiteX4" fmla="*/ 48288 w 1234359"/>
              <a:gd name="connsiteY4" fmla="*/ 527912 h 1033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4359" h="1033981">
                <a:moveTo>
                  <a:pt x="48288" y="527912"/>
                </a:moveTo>
                <a:cubicBezTo>
                  <a:pt x="177497" y="678655"/>
                  <a:pt x="845075" y="1101069"/>
                  <a:pt x="1032262" y="1024869"/>
                </a:cubicBezTo>
                <a:cubicBezTo>
                  <a:pt x="1219449" y="948669"/>
                  <a:pt x="1300619" y="221455"/>
                  <a:pt x="1171410" y="70712"/>
                </a:cubicBezTo>
                <a:cubicBezTo>
                  <a:pt x="1042201" y="-80031"/>
                  <a:pt x="444197" y="45865"/>
                  <a:pt x="257010" y="120408"/>
                </a:cubicBezTo>
                <a:cubicBezTo>
                  <a:pt x="69823" y="194951"/>
                  <a:pt x="-80921" y="377169"/>
                  <a:pt x="48288" y="527912"/>
                </a:cubicBezTo>
                <a:close/>
              </a:path>
            </a:pathLst>
          </a:custGeom>
          <a:solidFill>
            <a:schemeClr val="accent6">
              <a:lumMod val="50000"/>
            </a:schemeClr>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fontAlgn="base">
              <a:spcBef>
                <a:spcPct val="0"/>
              </a:spcBef>
              <a:spcAft>
                <a:spcPct val="0"/>
              </a:spcAft>
            </a:pPr>
            <a:endParaRPr lang="en-US">
              <a:latin typeface="Century Gothic" pitchFamily="34" charset="0"/>
              <a:cs typeface="Arial" charset="0"/>
            </a:endParaRPr>
          </a:p>
        </p:txBody>
      </p:sp>
      <p:sp>
        <p:nvSpPr>
          <p:cNvPr id="28" name="Freeform 27"/>
          <p:cNvSpPr/>
          <p:nvPr/>
        </p:nvSpPr>
        <p:spPr bwMode="auto">
          <a:xfrm>
            <a:off x="9311410" y="4055216"/>
            <a:ext cx="202758" cy="369332"/>
          </a:xfrm>
          <a:custGeom>
            <a:avLst/>
            <a:gdLst>
              <a:gd name="connsiteX0" fmla="*/ 48288 w 1234359"/>
              <a:gd name="connsiteY0" fmla="*/ 527912 h 1033981"/>
              <a:gd name="connsiteX1" fmla="*/ 1032262 w 1234359"/>
              <a:gd name="connsiteY1" fmla="*/ 1024869 h 1033981"/>
              <a:gd name="connsiteX2" fmla="*/ 1171410 w 1234359"/>
              <a:gd name="connsiteY2" fmla="*/ 70712 h 1033981"/>
              <a:gd name="connsiteX3" fmla="*/ 257010 w 1234359"/>
              <a:gd name="connsiteY3" fmla="*/ 120408 h 1033981"/>
              <a:gd name="connsiteX4" fmla="*/ 48288 w 1234359"/>
              <a:gd name="connsiteY4" fmla="*/ 527912 h 1033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4359" h="1033981">
                <a:moveTo>
                  <a:pt x="48288" y="527912"/>
                </a:moveTo>
                <a:cubicBezTo>
                  <a:pt x="177497" y="678655"/>
                  <a:pt x="845075" y="1101069"/>
                  <a:pt x="1032262" y="1024869"/>
                </a:cubicBezTo>
                <a:cubicBezTo>
                  <a:pt x="1219449" y="948669"/>
                  <a:pt x="1300619" y="221455"/>
                  <a:pt x="1171410" y="70712"/>
                </a:cubicBezTo>
                <a:cubicBezTo>
                  <a:pt x="1042201" y="-80031"/>
                  <a:pt x="444197" y="45865"/>
                  <a:pt x="257010" y="120408"/>
                </a:cubicBezTo>
                <a:cubicBezTo>
                  <a:pt x="69823" y="194951"/>
                  <a:pt x="-80921" y="377169"/>
                  <a:pt x="48288" y="527912"/>
                </a:cubicBezTo>
                <a:close/>
              </a:path>
            </a:pathLst>
          </a:custGeom>
          <a:solidFill>
            <a:schemeClr val="accent6">
              <a:lumMod val="50000"/>
            </a:schemeClr>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fontAlgn="base">
              <a:spcBef>
                <a:spcPct val="0"/>
              </a:spcBef>
              <a:spcAft>
                <a:spcPct val="0"/>
              </a:spcAft>
            </a:pPr>
            <a:endParaRPr lang="en-US">
              <a:latin typeface="Century Gothic" pitchFamily="34" charset="0"/>
              <a:cs typeface="Arial" charset="0"/>
            </a:endParaRPr>
          </a:p>
        </p:txBody>
      </p:sp>
      <p:sp>
        <p:nvSpPr>
          <p:cNvPr id="29" name="Freeform 28"/>
          <p:cNvSpPr/>
          <p:nvPr/>
        </p:nvSpPr>
        <p:spPr bwMode="auto">
          <a:xfrm>
            <a:off x="9520688" y="4056027"/>
            <a:ext cx="202758" cy="369332"/>
          </a:xfrm>
          <a:custGeom>
            <a:avLst/>
            <a:gdLst>
              <a:gd name="connsiteX0" fmla="*/ 48288 w 1234359"/>
              <a:gd name="connsiteY0" fmla="*/ 527912 h 1033981"/>
              <a:gd name="connsiteX1" fmla="*/ 1032262 w 1234359"/>
              <a:gd name="connsiteY1" fmla="*/ 1024869 h 1033981"/>
              <a:gd name="connsiteX2" fmla="*/ 1171410 w 1234359"/>
              <a:gd name="connsiteY2" fmla="*/ 70712 h 1033981"/>
              <a:gd name="connsiteX3" fmla="*/ 257010 w 1234359"/>
              <a:gd name="connsiteY3" fmla="*/ 120408 h 1033981"/>
              <a:gd name="connsiteX4" fmla="*/ 48288 w 1234359"/>
              <a:gd name="connsiteY4" fmla="*/ 527912 h 1033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4359" h="1033981">
                <a:moveTo>
                  <a:pt x="48288" y="527912"/>
                </a:moveTo>
                <a:cubicBezTo>
                  <a:pt x="177497" y="678655"/>
                  <a:pt x="845075" y="1101069"/>
                  <a:pt x="1032262" y="1024869"/>
                </a:cubicBezTo>
                <a:cubicBezTo>
                  <a:pt x="1219449" y="948669"/>
                  <a:pt x="1300619" y="221455"/>
                  <a:pt x="1171410" y="70712"/>
                </a:cubicBezTo>
                <a:cubicBezTo>
                  <a:pt x="1042201" y="-80031"/>
                  <a:pt x="444197" y="45865"/>
                  <a:pt x="257010" y="120408"/>
                </a:cubicBezTo>
                <a:cubicBezTo>
                  <a:pt x="69823" y="194951"/>
                  <a:pt x="-80921" y="377169"/>
                  <a:pt x="48288" y="527912"/>
                </a:cubicBezTo>
                <a:close/>
              </a:path>
            </a:pathLst>
          </a:custGeom>
          <a:solidFill>
            <a:schemeClr val="accent6">
              <a:lumMod val="50000"/>
            </a:schemeClr>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fontAlgn="base">
              <a:spcBef>
                <a:spcPct val="0"/>
              </a:spcBef>
              <a:spcAft>
                <a:spcPct val="0"/>
              </a:spcAft>
            </a:pPr>
            <a:endParaRPr lang="en-US">
              <a:latin typeface="Century Gothic" pitchFamily="34" charset="0"/>
              <a:cs typeface="Arial" charset="0"/>
            </a:endParaRPr>
          </a:p>
        </p:txBody>
      </p:sp>
      <p:sp>
        <p:nvSpPr>
          <p:cNvPr id="30" name="Freeform 29"/>
          <p:cNvSpPr/>
          <p:nvPr/>
        </p:nvSpPr>
        <p:spPr bwMode="auto">
          <a:xfrm>
            <a:off x="9729966" y="4056838"/>
            <a:ext cx="202758" cy="369332"/>
          </a:xfrm>
          <a:custGeom>
            <a:avLst/>
            <a:gdLst>
              <a:gd name="connsiteX0" fmla="*/ 48288 w 1234359"/>
              <a:gd name="connsiteY0" fmla="*/ 527912 h 1033981"/>
              <a:gd name="connsiteX1" fmla="*/ 1032262 w 1234359"/>
              <a:gd name="connsiteY1" fmla="*/ 1024869 h 1033981"/>
              <a:gd name="connsiteX2" fmla="*/ 1171410 w 1234359"/>
              <a:gd name="connsiteY2" fmla="*/ 70712 h 1033981"/>
              <a:gd name="connsiteX3" fmla="*/ 257010 w 1234359"/>
              <a:gd name="connsiteY3" fmla="*/ 120408 h 1033981"/>
              <a:gd name="connsiteX4" fmla="*/ 48288 w 1234359"/>
              <a:gd name="connsiteY4" fmla="*/ 527912 h 1033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4359" h="1033981">
                <a:moveTo>
                  <a:pt x="48288" y="527912"/>
                </a:moveTo>
                <a:cubicBezTo>
                  <a:pt x="177497" y="678655"/>
                  <a:pt x="845075" y="1101069"/>
                  <a:pt x="1032262" y="1024869"/>
                </a:cubicBezTo>
                <a:cubicBezTo>
                  <a:pt x="1219449" y="948669"/>
                  <a:pt x="1300619" y="221455"/>
                  <a:pt x="1171410" y="70712"/>
                </a:cubicBezTo>
                <a:cubicBezTo>
                  <a:pt x="1042201" y="-80031"/>
                  <a:pt x="444197" y="45865"/>
                  <a:pt x="257010" y="120408"/>
                </a:cubicBezTo>
                <a:cubicBezTo>
                  <a:pt x="69823" y="194951"/>
                  <a:pt x="-80921" y="377169"/>
                  <a:pt x="48288" y="527912"/>
                </a:cubicBezTo>
                <a:close/>
              </a:path>
            </a:pathLst>
          </a:custGeom>
          <a:solidFill>
            <a:schemeClr val="accent6">
              <a:lumMod val="50000"/>
            </a:schemeClr>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fontAlgn="base">
              <a:spcBef>
                <a:spcPct val="0"/>
              </a:spcBef>
              <a:spcAft>
                <a:spcPct val="0"/>
              </a:spcAft>
            </a:pPr>
            <a:endParaRPr lang="en-US">
              <a:latin typeface="Century Gothic" pitchFamily="34" charset="0"/>
              <a:cs typeface="Arial" charset="0"/>
            </a:endParaRPr>
          </a:p>
        </p:txBody>
      </p:sp>
      <p:sp>
        <p:nvSpPr>
          <p:cNvPr id="31" name="Freeform 30"/>
          <p:cNvSpPr/>
          <p:nvPr/>
        </p:nvSpPr>
        <p:spPr bwMode="auto">
          <a:xfrm>
            <a:off x="9939244" y="4057649"/>
            <a:ext cx="202758" cy="369332"/>
          </a:xfrm>
          <a:custGeom>
            <a:avLst/>
            <a:gdLst>
              <a:gd name="connsiteX0" fmla="*/ 48288 w 1234359"/>
              <a:gd name="connsiteY0" fmla="*/ 527912 h 1033981"/>
              <a:gd name="connsiteX1" fmla="*/ 1032262 w 1234359"/>
              <a:gd name="connsiteY1" fmla="*/ 1024869 h 1033981"/>
              <a:gd name="connsiteX2" fmla="*/ 1171410 w 1234359"/>
              <a:gd name="connsiteY2" fmla="*/ 70712 h 1033981"/>
              <a:gd name="connsiteX3" fmla="*/ 257010 w 1234359"/>
              <a:gd name="connsiteY3" fmla="*/ 120408 h 1033981"/>
              <a:gd name="connsiteX4" fmla="*/ 48288 w 1234359"/>
              <a:gd name="connsiteY4" fmla="*/ 527912 h 1033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4359" h="1033981">
                <a:moveTo>
                  <a:pt x="48288" y="527912"/>
                </a:moveTo>
                <a:cubicBezTo>
                  <a:pt x="177497" y="678655"/>
                  <a:pt x="845075" y="1101069"/>
                  <a:pt x="1032262" y="1024869"/>
                </a:cubicBezTo>
                <a:cubicBezTo>
                  <a:pt x="1219449" y="948669"/>
                  <a:pt x="1300619" y="221455"/>
                  <a:pt x="1171410" y="70712"/>
                </a:cubicBezTo>
                <a:cubicBezTo>
                  <a:pt x="1042201" y="-80031"/>
                  <a:pt x="444197" y="45865"/>
                  <a:pt x="257010" y="120408"/>
                </a:cubicBezTo>
                <a:cubicBezTo>
                  <a:pt x="69823" y="194951"/>
                  <a:pt x="-80921" y="377169"/>
                  <a:pt x="48288" y="527912"/>
                </a:cubicBezTo>
                <a:close/>
              </a:path>
            </a:pathLst>
          </a:custGeom>
          <a:solidFill>
            <a:schemeClr val="accent6">
              <a:lumMod val="50000"/>
            </a:schemeClr>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fontAlgn="base">
              <a:spcBef>
                <a:spcPct val="0"/>
              </a:spcBef>
              <a:spcAft>
                <a:spcPct val="0"/>
              </a:spcAft>
            </a:pPr>
            <a:endParaRPr lang="en-US">
              <a:latin typeface="Century Gothic" pitchFamily="34" charset="0"/>
              <a:cs typeface="Arial" charset="0"/>
            </a:endParaRPr>
          </a:p>
        </p:txBody>
      </p:sp>
      <p:sp>
        <p:nvSpPr>
          <p:cNvPr id="32" name="Freeform 31"/>
          <p:cNvSpPr/>
          <p:nvPr/>
        </p:nvSpPr>
        <p:spPr bwMode="auto">
          <a:xfrm>
            <a:off x="10148522" y="4058460"/>
            <a:ext cx="202758" cy="369332"/>
          </a:xfrm>
          <a:custGeom>
            <a:avLst/>
            <a:gdLst>
              <a:gd name="connsiteX0" fmla="*/ 48288 w 1234359"/>
              <a:gd name="connsiteY0" fmla="*/ 527912 h 1033981"/>
              <a:gd name="connsiteX1" fmla="*/ 1032262 w 1234359"/>
              <a:gd name="connsiteY1" fmla="*/ 1024869 h 1033981"/>
              <a:gd name="connsiteX2" fmla="*/ 1171410 w 1234359"/>
              <a:gd name="connsiteY2" fmla="*/ 70712 h 1033981"/>
              <a:gd name="connsiteX3" fmla="*/ 257010 w 1234359"/>
              <a:gd name="connsiteY3" fmla="*/ 120408 h 1033981"/>
              <a:gd name="connsiteX4" fmla="*/ 48288 w 1234359"/>
              <a:gd name="connsiteY4" fmla="*/ 527912 h 1033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4359" h="1033981">
                <a:moveTo>
                  <a:pt x="48288" y="527912"/>
                </a:moveTo>
                <a:cubicBezTo>
                  <a:pt x="177497" y="678655"/>
                  <a:pt x="845075" y="1101069"/>
                  <a:pt x="1032262" y="1024869"/>
                </a:cubicBezTo>
                <a:cubicBezTo>
                  <a:pt x="1219449" y="948669"/>
                  <a:pt x="1300619" y="221455"/>
                  <a:pt x="1171410" y="70712"/>
                </a:cubicBezTo>
                <a:cubicBezTo>
                  <a:pt x="1042201" y="-80031"/>
                  <a:pt x="444197" y="45865"/>
                  <a:pt x="257010" y="120408"/>
                </a:cubicBezTo>
                <a:cubicBezTo>
                  <a:pt x="69823" y="194951"/>
                  <a:pt x="-80921" y="377169"/>
                  <a:pt x="48288" y="527912"/>
                </a:cubicBezTo>
                <a:close/>
              </a:path>
            </a:pathLst>
          </a:custGeom>
          <a:solidFill>
            <a:schemeClr val="accent6">
              <a:lumMod val="50000"/>
            </a:schemeClr>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fontAlgn="base">
              <a:spcBef>
                <a:spcPct val="0"/>
              </a:spcBef>
              <a:spcAft>
                <a:spcPct val="0"/>
              </a:spcAft>
            </a:pPr>
            <a:endParaRPr lang="en-US">
              <a:latin typeface="Century Gothic" pitchFamily="34" charset="0"/>
              <a:cs typeface="Arial" charset="0"/>
            </a:endParaRPr>
          </a:p>
        </p:txBody>
      </p:sp>
      <p:sp>
        <p:nvSpPr>
          <p:cNvPr id="33" name="Freeform 32"/>
          <p:cNvSpPr/>
          <p:nvPr/>
        </p:nvSpPr>
        <p:spPr bwMode="auto">
          <a:xfrm>
            <a:off x="10357800" y="4059271"/>
            <a:ext cx="202758" cy="369332"/>
          </a:xfrm>
          <a:custGeom>
            <a:avLst/>
            <a:gdLst>
              <a:gd name="connsiteX0" fmla="*/ 48288 w 1234359"/>
              <a:gd name="connsiteY0" fmla="*/ 527912 h 1033981"/>
              <a:gd name="connsiteX1" fmla="*/ 1032262 w 1234359"/>
              <a:gd name="connsiteY1" fmla="*/ 1024869 h 1033981"/>
              <a:gd name="connsiteX2" fmla="*/ 1171410 w 1234359"/>
              <a:gd name="connsiteY2" fmla="*/ 70712 h 1033981"/>
              <a:gd name="connsiteX3" fmla="*/ 257010 w 1234359"/>
              <a:gd name="connsiteY3" fmla="*/ 120408 h 1033981"/>
              <a:gd name="connsiteX4" fmla="*/ 48288 w 1234359"/>
              <a:gd name="connsiteY4" fmla="*/ 527912 h 1033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4359" h="1033981">
                <a:moveTo>
                  <a:pt x="48288" y="527912"/>
                </a:moveTo>
                <a:cubicBezTo>
                  <a:pt x="177497" y="678655"/>
                  <a:pt x="845075" y="1101069"/>
                  <a:pt x="1032262" y="1024869"/>
                </a:cubicBezTo>
                <a:cubicBezTo>
                  <a:pt x="1219449" y="948669"/>
                  <a:pt x="1300619" y="221455"/>
                  <a:pt x="1171410" y="70712"/>
                </a:cubicBezTo>
                <a:cubicBezTo>
                  <a:pt x="1042201" y="-80031"/>
                  <a:pt x="444197" y="45865"/>
                  <a:pt x="257010" y="120408"/>
                </a:cubicBezTo>
                <a:cubicBezTo>
                  <a:pt x="69823" y="194951"/>
                  <a:pt x="-80921" y="377169"/>
                  <a:pt x="48288" y="527912"/>
                </a:cubicBezTo>
                <a:close/>
              </a:path>
            </a:pathLst>
          </a:custGeom>
          <a:solidFill>
            <a:schemeClr val="accent6">
              <a:lumMod val="50000"/>
            </a:schemeClr>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fontAlgn="base">
              <a:spcBef>
                <a:spcPct val="0"/>
              </a:spcBef>
              <a:spcAft>
                <a:spcPct val="0"/>
              </a:spcAft>
            </a:pPr>
            <a:endParaRPr lang="en-US">
              <a:latin typeface="Century Gothic" pitchFamily="34" charset="0"/>
              <a:cs typeface="Arial" charset="0"/>
            </a:endParaRPr>
          </a:p>
        </p:txBody>
      </p:sp>
      <p:sp>
        <p:nvSpPr>
          <p:cNvPr id="34" name="Freeform 33"/>
          <p:cNvSpPr/>
          <p:nvPr/>
        </p:nvSpPr>
        <p:spPr bwMode="auto">
          <a:xfrm>
            <a:off x="10567078" y="4060082"/>
            <a:ext cx="202758" cy="369332"/>
          </a:xfrm>
          <a:custGeom>
            <a:avLst/>
            <a:gdLst>
              <a:gd name="connsiteX0" fmla="*/ 48288 w 1234359"/>
              <a:gd name="connsiteY0" fmla="*/ 527912 h 1033981"/>
              <a:gd name="connsiteX1" fmla="*/ 1032262 w 1234359"/>
              <a:gd name="connsiteY1" fmla="*/ 1024869 h 1033981"/>
              <a:gd name="connsiteX2" fmla="*/ 1171410 w 1234359"/>
              <a:gd name="connsiteY2" fmla="*/ 70712 h 1033981"/>
              <a:gd name="connsiteX3" fmla="*/ 257010 w 1234359"/>
              <a:gd name="connsiteY3" fmla="*/ 120408 h 1033981"/>
              <a:gd name="connsiteX4" fmla="*/ 48288 w 1234359"/>
              <a:gd name="connsiteY4" fmla="*/ 527912 h 1033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4359" h="1033981">
                <a:moveTo>
                  <a:pt x="48288" y="527912"/>
                </a:moveTo>
                <a:cubicBezTo>
                  <a:pt x="177497" y="678655"/>
                  <a:pt x="845075" y="1101069"/>
                  <a:pt x="1032262" y="1024869"/>
                </a:cubicBezTo>
                <a:cubicBezTo>
                  <a:pt x="1219449" y="948669"/>
                  <a:pt x="1300619" y="221455"/>
                  <a:pt x="1171410" y="70712"/>
                </a:cubicBezTo>
                <a:cubicBezTo>
                  <a:pt x="1042201" y="-80031"/>
                  <a:pt x="444197" y="45865"/>
                  <a:pt x="257010" y="120408"/>
                </a:cubicBezTo>
                <a:cubicBezTo>
                  <a:pt x="69823" y="194951"/>
                  <a:pt x="-80921" y="377169"/>
                  <a:pt x="48288" y="527912"/>
                </a:cubicBezTo>
                <a:close/>
              </a:path>
            </a:pathLst>
          </a:custGeom>
          <a:solidFill>
            <a:schemeClr val="accent6">
              <a:lumMod val="50000"/>
            </a:schemeClr>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fontAlgn="base">
              <a:spcBef>
                <a:spcPct val="0"/>
              </a:spcBef>
              <a:spcAft>
                <a:spcPct val="0"/>
              </a:spcAft>
            </a:pPr>
            <a:endParaRPr lang="en-US">
              <a:latin typeface="Century Gothic" pitchFamily="34" charset="0"/>
              <a:cs typeface="Arial" charset="0"/>
            </a:endParaRPr>
          </a:p>
        </p:txBody>
      </p:sp>
      <p:sp>
        <p:nvSpPr>
          <p:cNvPr id="35" name="Freeform 34"/>
          <p:cNvSpPr/>
          <p:nvPr/>
        </p:nvSpPr>
        <p:spPr bwMode="auto">
          <a:xfrm>
            <a:off x="8872243" y="3926413"/>
            <a:ext cx="69252" cy="369332"/>
          </a:xfrm>
          <a:custGeom>
            <a:avLst/>
            <a:gdLst>
              <a:gd name="connsiteX0" fmla="*/ 48288 w 1234359"/>
              <a:gd name="connsiteY0" fmla="*/ 527912 h 1033981"/>
              <a:gd name="connsiteX1" fmla="*/ 1032262 w 1234359"/>
              <a:gd name="connsiteY1" fmla="*/ 1024869 h 1033981"/>
              <a:gd name="connsiteX2" fmla="*/ 1171410 w 1234359"/>
              <a:gd name="connsiteY2" fmla="*/ 70712 h 1033981"/>
              <a:gd name="connsiteX3" fmla="*/ 257010 w 1234359"/>
              <a:gd name="connsiteY3" fmla="*/ 120408 h 1033981"/>
              <a:gd name="connsiteX4" fmla="*/ 48288 w 1234359"/>
              <a:gd name="connsiteY4" fmla="*/ 527912 h 1033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4359" h="1033981">
                <a:moveTo>
                  <a:pt x="48288" y="527912"/>
                </a:moveTo>
                <a:cubicBezTo>
                  <a:pt x="177497" y="678655"/>
                  <a:pt x="845075" y="1101069"/>
                  <a:pt x="1032262" y="1024869"/>
                </a:cubicBezTo>
                <a:cubicBezTo>
                  <a:pt x="1219449" y="948669"/>
                  <a:pt x="1300619" y="221455"/>
                  <a:pt x="1171410" y="70712"/>
                </a:cubicBezTo>
                <a:cubicBezTo>
                  <a:pt x="1042201" y="-80031"/>
                  <a:pt x="444197" y="45865"/>
                  <a:pt x="257010" y="120408"/>
                </a:cubicBezTo>
                <a:cubicBezTo>
                  <a:pt x="69823" y="194951"/>
                  <a:pt x="-80921" y="377169"/>
                  <a:pt x="48288" y="527912"/>
                </a:cubicBezTo>
                <a:close/>
              </a:path>
            </a:pathLst>
          </a:custGeom>
          <a:solidFill>
            <a:schemeClr val="accent6">
              <a:lumMod val="60000"/>
              <a:lumOff val="40000"/>
            </a:schemeClr>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fontAlgn="base">
              <a:spcBef>
                <a:spcPct val="0"/>
              </a:spcBef>
              <a:spcAft>
                <a:spcPct val="0"/>
              </a:spcAft>
            </a:pPr>
            <a:endParaRPr lang="en-US">
              <a:latin typeface="Century Gothic" pitchFamily="34" charset="0"/>
              <a:cs typeface="Arial" charset="0"/>
            </a:endParaRPr>
          </a:p>
        </p:txBody>
      </p:sp>
      <p:sp>
        <p:nvSpPr>
          <p:cNvPr id="36" name="Freeform 35"/>
          <p:cNvSpPr/>
          <p:nvPr/>
        </p:nvSpPr>
        <p:spPr bwMode="auto">
          <a:xfrm>
            <a:off x="9043497" y="3956262"/>
            <a:ext cx="69252" cy="369332"/>
          </a:xfrm>
          <a:custGeom>
            <a:avLst/>
            <a:gdLst>
              <a:gd name="connsiteX0" fmla="*/ 48288 w 1234359"/>
              <a:gd name="connsiteY0" fmla="*/ 527912 h 1033981"/>
              <a:gd name="connsiteX1" fmla="*/ 1032262 w 1234359"/>
              <a:gd name="connsiteY1" fmla="*/ 1024869 h 1033981"/>
              <a:gd name="connsiteX2" fmla="*/ 1171410 w 1234359"/>
              <a:gd name="connsiteY2" fmla="*/ 70712 h 1033981"/>
              <a:gd name="connsiteX3" fmla="*/ 257010 w 1234359"/>
              <a:gd name="connsiteY3" fmla="*/ 120408 h 1033981"/>
              <a:gd name="connsiteX4" fmla="*/ 48288 w 1234359"/>
              <a:gd name="connsiteY4" fmla="*/ 527912 h 1033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4359" h="1033981">
                <a:moveTo>
                  <a:pt x="48288" y="527912"/>
                </a:moveTo>
                <a:cubicBezTo>
                  <a:pt x="177497" y="678655"/>
                  <a:pt x="845075" y="1101069"/>
                  <a:pt x="1032262" y="1024869"/>
                </a:cubicBezTo>
                <a:cubicBezTo>
                  <a:pt x="1219449" y="948669"/>
                  <a:pt x="1300619" y="221455"/>
                  <a:pt x="1171410" y="70712"/>
                </a:cubicBezTo>
                <a:cubicBezTo>
                  <a:pt x="1042201" y="-80031"/>
                  <a:pt x="444197" y="45865"/>
                  <a:pt x="257010" y="120408"/>
                </a:cubicBezTo>
                <a:cubicBezTo>
                  <a:pt x="69823" y="194951"/>
                  <a:pt x="-80921" y="377169"/>
                  <a:pt x="48288" y="527912"/>
                </a:cubicBezTo>
                <a:close/>
              </a:path>
            </a:pathLst>
          </a:custGeom>
          <a:solidFill>
            <a:schemeClr val="accent6">
              <a:lumMod val="60000"/>
              <a:lumOff val="40000"/>
            </a:schemeClr>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fontAlgn="base">
              <a:spcBef>
                <a:spcPct val="0"/>
              </a:spcBef>
              <a:spcAft>
                <a:spcPct val="0"/>
              </a:spcAft>
            </a:pPr>
            <a:endParaRPr lang="en-US">
              <a:latin typeface="Century Gothic" pitchFamily="34" charset="0"/>
              <a:cs typeface="Arial" charset="0"/>
            </a:endParaRPr>
          </a:p>
        </p:txBody>
      </p:sp>
      <p:sp>
        <p:nvSpPr>
          <p:cNvPr id="37" name="Freeform 36"/>
          <p:cNvSpPr/>
          <p:nvPr/>
        </p:nvSpPr>
        <p:spPr bwMode="auto">
          <a:xfrm>
            <a:off x="9214751" y="3967257"/>
            <a:ext cx="69252" cy="369332"/>
          </a:xfrm>
          <a:custGeom>
            <a:avLst/>
            <a:gdLst>
              <a:gd name="connsiteX0" fmla="*/ 48288 w 1234359"/>
              <a:gd name="connsiteY0" fmla="*/ 527912 h 1033981"/>
              <a:gd name="connsiteX1" fmla="*/ 1032262 w 1234359"/>
              <a:gd name="connsiteY1" fmla="*/ 1024869 h 1033981"/>
              <a:gd name="connsiteX2" fmla="*/ 1171410 w 1234359"/>
              <a:gd name="connsiteY2" fmla="*/ 70712 h 1033981"/>
              <a:gd name="connsiteX3" fmla="*/ 257010 w 1234359"/>
              <a:gd name="connsiteY3" fmla="*/ 120408 h 1033981"/>
              <a:gd name="connsiteX4" fmla="*/ 48288 w 1234359"/>
              <a:gd name="connsiteY4" fmla="*/ 527912 h 1033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4359" h="1033981">
                <a:moveTo>
                  <a:pt x="48288" y="527912"/>
                </a:moveTo>
                <a:cubicBezTo>
                  <a:pt x="177497" y="678655"/>
                  <a:pt x="845075" y="1101069"/>
                  <a:pt x="1032262" y="1024869"/>
                </a:cubicBezTo>
                <a:cubicBezTo>
                  <a:pt x="1219449" y="948669"/>
                  <a:pt x="1300619" y="221455"/>
                  <a:pt x="1171410" y="70712"/>
                </a:cubicBezTo>
                <a:cubicBezTo>
                  <a:pt x="1042201" y="-80031"/>
                  <a:pt x="444197" y="45865"/>
                  <a:pt x="257010" y="120408"/>
                </a:cubicBezTo>
                <a:cubicBezTo>
                  <a:pt x="69823" y="194951"/>
                  <a:pt x="-80921" y="377169"/>
                  <a:pt x="48288" y="527912"/>
                </a:cubicBezTo>
                <a:close/>
              </a:path>
            </a:pathLst>
          </a:custGeom>
          <a:solidFill>
            <a:schemeClr val="accent6">
              <a:lumMod val="60000"/>
              <a:lumOff val="40000"/>
            </a:schemeClr>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fontAlgn="base">
              <a:spcBef>
                <a:spcPct val="0"/>
              </a:spcBef>
              <a:spcAft>
                <a:spcPct val="0"/>
              </a:spcAft>
            </a:pPr>
            <a:endParaRPr lang="en-US">
              <a:latin typeface="Century Gothic" pitchFamily="34" charset="0"/>
              <a:cs typeface="Arial" charset="0"/>
            </a:endParaRPr>
          </a:p>
        </p:txBody>
      </p:sp>
      <p:sp>
        <p:nvSpPr>
          <p:cNvPr id="38" name="Freeform 37"/>
          <p:cNvSpPr/>
          <p:nvPr/>
        </p:nvSpPr>
        <p:spPr bwMode="auto">
          <a:xfrm>
            <a:off x="9348297" y="3978252"/>
            <a:ext cx="69252" cy="369332"/>
          </a:xfrm>
          <a:custGeom>
            <a:avLst/>
            <a:gdLst>
              <a:gd name="connsiteX0" fmla="*/ 48288 w 1234359"/>
              <a:gd name="connsiteY0" fmla="*/ 527912 h 1033981"/>
              <a:gd name="connsiteX1" fmla="*/ 1032262 w 1234359"/>
              <a:gd name="connsiteY1" fmla="*/ 1024869 h 1033981"/>
              <a:gd name="connsiteX2" fmla="*/ 1171410 w 1234359"/>
              <a:gd name="connsiteY2" fmla="*/ 70712 h 1033981"/>
              <a:gd name="connsiteX3" fmla="*/ 257010 w 1234359"/>
              <a:gd name="connsiteY3" fmla="*/ 120408 h 1033981"/>
              <a:gd name="connsiteX4" fmla="*/ 48288 w 1234359"/>
              <a:gd name="connsiteY4" fmla="*/ 527912 h 1033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4359" h="1033981">
                <a:moveTo>
                  <a:pt x="48288" y="527912"/>
                </a:moveTo>
                <a:cubicBezTo>
                  <a:pt x="177497" y="678655"/>
                  <a:pt x="845075" y="1101069"/>
                  <a:pt x="1032262" y="1024869"/>
                </a:cubicBezTo>
                <a:cubicBezTo>
                  <a:pt x="1219449" y="948669"/>
                  <a:pt x="1300619" y="221455"/>
                  <a:pt x="1171410" y="70712"/>
                </a:cubicBezTo>
                <a:cubicBezTo>
                  <a:pt x="1042201" y="-80031"/>
                  <a:pt x="444197" y="45865"/>
                  <a:pt x="257010" y="120408"/>
                </a:cubicBezTo>
                <a:cubicBezTo>
                  <a:pt x="69823" y="194951"/>
                  <a:pt x="-80921" y="377169"/>
                  <a:pt x="48288" y="527912"/>
                </a:cubicBezTo>
                <a:close/>
              </a:path>
            </a:pathLst>
          </a:custGeom>
          <a:solidFill>
            <a:schemeClr val="accent6">
              <a:lumMod val="60000"/>
              <a:lumOff val="40000"/>
            </a:schemeClr>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fontAlgn="base">
              <a:spcBef>
                <a:spcPct val="0"/>
              </a:spcBef>
              <a:spcAft>
                <a:spcPct val="0"/>
              </a:spcAft>
            </a:pPr>
            <a:endParaRPr lang="en-US">
              <a:latin typeface="Century Gothic" pitchFamily="34" charset="0"/>
              <a:cs typeface="Arial" charset="0"/>
            </a:endParaRPr>
          </a:p>
        </p:txBody>
      </p:sp>
      <p:sp>
        <p:nvSpPr>
          <p:cNvPr id="39" name="Freeform 38"/>
          <p:cNvSpPr/>
          <p:nvPr/>
        </p:nvSpPr>
        <p:spPr bwMode="auto">
          <a:xfrm>
            <a:off x="9736367" y="3951539"/>
            <a:ext cx="69252" cy="369332"/>
          </a:xfrm>
          <a:custGeom>
            <a:avLst/>
            <a:gdLst>
              <a:gd name="connsiteX0" fmla="*/ 48288 w 1234359"/>
              <a:gd name="connsiteY0" fmla="*/ 527912 h 1033981"/>
              <a:gd name="connsiteX1" fmla="*/ 1032262 w 1234359"/>
              <a:gd name="connsiteY1" fmla="*/ 1024869 h 1033981"/>
              <a:gd name="connsiteX2" fmla="*/ 1171410 w 1234359"/>
              <a:gd name="connsiteY2" fmla="*/ 70712 h 1033981"/>
              <a:gd name="connsiteX3" fmla="*/ 257010 w 1234359"/>
              <a:gd name="connsiteY3" fmla="*/ 120408 h 1033981"/>
              <a:gd name="connsiteX4" fmla="*/ 48288 w 1234359"/>
              <a:gd name="connsiteY4" fmla="*/ 527912 h 1033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4359" h="1033981">
                <a:moveTo>
                  <a:pt x="48288" y="527912"/>
                </a:moveTo>
                <a:cubicBezTo>
                  <a:pt x="177497" y="678655"/>
                  <a:pt x="845075" y="1101069"/>
                  <a:pt x="1032262" y="1024869"/>
                </a:cubicBezTo>
                <a:cubicBezTo>
                  <a:pt x="1219449" y="948669"/>
                  <a:pt x="1300619" y="221455"/>
                  <a:pt x="1171410" y="70712"/>
                </a:cubicBezTo>
                <a:cubicBezTo>
                  <a:pt x="1042201" y="-80031"/>
                  <a:pt x="444197" y="45865"/>
                  <a:pt x="257010" y="120408"/>
                </a:cubicBezTo>
                <a:cubicBezTo>
                  <a:pt x="69823" y="194951"/>
                  <a:pt x="-80921" y="377169"/>
                  <a:pt x="48288" y="527912"/>
                </a:cubicBezTo>
                <a:close/>
              </a:path>
            </a:pathLst>
          </a:custGeom>
          <a:solidFill>
            <a:schemeClr val="accent6">
              <a:lumMod val="60000"/>
              <a:lumOff val="40000"/>
            </a:schemeClr>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fontAlgn="base">
              <a:spcBef>
                <a:spcPct val="0"/>
              </a:spcBef>
              <a:spcAft>
                <a:spcPct val="0"/>
              </a:spcAft>
            </a:pPr>
            <a:endParaRPr lang="en-US">
              <a:latin typeface="Century Gothic" pitchFamily="34" charset="0"/>
              <a:cs typeface="Arial" charset="0"/>
            </a:endParaRPr>
          </a:p>
        </p:txBody>
      </p:sp>
      <p:sp>
        <p:nvSpPr>
          <p:cNvPr id="40" name="Freeform 39"/>
          <p:cNvSpPr/>
          <p:nvPr/>
        </p:nvSpPr>
        <p:spPr bwMode="auto">
          <a:xfrm>
            <a:off x="10124437" y="3924826"/>
            <a:ext cx="69252" cy="369332"/>
          </a:xfrm>
          <a:custGeom>
            <a:avLst/>
            <a:gdLst>
              <a:gd name="connsiteX0" fmla="*/ 48288 w 1234359"/>
              <a:gd name="connsiteY0" fmla="*/ 527912 h 1033981"/>
              <a:gd name="connsiteX1" fmla="*/ 1032262 w 1234359"/>
              <a:gd name="connsiteY1" fmla="*/ 1024869 h 1033981"/>
              <a:gd name="connsiteX2" fmla="*/ 1171410 w 1234359"/>
              <a:gd name="connsiteY2" fmla="*/ 70712 h 1033981"/>
              <a:gd name="connsiteX3" fmla="*/ 257010 w 1234359"/>
              <a:gd name="connsiteY3" fmla="*/ 120408 h 1033981"/>
              <a:gd name="connsiteX4" fmla="*/ 48288 w 1234359"/>
              <a:gd name="connsiteY4" fmla="*/ 527912 h 1033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4359" h="1033981">
                <a:moveTo>
                  <a:pt x="48288" y="527912"/>
                </a:moveTo>
                <a:cubicBezTo>
                  <a:pt x="177497" y="678655"/>
                  <a:pt x="845075" y="1101069"/>
                  <a:pt x="1032262" y="1024869"/>
                </a:cubicBezTo>
                <a:cubicBezTo>
                  <a:pt x="1219449" y="948669"/>
                  <a:pt x="1300619" y="221455"/>
                  <a:pt x="1171410" y="70712"/>
                </a:cubicBezTo>
                <a:cubicBezTo>
                  <a:pt x="1042201" y="-80031"/>
                  <a:pt x="444197" y="45865"/>
                  <a:pt x="257010" y="120408"/>
                </a:cubicBezTo>
                <a:cubicBezTo>
                  <a:pt x="69823" y="194951"/>
                  <a:pt x="-80921" y="377169"/>
                  <a:pt x="48288" y="527912"/>
                </a:cubicBezTo>
                <a:close/>
              </a:path>
            </a:pathLst>
          </a:custGeom>
          <a:solidFill>
            <a:schemeClr val="accent6">
              <a:lumMod val="60000"/>
              <a:lumOff val="40000"/>
            </a:schemeClr>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fontAlgn="base">
              <a:spcBef>
                <a:spcPct val="0"/>
              </a:spcBef>
              <a:spcAft>
                <a:spcPct val="0"/>
              </a:spcAft>
            </a:pPr>
            <a:endParaRPr lang="en-US">
              <a:latin typeface="Century Gothic" pitchFamily="34" charset="0"/>
              <a:cs typeface="Arial" charset="0"/>
            </a:endParaRPr>
          </a:p>
        </p:txBody>
      </p:sp>
      <p:sp>
        <p:nvSpPr>
          <p:cNvPr id="41" name="Freeform 40"/>
          <p:cNvSpPr/>
          <p:nvPr/>
        </p:nvSpPr>
        <p:spPr bwMode="auto">
          <a:xfrm>
            <a:off x="10380530" y="3935821"/>
            <a:ext cx="69252" cy="369332"/>
          </a:xfrm>
          <a:custGeom>
            <a:avLst/>
            <a:gdLst>
              <a:gd name="connsiteX0" fmla="*/ 48288 w 1234359"/>
              <a:gd name="connsiteY0" fmla="*/ 527912 h 1033981"/>
              <a:gd name="connsiteX1" fmla="*/ 1032262 w 1234359"/>
              <a:gd name="connsiteY1" fmla="*/ 1024869 h 1033981"/>
              <a:gd name="connsiteX2" fmla="*/ 1171410 w 1234359"/>
              <a:gd name="connsiteY2" fmla="*/ 70712 h 1033981"/>
              <a:gd name="connsiteX3" fmla="*/ 257010 w 1234359"/>
              <a:gd name="connsiteY3" fmla="*/ 120408 h 1033981"/>
              <a:gd name="connsiteX4" fmla="*/ 48288 w 1234359"/>
              <a:gd name="connsiteY4" fmla="*/ 527912 h 1033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4359" h="1033981">
                <a:moveTo>
                  <a:pt x="48288" y="527912"/>
                </a:moveTo>
                <a:cubicBezTo>
                  <a:pt x="177497" y="678655"/>
                  <a:pt x="845075" y="1101069"/>
                  <a:pt x="1032262" y="1024869"/>
                </a:cubicBezTo>
                <a:cubicBezTo>
                  <a:pt x="1219449" y="948669"/>
                  <a:pt x="1300619" y="221455"/>
                  <a:pt x="1171410" y="70712"/>
                </a:cubicBezTo>
                <a:cubicBezTo>
                  <a:pt x="1042201" y="-80031"/>
                  <a:pt x="444197" y="45865"/>
                  <a:pt x="257010" y="120408"/>
                </a:cubicBezTo>
                <a:cubicBezTo>
                  <a:pt x="69823" y="194951"/>
                  <a:pt x="-80921" y="377169"/>
                  <a:pt x="48288" y="527912"/>
                </a:cubicBezTo>
                <a:close/>
              </a:path>
            </a:pathLst>
          </a:custGeom>
          <a:solidFill>
            <a:schemeClr val="accent6">
              <a:lumMod val="60000"/>
              <a:lumOff val="40000"/>
            </a:schemeClr>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fontAlgn="base">
              <a:spcBef>
                <a:spcPct val="0"/>
              </a:spcBef>
              <a:spcAft>
                <a:spcPct val="0"/>
              </a:spcAft>
            </a:pPr>
            <a:endParaRPr lang="en-US">
              <a:latin typeface="Century Gothic" pitchFamily="34" charset="0"/>
              <a:cs typeface="Arial" charset="0"/>
            </a:endParaRPr>
          </a:p>
        </p:txBody>
      </p:sp>
      <p:sp>
        <p:nvSpPr>
          <p:cNvPr id="42" name="Freeform 41"/>
          <p:cNvSpPr/>
          <p:nvPr/>
        </p:nvSpPr>
        <p:spPr bwMode="auto">
          <a:xfrm>
            <a:off x="10514073" y="3946816"/>
            <a:ext cx="69252" cy="369332"/>
          </a:xfrm>
          <a:custGeom>
            <a:avLst/>
            <a:gdLst>
              <a:gd name="connsiteX0" fmla="*/ 48288 w 1234359"/>
              <a:gd name="connsiteY0" fmla="*/ 527912 h 1033981"/>
              <a:gd name="connsiteX1" fmla="*/ 1032262 w 1234359"/>
              <a:gd name="connsiteY1" fmla="*/ 1024869 h 1033981"/>
              <a:gd name="connsiteX2" fmla="*/ 1171410 w 1234359"/>
              <a:gd name="connsiteY2" fmla="*/ 70712 h 1033981"/>
              <a:gd name="connsiteX3" fmla="*/ 257010 w 1234359"/>
              <a:gd name="connsiteY3" fmla="*/ 120408 h 1033981"/>
              <a:gd name="connsiteX4" fmla="*/ 48288 w 1234359"/>
              <a:gd name="connsiteY4" fmla="*/ 527912 h 1033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4359" h="1033981">
                <a:moveTo>
                  <a:pt x="48288" y="527912"/>
                </a:moveTo>
                <a:cubicBezTo>
                  <a:pt x="177497" y="678655"/>
                  <a:pt x="845075" y="1101069"/>
                  <a:pt x="1032262" y="1024869"/>
                </a:cubicBezTo>
                <a:cubicBezTo>
                  <a:pt x="1219449" y="948669"/>
                  <a:pt x="1300619" y="221455"/>
                  <a:pt x="1171410" y="70712"/>
                </a:cubicBezTo>
                <a:cubicBezTo>
                  <a:pt x="1042201" y="-80031"/>
                  <a:pt x="444197" y="45865"/>
                  <a:pt x="257010" y="120408"/>
                </a:cubicBezTo>
                <a:cubicBezTo>
                  <a:pt x="69823" y="194951"/>
                  <a:pt x="-80921" y="377169"/>
                  <a:pt x="48288" y="527912"/>
                </a:cubicBezTo>
                <a:close/>
              </a:path>
            </a:pathLst>
          </a:custGeom>
          <a:solidFill>
            <a:schemeClr val="accent6">
              <a:lumMod val="60000"/>
              <a:lumOff val="40000"/>
            </a:schemeClr>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fontAlgn="base">
              <a:spcBef>
                <a:spcPct val="0"/>
              </a:spcBef>
              <a:spcAft>
                <a:spcPct val="0"/>
              </a:spcAft>
            </a:pPr>
            <a:endParaRPr lang="en-US">
              <a:latin typeface="Century Gothic" pitchFamily="34" charset="0"/>
              <a:cs typeface="Arial" charset="0"/>
            </a:endParaRPr>
          </a:p>
        </p:txBody>
      </p:sp>
      <p:sp>
        <p:nvSpPr>
          <p:cNvPr id="43" name="Freeform 42"/>
          <p:cNvSpPr/>
          <p:nvPr/>
        </p:nvSpPr>
        <p:spPr bwMode="auto">
          <a:xfrm>
            <a:off x="9950030" y="3957811"/>
            <a:ext cx="69252" cy="369332"/>
          </a:xfrm>
          <a:custGeom>
            <a:avLst/>
            <a:gdLst>
              <a:gd name="connsiteX0" fmla="*/ 48288 w 1234359"/>
              <a:gd name="connsiteY0" fmla="*/ 527912 h 1033981"/>
              <a:gd name="connsiteX1" fmla="*/ 1032262 w 1234359"/>
              <a:gd name="connsiteY1" fmla="*/ 1024869 h 1033981"/>
              <a:gd name="connsiteX2" fmla="*/ 1171410 w 1234359"/>
              <a:gd name="connsiteY2" fmla="*/ 70712 h 1033981"/>
              <a:gd name="connsiteX3" fmla="*/ 257010 w 1234359"/>
              <a:gd name="connsiteY3" fmla="*/ 120408 h 1033981"/>
              <a:gd name="connsiteX4" fmla="*/ 48288 w 1234359"/>
              <a:gd name="connsiteY4" fmla="*/ 527912 h 1033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4359" h="1033981">
                <a:moveTo>
                  <a:pt x="48288" y="527912"/>
                </a:moveTo>
                <a:cubicBezTo>
                  <a:pt x="177497" y="678655"/>
                  <a:pt x="845075" y="1101069"/>
                  <a:pt x="1032262" y="1024869"/>
                </a:cubicBezTo>
                <a:cubicBezTo>
                  <a:pt x="1219449" y="948669"/>
                  <a:pt x="1300619" y="221455"/>
                  <a:pt x="1171410" y="70712"/>
                </a:cubicBezTo>
                <a:cubicBezTo>
                  <a:pt x="1042201" y="-80031"/>
                  <a:pt x="444197" y="45865"/>
                  <a:pt x="257010" y="120408"/>
                </a:cubicBezTo>
                <a:cubicBezTo>
                  <a:pt x="69823" y="194951"/>
                  <a:pt x="-80921" y="377169"/>
                  <a:pt x="48288" y="527912"/>
                </a:cubicBezTo>
                <a:close/>
              </a:path>
            </a:pathLst>
          </a:custGeom>
          <a:solidFill>
            <a:schemeClr val="accent6">
              <a:lumMod val="60000"/>
              <a:lumOff val="40000"/>
            </a:schemeClr>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fontAlgn="base">
              <a:spcBef>
                <a:spcPct val="0"/>
              </a:spcBef>
              <a:spcAft>
                <a:spcPct val="0"/>
              </a:spcAft>
            </a:pPr>
            <a:endParaRPr lang="en-US">
              <a:latin typeface="Century Gothic" pitchFamily="34" charset="0"/>
              <a:cs typeface="Arial" charset="0"/>
            </a:endParaRPr>
          </a:p>
        </p:txBody>
      </p:sp>
      <p:sp>
        <p:nvSpPr>
          <p:cNvPr id="44" name="TextBox 43"/>
          <p:cNvSpPr txBox="1"/>
          <p:nvPr/>
        </p:nvSpPr>
        <p:spPr>
          <a:xfrm>
            <a:off x="7877667" y="1551037"/>
            <a:ext cx="2712699" cy="923330"/>
          </a:xfrm>
          <a:prstGeom prst="rect">
            <a:avLst/>
          </a:prstGeom>
          <a:noFill/>
        </p:spPr>
        <p:txBody>
          <a:bodyPr wrap="square" rtlCol="0">
            <a:spAutoFit/>
          </a:bodyPr>
          <a:lstStyle/>
          <a:p>
            <a:r>
              <a:rPr lang="en-US" dirty="0"/>
              <a:t>Smaller particles trapped by previously strained particles</a:t>
            </a:r>
          </a:p>
        </p:txBody>
      </p:sp>
      <p:grpSp>
        <p:nvGrpSpPr>
          <p:cNvPr id="46" name="Group 45"/>
          <p:cNvGrpSpPr/>
          <p:nvPr/>
        </p:nvGrpSpPr>
        <p:grpSpPr>
          <a:xfrm>
            <a:off x="6994114" y="2366688"/>
            <a:ext cx="536848" cy="583534"/>
            <a:chOff x="4393889" y="5089462"/>
            <a:chExt cx="536848" cy="583534"/>
          </a:xfrm>
        </p:grpSpPr>
        <p:sp>
          <p:nvSpPr>
            <p:cNvPr id="47" name="Freeform 46"/>
            <p:cNvSpPr/>
            <p:nvPr/>
          </p:nvSpPr>
          <p:spPr bwMode="auto">
            <a:xfrm>
              <a:off x="4393889" y="5303664"/>
              <a:ext cx="184731" cy="369332"/>
            </a:xfrm>
            <a:custGeom>
              <a:avLst/>
              <a:gdLst>
                <a:gd name="connsiteX0" fmla="*/ 174482 w 218379"/>
                <a:gd name="connsiteY0" fmla="*/ 0 h 1208546"/>
                <a:gd name="connsiteX1" fmla="*/ 203511 w 218379"/>
                <a:gd name="connsiteY1" fmla="*/ 3629 h 1208546"/>
                <a:gd name="connsiteX2" fmla="*/ 214397 w 218379"/>
                <a:gd name="connsiteY2" fmla="*/ 7257 h 1208546"/>
                <a:gd name="connsiteX3" fmla="*/ 199882 w 218379"/>
                <a:gd name="connsiteY3" fmla="*/ 10886 h 1208546"/>
                <a:gd name="connsiteX4" fmla="*/ 127311 w 218379"/>
                <a:gd name="connsiteY4" fmla="*/ 14514 h 1208546"/>
                <a:gd name="connsiteX5" fmla="*/ 116425 w 218379"/>
                <a:gd name="connsiteY5" fmla="*/ 18143 h 1208546"/>
                <a:gd name="connsiteX6" fmla="*/ 138197 w 218379"/>
                <a:gd name="connsiteY6" fmla="*/ 29029 h 1208546"/>
                <a:gd name="connsiteX7" fmla="*/ 141825 w 218379"/>
                <a:gd name="connsiteY7" fmla="*/ 39914 h 1208546"/>
                <a:gd name="connsiteX8" fmla="*/ 156340 w 218379"/>
                <a:gd name="connsiteY8" fmla="*/ 54429 h 1208546"/>
                <a:gd name="connsiteX9" fmla="*/ 141825 w 218379"/>
                <a:gd name="connsiteY9" fmla="*/ 58057 h 1208546"/>
                <a:gd name="connsiteX10" fmla="*/ 120054 w 218379"/>
                <a:gd name="connsiteY10" fmla="*/ 61686 h 1208546"/>
                <a:gd name="connsiteX11" fmla="*/ 134568 w 218379"/>
                <a:gd name="connsiteY11" fmla="*/ 90714 h 1208546"/>
                <a:gd name="connsiteX12" fmla="*/ 149082 w 218379"/>
                <a:gd name="connsiteY12" fmla="*/ 112486 h 1208546"/>
                <a:gd name="connsiteX13" fmla="*/ 138197 w 218379"/>
                <a:gd name="connsiteY13" fmla="*/ 119743 h 1208546"/>
                <a:gd name="connsiteX14" fmla="*/ 98282 w 218379"/>
                <a:gd name="connsiteY14" fmla="*/ 127000 h 1208546"/>
                <a:gd name="connsiteX15" fmla="*/ 105540 w 218379"/>
                <a:gd name="connsiteY15" fmla="*/ 166914 h 1208546"/>
                <a:gd name="connsiteX16" fmla="*/ 112797 w 218379"/>
                <a:gd name="connsiteY16" fmla="*/ 195943 h 1208546"/>
                <a:gd name="connsiteX17" fmla="*/ 105540 w 218379"/>
                <a:gd name="connsiteY17" fmla="*/ 195943 h 1208546"/>
                <a:gd name="connsiteX18" fmla="*/ 105540 w 218379"/>
                <a:gd name="connsiteY18" fmla="*/ 163286 h 1208546"/>
                <a:gd name="connsiteX19" fmla="*/ 98282 w 218379"/>
                <a:gd name="connsiteY19" fmla="*/ 156029 h 1208546"/>
                <a:gd name="connsiteX20" fmla="*/ 76511 w 218379"/>
                <a:gd name="connsiteY20" fmla="*/ 163286 h 1208546"/>
                <a:gd name="connsiteX21" fmla="*/ 61997 w 218379"/>
                <a:gd name="connsiteY21" fmla="*/ 195943 h 1208546"/>
                <a:gd name="connsiteX22" fmla="*/ 54740 w 218379"/>
                <a:gd name="connsiteY22" fmla="*/ 210457 h 1208546"/>
                <a:gd name="connsiteX23" fmla="*/ 51111 w 218379"/>
                <a:gd name="connsiteY23" fmla="*/ 221343 h 1208546"/>
                <a:gd name="connsiteX24" fmla="*/ 65625 w 218379"/>
                <a:gd name="connsiteY24" fmla="*/ 228600 h 1208546"/>
                <a:gd name="connsiteX25" fmla="*/ 76511 w 218379"/>
                <a:gd name="connsiteY25" fmla="*/ 235857 h 1208546"/>
                <a:gd name="connsiteX26" fmla="*/ 61997 w 218379"/>
                <a:gd name="connsiteY26" fmla="*/ 232229 h 1208546"/>
                <a:gd name="connsiteX27" fmla="*/ 29340 w 218379"/>
                <a:gd name="connsiteY27" fmla="*/ 224972 h 1208546"/>
                <a:gd name="connsiteX28" fmla="*/ 14825 w 218379"/>
                <a:gd name="connsiteY28" fmla="*/ 228600 h 1208546"/>
                <a:gd name="connsiteX29" fmla="*/ 11197 w 218379"/>
                <a:gd name="connsiteY29" fmla="*/ 254000 h 1208546"/>
                <a:gd name="connsiteX30" fmla="*/ 22082 w 218379"/>
                <a:gd name="connsiteY30" fmla="*/ 261257 h 1208546"/>
                <a:gd name="connsiteX31" fmla="*/ 32968 w 218379"/>
                <a:gd name="connsiteY31" fmla="*/ 264886 h 1208546"/>
                <a:gd name="connsiteX32" fmla="*/ 14825 w 218379"/>
                <a:gd name="connsiteY32" fmla="*/ 261257 h 1208546"/>
                <a:gd name="connsiteX33" fmla="*/ 36597 w 218379"/>
                <a:gd name="connsiteY33" fmla="*/ 264886 h 1208546"/>
                <a:gd name="connsiteX34" fmla="*/ 32968 w 218379"/>
                <a:gd name="connsiteY34" fmla="*/ 279400 h 1208546"/>
                <a:gd name="connsiteX35" fmla="*/ 14825 w 218379"/>
                <a:gd name="connsiteY35" fmla="*/ 293914 h 1208546"/>
                <a:gd name="connsiteX36" fmla="*/ 3940 w 218379"/>
                <a:gd name="connsiteY36" fmla="*/ 304800 h 1208546"/>
                <a:gd name="connsiteX37" fmla="*/ 311 w 218379"/>
                <a:gd name="connsiteY37" fmla="*/ 315686 h 1208546"/>
                <a:gd name="connsiteX38" fmla="*/ 11197 w 218379"/>
                <a:gd name="connsiteY38" fmla="*/ 322943 h 1208546"/>
                <a:gd name="connsiteX39" fmla="*/ 22082 w 218379"/>
                <a:gd name="connsiteY39" fmla="*/ 326572 h 1208546"/>
                <a:gd name="connsiteX40" fmla="*/ 3940 w 218379"/>
                <a:gd name="connsiteY40" fmla="*/ 322943 h 1208546"/>
                <a:gd name="connsiteX41" fmla="*/ 18454 w 218379"/>
                <a:gd name="connsiteY41" fmla="*/ 330200 h 1208546"/>
                <a:gd name="connsiteX42" fmla="*/ 32968 w 218379"/>
                <a:gd name="connsiteY42" fmla="*/ 333829 h 1208546"/>
                <a:gd name="connsiteX43" fmla="*/ 29340 w 218379"/>
                <a:gd name="connsiteY43" fmla="*/ 348343 h 1208546"/>
                <a:gd name="connsiteX44" fmla="*/ 11197 w 218379"/>
                <a:gd name="connsiteY44" fmla="*/ 359229 h 1208546"/>
                <a:gd name="connsiteX45" fmla="*/ 18454 w 218379"/>
                <a:gd name="connsiteY45" fmla="*/ 370114 h 1208546"/>
                <a:gd name="connsiteX46" fmla="*/ 40225 w 218379"/>
                <a:gd name="connsiteY46" fmla="*/ 377372 h 1208546"/>
                <a:gd name="connsiteX47" fmla="*/ 32968 w 218379"/>
                <a:gd name="connsiteY47" fmla="*/ 388257 h 1208546"/>
                <a:gd name="connsiteX48" fmla="*/ 43854 w 218379"/>
                <a:gd name="connsiteY48" fmla="*/ 413657 h 1208546"/>
                <a:gd name="connsiteX49" fmla="*/ 47482 w 218379"/>
                <a:gd name="connsiteY49" fmla="*/ 428172 h 1208546"/>
                <a:gd name="connsiteX50" fmla="*/ 54740 w 218379"/>
                <a:gd name="connsiteY50" fmla="*/ 435429 h 1208546"/>
                <a:gd name="connsiteX51" fmla="*/ 61997 w 218379"/>
                <a:gd name="connsiteY51" fmla="*/ 446314 h 1208546"/>
                <a:gd name="connsiteX52" fmla="*/ 54740 w 218379"/>
                <a:gd name="connsiteY52" fmla="*/ 468086 h 1208546"/>
                <a:gd name="connsiteX53" fmla="*/ 58368 w 218379"/>
                <a:gd name="connsiteY53" fmla="*/ 482600 h 1208546"/>
                <a:gd name="connsiteX54" fmla="*/ 58368 w 218379"/>
                <a:gd name="connsiteY54" fmla="*/ 537029 h 1208546"/>
                <a:gd name="connsiteX55" fmla="*/ 69254 w 218379"/>
                <a:gd name="connsiteY55" fmla="*/ 544286 h 1208546"/>
                <a:gd name="connsiteX56" fmla="*/ 69254 w 218379"/>
                <a:gd name="connsiteY56" fmla="*/ 558800 h 1208546"/>
                <a:gd name="connsiteX57" fmla="*/ 76511 w 218379"/>
                <a:gd name="connsiteY57" fmla="*/ 573314 h 1208546"/>
                <a:gd name="connsiteX58" fmla="*/ 72882 w 218379"/>
                <a:gd name="connsiteY58" fmla="*/ 584200 h 1208546"/>
                <a:gd name="connsiteX59" fmla="*/ 91025 w 218379"/>
                <a:gd name="connsiteY59" fmla="*/ 584200 h 1208546"/>
                <a:gd name="connsiteX60" fmla="*/ 101911 w 218379"/>
                <a:gd name="connsiteY60" fmla="*/ 573314 h 1208546"/>
                <a:gd name="connsiteX61" fmla="*/ 91025 w 218379"/>
                <a:gd name="connsiteY61" fmla="*/ 602343 h 1208546"/>
                <a:gd name="connsiteX62" fmla="*/ 87397 w 218379"/>
                <a:gd name="connsiteY62" fmla="*/ 620486 h 1208546"/>
                <a:gd name="connsiteX63" fmla="*/ 94654 w 218379"/>
                <a:gd name="connsiteY63" fmla="*/ 631372 h 1208546"/>
                <a:gd name="connsiteX64" fmla="*/ 98282 w 218379"/>
                <a:gd name="connsiteY64" fmla="*/ 653143 h 1208546"/>
                <a:gd name="connsiteX65" fmla="*/ 98282 w 218379"/>
                <a:gd name="connsiteY65" fmla="*/ 656772 h 1208546"/>
                <a:gd name="connsiteX66" fmla="*/ 94654 w 218379"/>
                <a:gd name="connsiteY66" fmla="*/ 678543 h 1208546"/>
                <a:gd name="connsiteX67" fmla="*/ 109168 w 218379"/>
                <a:gd name="connsiteY67" fmla="*/ 671286 h 1208546"/>
                <a:gd name="connsiteX68" fmla="*/ 116425 w 218379"/>
                <a:gd name="connsiteY68" fmla="*/ 653143 h 1208546"/>
                <a:gd name="connsiteX69" fmla="*/ 123682 w 218379"/>
                <a:gd name="connsiteY69" fmla="*/ 667657 h 1208546"/>
                <a:gd name="connsiteX70" fmla="*/ 112797 w 218379"/>
                <a:gd name="connsiteY70" fmla="*/ 707572 h 1208546"/>
                <a:gd name="connsiteX71" fmla="*/ 116425 w 218379"/>
                <a:gd name="connsiteY71" fmla="*/ 729343 h 1208546"/>
                <a:gd name="connsiteX72" fmla="*/ 134568 w 218379"/>
                <a:gd name="connsiteY72" fmla="*/ 736600 h 1208546"/>
                <a:gd name="connsiteX73" fmla="*/ 116425 w 218379"/>
                <a:gd name="connsiteY73" fmla="*/ 732972 h 1208546"/>
                <a:gd name="connsiteX74" fmla="*/ 109168 w 218379"/>
                <a:gd name="connsiteY74" fmla="*/ 732972 h 1208546"/>
                <a:gd name="connsiteX75" fmla="*/ 120054 w 218379"/>
                <a:gd name="connsiteY75" fmla="*/ 740229 h 1208546"/>
                <a:gd name="connsiteX76" fmla="*/ 130940 w 218379"/>
                <a:gd name="connsiteY76" fmla="*/ 743857 h 1208546"/>
                <a:gd name="connsiteX77" fmla="*/ 123682 w 218379"/>
                <a:gd name="connsiteY77" fmla="*/ 754743 h 1208546"/>
                <a:gd name="connsiteX78" fmla="*/ 83768 w 218379"/>
                <a:gd name="connsiteY78" fmla="*/ 769257 h 1208546"/>
                <a:gd name="connsiteX79" fmla="*/ 94654 w 218379"/>
                <a:gd name="connsiteY79" fmla="*/ 776514 h 1208546"/>
                <a:gd name="connsiteX80" fmla="*/ 112797 w 218379"/>
                <a:gd name="connsiteY80" fmla="*/ 791029 h 1208546"/>
                <a:gd name="connsiteX81" fmla="*/ 98282 w 218379"/>
                <a:gd name="connsiteY81" fmla="*/ 794657 h 1208546"/>
                <a:gd name="connsiteX82" fmla="*/ 69254 w 218379"/>
                <a:gd name="connsiteY82" fmla="*/ 798286 h 1208546"/>
                <a:gd name="connsiteX83" fmla="*/ 72882 w 218379"/>
                <a:gd name="connsiteY83" fmla="*/ 809172 h 1208546"/>
                <a:gd name="connsiteX84" fmla="*/ 98282 w 218379"/>
                <a:gd name="connsiteY84" fmla="*/ 820057 h 1208546"/>
                <a:gd name="connsiteX85" fmla="*/ 109168 w 218379"/>
                <a:gd name="connsiteY85" fmla="*/ 823686 h 1208546"/>
                <a:gd name="connsiteX86" fmla="*/ 105540 w 218379"/>
                <a:gd name="connsiteY86" fmla="*/ 834572 h 1208546"/>
                <a:gd name="connsiteX87" fmla="*/ 91025 w 218379"/>
                <a:gd name="connsiteY87" fmla="*/ 845457 h 1208546"/>
                <a:gd name="connsiteX88" fmla="*/ 72882 w 218379"/>
                <a:gd name="connsiteY88" fmla="*/ 859972 h 1208546"/>
                <a:gd name="connsiteX89" fmla="*/ 80140 w 218379"/>
                <a:gd name="connsiteY89" fmla="*/ 870857 h 1208546"/>
                <a:gd name="connsiteX90" fmla="*/ 112797 w 218379"/>
                <a:gd name="connsiteY90" fmla="*/ 881743 h 1208546"/>
                <a:gd name="connsiteX91" fmla="*/ 120054 w 218379"/>
                <a:gd name="connsiteY91" fmla="*/ 899886 h 1208546"/>
                <a:gd name="connsiteX92" fmla="*/ 105540 w 218379"/>
                <a:gd name="connsiteY92" fmla="*/ 928914 h 1208546"/>
                <a:gd name="connsiteX93" fmla="*/ 109168 w 218379"/>
                <a:gd name="connsiteY93" fmla="*/ 939800 h 1208546"/>
                <a:gd name="connsiteX94" fmla="*/ 112797 w 218379"/>
                <a:gd name="connsiteY94" fmla="*/ 954314 h 1208546"/>
                <a:gd name="connsiteX95" fmla="*/ 123682 w 218379"/>
                <a:gd name="connsiteY95" fmla="*/ 950686 h 1208546"/>
                <a:gd name="connsiteX96" fmla="*/ 130940 w 218379"/>
                <a:gd name="connsiteY96" fmla="*/ 939800 h 1208546"/>
                <a:gd name="connsiteX97" fmla="*/ 138197 w 218379"/>
                <a:gd name="connsiteY97" fmla="*/ 925286 h 1208546"/>
                <a:gd name="connsiteX98" fmla="*/ 141825 w 218379"/>
                <a:gd name="connsiteY98" fmla="*/ 943429 h 1208546"/>
                <a:gd name="connsiteX99" fmla="*/ 145454 w 218379"/>
                <a:gd name="connsiteY99" fmla="*/ 954314 h 1208546"/>
                <a:gd name="connsiteX100" fmla="*/ 156340 w 218379"/>
                <a:gd name="connsiteY100" fmla="*/ 950686 h 1208546"/>
                <a:gd name="connsiteX101" fmla="*/ 174482 w 218379"/>
                <a:gd name="connsiteY101" fmla="*/ 972457 h 1208546"/>
                <a:gd name="connsiteX102" fmla="*/ 178111 w 218379"/>
                <a:gd name="connsiteY102" fmla="*/ 1019629 h 1208546"/>
                <a:gd name="connsiteX103" fmla="*/ 163597 w 218379"/>
                <a:gd name="connsiteY103" fmla="*/ 1063172 h 1208546"/>
                <a:gd name="connsiteX104" fmla="*/ 185368 w 218379"/>
                <a:gd name="connsiteY104" fmla="*/ 1106714 h 1208546"/>
                <a:gd name="connsiteX105" fmla="*/ 188997 w 218379"/>
                <a:gd name="connsiteY105" fmla="*/ 1124857 h 1208546"/>
                <a:gd name="connsiteX106" fmla="*/ 192625 w 218379"/>
                <a:gd name="connsiteY106" fmla="*/ 1157514 h 1208546"/>
                <a:gd name="connsiteX107" fmla="*/ 203511 w 218379"/>
                <a:gd name="connsiteY107" fmla="*/ 1168400 h 1208546"/>
                <a:gd name="connsiteX108" fmla="*/ 207140 w 218379"/>
                <a:gd name="connsiteY108" fmla="*/ 1179286 h 1208546"/>
                <a:gd name="connsiteX109" fmla="*/ 218025 w 218379"/>
                <a:gd name="connsiteY109" fmla="*/ 1190172 h 1208546"/>
                <a:gd name="connsiteX110" fmla="*/ 214397 w 218379"/>
                <a:gd name="connsiteY110" fmla="*/ 1208314 h 1208546"/>
                <a:gd name="connsiteX111" fmla="*/ 214397 w 218379"/>
                <a:gd name="connsiteY111" fmla="*/ 1204686 h 1208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Lst>
              <a:rect l="l" t="t" r="r" b="b"/>
              <a:pathLst>
                <a:path w="218379" h="1208546">
                  <a:moveTo>
                    <a:pt x="174482" y="0"/>
                  </a:moveTo>
                  <a:cubicBezTo>
                    <a:pt x="184158" y="1210"/>
                    <a:pt x="193917" y="1885"/>
                    <a:pt x="203511" y="3629"/>
                  </a:cubicBezTo>
                  <a:cubicBezTo>
                    <a:pt x="207274" y="4313"/>
                    <a:pt x="216108" y="3836"/>
                    <a:pt x="214397" y="7257"/>
                  </a:cubicBezTo>
                  <a:cubicBezTo>
                    <a:pt x="212166" y="11718"/>
                    <a:pt x="204852" y="10472"/>
                    <a:pt x="199882" y="10886"/>
                  </a:cubicBezTo>
                  <a:cubicBezTo>
                    <a:pt x="175745" y="12897"/>
                    <a:pt x="151501" y="13305"/>
                    <a:pt x="127311" y="14514"/>
                  </a:cubicBezTo>
                  <a:cubicBezTo>
                    <a:pt x="123682" y="15724"/>
                    <a:pt x="116425" y="14318"/>
                    <a:pt x="116425" y="18143"/>
                  </a:cubicBezTo>
                  <a:cubicBezTo>
                    <a:pt x="116425" y="22832"/>
                    <a:pt x="135513" y="28134"/>
                    <a:pt x="138197" y="29029"/>
                  </a:cubicBezTo>
                  <a:cubicBezTo>
                    <a:pt x="139406" y="32657"/>
                    <a:pt x="139602" y="36802"/>
                    <a:pt x="141825" y="39914"/>
                  </a:cubicBezTo>
                  <a:cubicBezTo>
                    <a:pt x="145802" y="45482"/>
                    <a:pt x="156340" y="54429"/>
                    <a:pt x="156340" y="54429"/>
                  </a:cubicBezTo>
                  <a:cubicBezTo>
                    <a:pt x="151502" y="55638"/>
                    <a:pt x="146715" y="57079"/>
                    <a:pt x="141825" y="58057"/>
                  </a:cubicBezTo>
                  <a:cubicBezTo>
                    <a:pt x="134611" y="59500"/>
                    <a:pt x="121650" y="54504"/>
                    <a:pt x="120054" y="61686"/>
                  </a:cubicBezTo>
                  <a:cubicBezTo>
                    <a:pt x="117707" y="72246"/>
                    <a:pt x="128567" y="81713"/>
                    <a:pt x="134568" y="90714"/>
                  </a:cubicBezTo>
                  <a:lnTo>
                    <a:pt x="149082" y="112486"/>
                  </a:lnTo>
                  <a:cubicBezTo>
                    <a:pt x="145454" y="114905"/>
                    <a:pt x="142390" y="118545"/>
                    <a:pt x="138197" y="119743"/>
                  </a:cubicBezTo>
                  <a:cubicBezTo>
                    <a:pt x="125194" y="123458"/>
                    <a:pt x="105980" y="115881"/>
                    <a:pt x="98282" y="127000"/>
                  </a:cubicBezTo>
                  <a:cubicBezTo>
                    <a:pt x="90585" y="138118"/>
                    <a:pt x="102754" y="153681"/>
                    <a:pt x="105540" y="166914"/>
                  </a:cubicBezTo>
                  <a:cubicBezTo>
                    <a:pt x="107595" y="176674"/>
                    <a:pt x="122577" y="197899"/>
                    <a:pt x="112797" y="195943"/>
                  </a:cubicBezTo>
                  <a:cubicBezTo>
                    <a:pt x="90903" y="191564"/>
                    <a:pt x="88803" y="190364"/>
                    <a:pt x="105540" y="195943"/>
                  </a:cubicBezTo>
                  <a:cubicBezTo>
                    <a:pt x="109095" y="181721"/>
                    <a:pt x="112086" y="178559"/>
                    <a:pt x="105540" y="163286"/>
                  </a:cubicBezTo>
                  <a:cubicBezTo>
                    <a:pt x="104192" y="160141"/>
                    <a:pt x="100701" y="158448"/>
                    <a:pt x="98282" y="156029"/>
                  </a:cubicBezTo>
                  <a:cubicBezTo>
                    <a:pt x="91025" y="158448"/>
                    <a:pt x="82876" y="159043"/>
                    <a:pt x="76511" y="163286"/>
                  </a:cubicBezTo>
                  <a:cubicBezTo>
                    <a:pt x="62044" y="172930"/>
                    <a:pt x="66689" y="181868"/>
                    <a:pt x="61997" y="195943"/>
                  </a:cubicBezTo>
                  <a:cubicBezTo>
                    <a:pt x="60287" y="201075"/>
                    <a:pt x="56871" y="205485"/>
                    <a:pt x="54740" y="210457"/>
                  </a:cubicBezTo>
                  <a:cubicBezTo>
                    <a:pt x="53233" y="213973"/>
                    <a:pt x="52321" y="217714"/>
                    <a:pt x="51111" y="221343"/>
                  </a:cubicBezTo>
                  <a:cubicBezTo>
                    <a:pt x="58511" y="243542"/>
                    <a:pt x="48550" y="225755"/>
                    <a:pt x="65625" y="228600"/>
                  </a:cubicBezTo>
                  <a:cubicBezTo>
                    <a:pt x="69927" y="229317"/>
                    <a:pt x="79594" y="232773"/>
                    <a:pt x="76511" y="235857"/>
                  </a:cubicBezTo>
                  <a:cubicBezTo>
                    <a:pt x="72985" y="239384"/>
                    <a:pt x="66887" y="233207"/>
                    <a:pt x="61997" y="232229"/>
                  </a:cubicBezTo>
                  <a:cubicBezTo>
                    <a:pt x="30069" y="225844"/>
                    <a:pt x="50523" y="232032"/>
                    <a:pt x="29340" y="224972"/>
                  </a:cubicBezTo>
                  <a:cubicBezTo>
                    <a:pt x="24502" y="226181"/>
                    <a:pt x="18975" y="225834"/>
                    <a:pt x="14825" y="228600"/>
                  </a:cubicBezTo>
                  <a:cubicBezTo>
                    <a:pt x="5674" y="234700"/>
                    <a:pt x="5512" y="245473"/>
                    <a:pt x="11197" y="254000"/>
                  </a:cubicBezTo>
                  <a:cubicBezTo>
                    <a:pt x="13616" y="257628"/>
                    <a:pt x="18182" y="259307"/>
                    <a:pt x="22082" y="261257"/>
                  </a:cubicBezTo>
                  <a:cubicBezTo>
                    <a:pt x="25503" y="262968"/>
                    <a:pt x="36793" y="264886"/>
                    <a:pt x="32968" y="264886"/>
                  </a:cubicBezTo>
                  <a:cubicBezTo>
                    <a:pt x="26801" y="264886"/>
                    <a:pt x="8658" y="261257"/>
                    <a:pt x="14825" y="261257"/>
                  </a:cubicBezTo>
                  <a:cubicBezTo>
                    <a:pt x="22182" y="261257"/>
                    <a:pt x="29340" y="263676"/>
                    <a:pt x="36597" y="264886"/>
                  </a:cubicBezTo>
                  <a:cubicBezTo>
                    <a:pt x="35387" y="269724"/>
                    <a:pt x="35960" y="275411"/>
                    <a:pt x="32968" y="279400"/>
                  </a:cubicBezTo>
                  <a:cubicBezTo>
                    <a:pt x="28321" y="285596"/>
                    <a:pt x="20653" y="288814"/>
                    <a:pt x="14825" y="293914"/>
                  </a:cubicBezTo>
                  <a:cubicBezTo>
                    <a:pt x="10963" y="297293"/>
                    <a:pt x="7568" y="301171"/>
                    <a:pt x="3940" y="304800"/>
                  </a:cubicBezTo>
                  <a:cubicBezTo>
                    <a:pt x="2730" y="308429"/>
                    <a:pt x="-1110" y="312135"/>
                    <a:pt x="311" y="315686"/>
                  </a:cubicBezTo>
                  <a:cubicBezTo>
                    <a:pt x="1931" y="319735"/>
                    <a:pt x="7296" y="320993"/>
                    <a:pt x="11197" y="322943"/>
                  </a:cubicBezTo>
                  <a:cubicBezTo>
                    <a:pt x="14618" y="324654"/>
                    <a:pt x="25907" y="326572"/>
                    <a:pt x="22082" y="326572"/>
                  </a:cubicBezTo>
                  <a:cubicBezTo>
                    <a:pt x="15915" y="326572"/>
                    <a:pt x="9987" y="324153"/>
                    <a:pt x="3940" y="322943"/>
                  </a:cubicBezTo>
                  <a:cubicBezTo>
                    <a:pt x="8778" y="325362"/>
                    <a:pt x="13389" y="328301"/>
                    <a:pt x="18454" y="330200"/>
                  </a:cubicBezTo>
                  <a:cubicBezTo>
                    <a:pt x="23123" y="331951"/>
                    <a:pt x="30402" y="329553"/>
                    <a:pt x="32968" y="333829"/>
                  </a:cubicBezTo>
                  <a:cubicBezTo>
                    <a:pt x="35534" y="338105"/>
                    <a:pt x="31570" y="343883"/>
                    <a:pt x="29340" y="348343"/>
                  </a:cubicBezTo>
                  <a:cubicBezTo>
                    <a:pt x="25356" y="356311"/>
                    <a:pt x="18644" y="356746"/>
                    <a:pt x="11197" y="359229"/>
                  </a:cubicBezTo>
                  <a:cubicBezTo>
                    <a:pt x="13616" y="362857"/>
                    <a:pt x="14756" y="367803"/>
                    <a:pt x="18454" y="370114"/>
                  </a:cubicBezTo>
                  <a:cubicBezTo>
                    <a:pt x="24941" y="374168"/>
                    <a:pt x="40225" y="377372"/>
                    <a:pt x="40225" y="377372"/>
                  </a:cubicBezTo>
                  <a:cubicBezTo>
                    <a:pt x="37806" y="381000"/>
                    <a:pt x="33685" y="383956"/>
                    <a:pt x="32968" y="388257"/>
                  </a:cubicBezTo>
                  <a:cubicBezTo>
                    <a:pt x="32301" y="392261"/>
                    <a:pt x="43381" y="412711"/>
                    <a:pt x="43854" y="413657"/>
                  </a:cubicBezTo>
                  <a:cubicBezTo>
                    <a:pt x="45063" y="418495"/>
                    <a:pt x="45252" y="423711"/>
                    <a:pt x="47482" y="428172"/>
                  </a:cubicBezTo>
                  <a:cubicBezTo>
                    <a:pt x="49012" y="431232"/>
                    <a:pt x="52603" y="432758"/>
                    <a:pt x="54740" y="435429"/>
                  </a:cubicBezTo>
                  <a:cubicBezTo>
                    <a:pt x="57464" y="438834"/>
                    <a:pt x="59578" y="442686"/>
                    <a:pt x="61997" y="446314"/>
                  </a:cubicBezTo>
                  <a:cubicBezTo>
                    <a:pt x="45063" y="463248"/>
                    <a:pt x="42643" y="455991"/>
                    <a:pt x="54740" y="468086"/>
                  </a:cubicBezTo>
                  <a:cubicBezTo>
                    <a:pt x="55949" y="472924"/>
                    <a:pt x="58368" y="477613"/>
                    <a:pt x="58368" y="482600"/>
                  </a:cubicBezTo>
                  <a:cubicBezTo>
                    <a:pt x="58368" y="503542"/>
                    <a:pt x="49249" y="516511"/>
                    <a:pt x="58368" y="537029"/>
                  </a:cubicBezTo>
                  <a:cubicBezTo>
                    <a:pt x="60139" y="541014"/>
                    <a:pt x="65625" y="541867"/>
                    <a:pt x="69254" y="544286"/>
                  </a:cubicBezTo>
                  <a:cubicBezTo>
                    <a:pt x="50592" y="556727"/>
                    <a:pt x="58887" y="546359"/>
                    <a:pt x="69254" y="558800"/>
                  </a:cubicBezTo>
                  <a:cubicBezTo>
                    <a:pt x="72717" y="562955"/>
                    <a:pt x="74092" y="568476"/>
                    <a:pt x="76511" y="573314"/>
                  </a:cubicBezTo>
                  <a:cubicBezTo>
                    <a:pt x="75301" y="576943"/>
                    <a:pt x="72882" y="580375"/>
                    <a:pt x="72882" y="584200"/>
                  </a:cubicBezTo>
                  <a:cubicBezTo>
                    <a:pt x="72882" y="604382"/>
                    <a:pt x="82213" y="591754"/>
                    <a:pt x="91025" y="584200"/>
                  </a:cubicBezTo>
                  <a:cubicBezTo>
                    <a:pt x="94921" y="580860"/>
                    <a:pt x="98282" y="576943"/>
                    <a:pt x="101911" y="573314"/>
                  </a:cubicBezTo>
                  <a:cubicBezTo>
                    <a:pt x="99694" y="578856"/>
                    <a:pt x="92920" y="594763"/>
                    <a:pt x="91025" y="602343"/>
                  </a:cubicBezTo>
                  <a:cubicBezTo>
                    <a:pt x="89529" y="608326"/>
                    <a:pt x="87397" y="620486"/>
                    <a:pt x="87397" y="620486"/>
                  </a:cubicBezTo>
                  <a:cubicBezTo>
                    <a:pt x="89816" y="624115"/>
                    <a:pt x="93275" y="627235"/>
                    <a:pt x="94654" y="631372"/>
                  </a:cubicBezTo>
                  <a:cubicBezTo>
                    <a:pt x="96980" y="638352"/>
                    <a:pt x="93080" y="647941"/>
                    <a:pt x="98282" y="653143"/>
                  </a:cubicBezTo>
                  <a:cubicBezTo>
                    <a:pt x="99992" y="654853"/>
                    <a:pt x="118094" y="617150"/>
                    <a:pt x="98282" y="656772"/>
                  </a:cubicBezTo>
                  <a:cubicBezTo>
                    <a:pt x="97073" y="664029"/>
                    <a:pt x="90240" y="672657"/>
                    <a:pt x="94654" y="678543"/>
                  </a:cubicBezTo>
                  <a:cubicBezTo>
                    <a:pt x="97900" y="682870"/>
                    <a:pt x="105648" y="675393"/>
                    <a:pt x="109168" y="671286"/>
                  </a:cubicBezTo>
                  <a:cubicBezTo>
                    <a:pt x="113407" y="666341"/>
                    <a:pt x="114006" y="659191"/>
                    <a:pt x="116425" y="653143"/>
                  </a:cubicBezTo>
                  <a:cubicBezTo>
                    <a:pt x="118844" y="657981"/>
                    <a:pt x="123682" y="662248"/>
                    <a:pt x="123682" y="667657"/>
                  </a:cubicBezTo>
                  <a:cubicBezTo>
                    <a:pt x="123682" y="675838"/>
                    <a:pt x="116440" y="696641"/>
                    <a:pt x="112797" y="707572"/>
                  </a:cubicBezTo>
                  <a:cubicBezTo>
                    <a:pt x="114006" y="714829"/>
                    <a:pt x="112011" y="723457"/>
                    <a:pt x="116425" y="729343"/>
                  </a:cubicBezTo>
                  <a:cubicBezTo>
                    <a:pt x="120333" y="734554"/>
                    <a:pt x="134568" y="730086"/>
                    <a:pt x="134568" y="736600"/>
                  </a:cubicBezTo>
                  <a:cubicBezTo>
                    <a:pt x="134568" y="742767"/>
                    <a:pt x="122493" y="734075"/>
                    <a:pt x="116425" y="732972"/>
                  </a:cubicBezTo>
                  <a:cubicBezTo>
                    <a:pt x="83817" y="727043"/>
                    <a:pt x="91528" y="728561"/>
                    <a:pt x="109168" y="732972"/>
                  </a:cubicBezTo>
                  <a:cubicBezTo>
                    <a:pt x="112797" y="735391"/>
                    <a:pt x="116153" y="738279"/>
                    <a:pt x="120054" y="740229"/>
                  </a:cubicBezTo>
                  <a:cubicBezTo>
                    <a:pt x="123475" y="741939"/>
                    <a:pt x="130012" y="740146"/>
                    <a:pt x="130940" y="743857"/>
                  </a:cubicBezTo>
                  <a:cubicBezTo>
                    <a:pt x="131998" y="748088"/>
                    <a:pt x="126766" y="751659"/>
                    <a:pt x="123682" y="754743"/>
                  </a:cubicBezTo>
                  <a:cubicBezTo>
                    <a:pt x="113292" y="765133"/>
                    <a:pt x="97195" y="766572"/>
                    <a:pt x="83768" y="769257"/>
                  </a:cubicBezTo>
                  <a:cubicBezTo>
                    <a:pt x="87397" y="771676"/>
                    <a:pt x="91249" y="773790"/>
                    <a:pt x="94654" y="776514"/>
                  </a:cubicBezTo>
                  <a:cubicBezTo>
                    <a:pt x="120506" y="797196"/>
                    <a:pt x="79292" y="768693"/>
                    <a:pt x="112797" y="791029"/>
                  </a:cubicBezTo>
                  <a:cubicBezTo>
                    <a:pt x="107959" y="792238"/>
                    <a:pt x="103201" y="793837"/>
                    <a:pt x="98282" y="794657"/>
                  </a:cubicBezTo>
                  <a:cubicBezTo>
                    <a:pt x="88663" y="796260"/>
                    <a:pt x="77720" y="793448"/>
                    <a:pt x="69254" y="798286"/>
                  </a:cubicBezTo>
                  <a:cubicBezTo>
                    <a:pt x="65933" y="800184"/>
                    <a:pt x="70493" y="806185"/>
                    <a:pt x="72882" y="809172"/>
                  </a:cubicBezTo>
                  <a:cubicBezTo>
                    <a:pt x="79429" y="817356"/>
                    <a:pt x="89244" y="817475"/>
                    <a:pt x="98282" y="820057"/>
                  </a:cubicBezTo>
                  <a:cubicBezTo>
                    <a:pt x="101960" y="821108"/>
                    <a:pt x="105539" y="822476"/>
                    <a:pt x="109168" y="823686"/>
                  </a:cubicBezTo>
                  <a:cubicBezTo>
                    <a:pt x="107959" y="827315"/>
                    <a:pt x="107989" y="831634"/>
                    <a:pt x="105540" y="834572"/>
                  </a:cubicBezTo>
                  <a:cubicBezTo>
                    <a:pt x="101668" y="839218"/>
                    <a:pt x="95946" y="841942"/>
                    <a:pt x="91025" y="845457"/>
                  </a:cubicBezTo>
                  <a:cubicBezTo>
                    <a:pt x="75008" y="856897"/>
                    <a:pt x="85017" y="847837"/>
                    <a:pt x="72882" y="859972"/>
                  </a:cubicBezTo>
                  <a:cubicBezTo>
                    <a:pt x="75301" y="863600"/>
                    <a:pt x="76790" y="868065"/>
                    <a:pt x="80140" y="870857"/>
                  </a:cubicBezTo>
                  <a:cubicBezTo>
                    <a:pt x="89629" y="878764"/>
                    <a:pt x="101370" y="879457"/>
                    <a:pt x="112797" y="881743"/>
                  </a:cubicBezTo>
                  <a:cubicBezTo>
                    <a:pt x="115216" y="887791"/>
                    <a:pt x="120054" y="893372"/>
                    <a:pt x="120054" y="899886"/>
                  </a:cubicBezTo>
                  <a:cubicBezTo>
                    <a:pt x="120054" y="908764"/>
                    <a:pt x="110467" y="921523"/>
                    <a:pt x="105540" y="928914"/>
                  </a:cubicBezTo>
                  <a:cubicBezTo>
                    <a:pt x="106749" y="932543"/>
                    <a:pt x="108117" y="936122"/>
                    <a:pt x="109168" y="939800"/>
                  </a:cubicBezTo>
                  <a:cubicBezTo>
                    <a:pt x="110538" y="944595"/>
                    <a:pt x="108808" y="951322"/>
                    <a:pt x="112797" y="954314"/>
                  </a:cubicBezTo>
                  <a:cubicBezTo>
                    <a:pt x="115857" y="956609"/>
                    <a:pt x="120054" y="951895"/>
                    <a:pt x="123682" y="950686"/>
                  </a:cubicBezTo>
                  <a:cubicBezTo>
                    <a:pt x="126101" y="947057"/>
                    <a:pt x="128776" y="943587"/>
                    <a:pt x="130940" y="939800"/>
                  </a:cubicBezTo>
                  <a:cubicBezTo>
                    <a:pt x="133624" y="935104"/>
                    <a:pt x="133066" y="923575"/>
                    <a:pt x="138197" y="925286"/>
                  </a:cubicBezTo>
                  <a:cubicBezTo>
                    <a:pt x="144048" y="927237"/>
                    <a:pt x="140329" y="937446"/>
                    <a:pt x="141825" y="943429"/>
                  </a:cubicBezTo>
                  <a:cubicBezTo>
                    <a:pt x="142753" y="947139"/>
                    <a:pt x="144244" y="950686"/>
                    <a:pt x="145454" y="954314"/>
                  </a:cubicBezTo>
                  <a:cubicBezTo>
                    <a:pt x="149083" y="953105"/>
                    <a:pt x="154313" y="947443"/>
                    <a:pt x="156340" y="950686"/>
                  </a:cubicBezTo>
                  <a:cubicBezTo>
                    <a:pt x="174046" y="979016"/>
                    <a:pt x="151416" y="995525"/>
                    <a:pt x="174482" y="972457"/>
                  </a:cubicBezTo>
                  <a:cubicBezTo>
                    <a:pt x="190035" y="988008"/>
                    <a:pt x="186551" y="980807"/>
                    <a:pt x="178111" y="1019629"/>
                  </a:cubicBezTo>
                  <a:cubicBezTo>
                    <a:pt x="174861" y="1034579"/>
                    <a:pt x="163597" y="1063172"/>
                    <a:pt x="163597" y="1063172"/>
                  </a:cubicBezTo>
                  <a:cubicBezTo>
                    <a:pt x="187265" y="1071061"/>
                    <a:pt x="174557" y="1063470"/>
                    <a:pt x="185368" y="1106714"/>
                  </a:cubicBezTo>
                  <a:cubicBezTo>
                    <a:pt x="186864" y="1112697"/>
                    <a:pt x="188125" y="1118752"/>
                    <a:pt x="188997" y="1124857"/>
                  </a:cubicBezTo>
                  <a:cubicBezTo>
                    <a:pt x="190546" y="1135700"/>
                    <a:pt x="189162" y="1147123"/>
                    <a:pt x="192625" y="1157514"/>
                  </a:cubicBezTo>
                  <a:cubicBezTo>
                    <a:pt x="194248" y="1162382"/>
                    <a:pt x="199882" y="1164771"/>
                    <a:pt x="203511" y="1168400"/>
                  </a:cubicBezTo>
                  <a:cubicBezTo>
                    <a:pt x="204721" y="1172029"/>
                    <a:pt x="205018" y="1176103"/>
                    <a:pt x="207140" y="1179286"/>
                  </a:cubicBezTo>
                  <a:cubicBezTo>
                    <a:pt x="209986" y="1183556"/>
                    <a:pt x="216780" y="1185194"/>
                    <a:pt x="218025" y="1190172"/>
                  </a:cubicBezTo>
                  <a:cubicBezTo>
                    <a:pt x="219521" y="1196155"/>
                    <a:pt x="215893" y="1202331"/>
                    <a:pt x="214397" y="1208314"/>
                  </a:cubicBezTo>
                  <a:cubicBezTo>
                    <a:pt x="214104" y="1209487"/>
                    <a:pt x="214397" y="1205895"/>
                    <a:pt x="214397" y="1204686"/>
                  </a:cubicBezTo>
                </a:path>
              </a:pathLst>
            </a:custGeom>
            <a:noFill/>
            <a:ln w="12700" cap="flat" cmpd="sng" algn="ctr">
              <a:solidFill>
                <a:schemeClr val="accent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fontAlgn="base">
                <a:spcBef>
                  <a:spcPct val="0"/>
                </a:spcBef>
                <a:spcAft>
                  <a:spcPct val="0"/>
                </a:spcAft>
              </a:pPr>
              <a:endParaRPr lang="en-US">
                <a:latin typeface="Century Gothic" pitchFamily="34" charset="0"/>
                <a:cs typeface="Arial" charset="0"/>
              </a:endParaRPr>
            </a:p>
          </p:txBody>
        </p:sp>
        <p:sp>
          <p:nvSpPr>
            <p:cNvPr id="48" name="Freeform 47"/>
            <p:cNvSpPr/>
            <p:nvPr/>
          </p:nvSpPr>
          <p:spPr bwMode="auto">
            <a:xfrm>
              <a:off x="4746006" y="5089462"/>
              <a:ext cx="184731" cy="369332"/>
            </a:xfrm>
            <a:custGeom>
              <a:avLst/>
              <a:gdLst>
                <a:gd name="connsiteX0" fmla="*/ 76365 w 244341"/>
                <a:gd name="connsiteY0" fmla="*/ 0 h 932543"/>
                <a:gd name="connsiteX1" fmla="*/ 87251 w 244341"/>
                <a:gd name="connsiteY1" fmla="*/ 18143 h 932543"/>
                <a:gd name="connsiteX2" fmla="*/ 98137 w 244341"/>
                <a:gd name="connsiteY2" fmla="*/ 21772 h 932543"/>
                <a:gd name="connsiteX3" fmla="*/ 109023 w 244341"/>
                <a:gd name="connsiteY3" fmla="*/ 29029 h 932543"/>
                <a:gd name="connsiteX4" fmla="*/ 101765 w 244341"/>
                <a:gd name="connsiteY4" fmla="*/ 36286 h 932543"/>
                <a:gd name="connsiteX5" fmla="*/ 90880 w 244341"/>
                <a:gd name="connsiteY5" fmla="*/ 39914 h 932543"/>
                <a:gd name="connsiteX6" fmla="*/ 98137 w 244341"/>
                <a:gd name="connsiteY6" fmla="*/ 47172 h 932543"/>
                <a:gd name="connsiteX7" fmla="*/ 116280 w 244341"/>
                <a:gd name="connsiteY7" fmla="*/ 50800 h 932543"/>
                <a:gd name="connsiteX8" fmla="*/ 138051 w 244341"/>
                <a:gd name="connsiteY8" fmla="*/ 65314 h 932543"/>
                <a:gd name="connsiteX9" fmla="*/ 145308 w 244341"/>
                <a:gd name="connsiteY9" fmla="*/ 72572 h 932543"/>
                <a:gd name="connsiteX10" fmla="*/ 156194 w 244341"/>
                <a:gd name="connsiteY10" fmla="*/ 76200 h 932543"/>
                <a:gd name="connsiteX11" fmla="*/ 159823 w 244341"/>
                <a:gd name="connsiteY11" fmla="*/ 90714 h 932543"/>
                <a:gd name="connsiteX12" fmla="*/ 127165 w 244341"/>
                <a:gd name="connsiteY12" fmla="*/ 97972 h 932543"/>
                <a:gd name="connsiteX13" fmla="*/ 116280 w 244341"/>
                <a:gd name="connsiteY13" fmla="*/ 94343 h 932543"/>
                <a:gd name="connsiteX14" fmla="*/ 130794 w 244341"/>
                <a:gd name="connsiteY14" fmla="*/ 105229 h 932543"/>
                <a:gd name="connsiteX15" fmla="*/ 134423 w 244341"/>
                <a:gd name="connsiteY15" fmla="*/ 116114 h 932543"/>
                <a:gd name="connsiteX16" fmla="*/ 148937 w 244341"/>
                <a:gd name="connsiteY16" fmla="*/ 137886 h 932543"/>
                <a:gd name="connsiteX17" fmla="*/ 156194 w 244341"/>
                <a:gd name="connsiteY17" fmla="*/ 166914 h 932543"/>
                <a:gd name="connsiteX18" fmla="*/ 159823 w 244341"/>
                <a:gd name="connsiteY18" fmla="*/ 181429 h 932543"/>
                <a:gd name="connsiteX19" fmla="*/ 145308 w 244341"/>
                <a:gd name="connsiteY19" fmla="*/ 166914 h 932543"/>
                <a:gd name="connsiteX20" fmla="*/ 167080 w 244341"/>
                <a:gd name="connsiteY20" fmla="*/ 174172 h 932543"/>
                <a:gd name="connsiteX21" fmla="*/ 188851 w 244341"/>
                <a:gd name="connsiteY21" fmla="*/ 206829 h 932543"/>
                <a:gd name="connsiteX22" fmla="*/ 196108 w 244341"/>
                <a:gd name="connsiteY22" fmla="*/ 217714 h 932543"/>
                <a:gd name="connsiteX23" fmla="*/ 203365 w 244341"/>
                <a:gd name="connsiteY23" fmla="*/ 224972 h 932543"/>
                <a:gd name="connsiteX24" fmla="*/ 156194 w 244341"/>
                <a:gd name="connsiteY24" fmla="*/ 221343 h 932543"/>
                <a:gd name="connsiteX25" fmla="*/ 163451 w 244341"/>
                <a:gd name="connsiteY25" fmla="*/ 221343 h 932543"/>
                <a:gd name="connsiteX26" fmla="*/ 185223 w 244341"/>
                <a:gd name="connsiteY26" fmla="*/ 232229 h 932543"/>
                <a:gd name="connsiteX27" fmla="*/ 174337 w 244341"/>
                <a:gd name="connsiteY27" fmla="*/ 235857 h 932543"/>
                <a:gd name="connsiteX28" fmla="*/ 145308 w 244341"/>
                <a:gd name="connsiteY28" fmla="*/ 239486 h 932543"/>
                <a:gd name="connsiteX29" fmla="*/ 167080 w 244341"/>
                <a:gd name="connsiteY29" fmla="*/ 254000 h 932543"/>
                <a:gd name="connsiteX30" fmla="*/ 177965 w 244341"/>
                <a:gd name="connsiteY30" fmla="*/ 261257 h 932543"/>
                <a:gd name="connsiteX31" fmla="*/ 188851 w 244341"/>
                <a:gd name="connsiteY31" fmla="*/ 268514 h 932543"/>
                <a:gd name="connsiteX32" fmla="*/ 177965 w 244341"/>
                <a:gd name="connsiteY32" fmla="*/ 279400 h 932543"/>
                <a:gd name="connsiteX33" fmla="*/ 148937 w 244341"/>
                <a:gd name="connsiteY33" fmla="*/ 283029 h 932543"/>
                <a:gd name="connsiteX34" fmla="*/ 159823 w 244341"/>
                <a:gd name="connsiteY34" fmla="*/ 297543 h 932543"/>
                <a:gd name="connsiteX35" fmla="*/ 177965 w 244341"/>
                <a:gd name="connsiteY35" fmla="*/ 326572 h 932543"/>
                <a:gd name="connsiteX36" fmla="*/ 188851 w 244341"/>
                <a:gd name="connsiteY36" fmla="*/ 348343 h 932543"/>
                <a:gd name="connsiteX37" fmla="*/ 199737 w 244341"/>
                <a:gd name="connsiteY37" fmla="*/ 359229 h 932543"/>
                <a:gd name="connsiteX38" fmla="*/ 206994 w 244341"/>
                <a:gd name="connsiteY38" fmla="*/ 370114 h 932543"/>
                <a:gd name="connsiteX39" fmla="*/ 177965 w 244341"/>
                <a:gd name="connsiteY39" fmla="*/ 366486 h 932543"/>
                <a:gd name="connsiteX40" fmla="*/ 203365 w 244341"/>
                <a:gd name="connsiteY40" fmla="*/ 377372 h 932543"/>
                <a:gd name="connsiteX41" fmla="*/ 214251 w 244341"/>
                <a:gd name="connsiteY41" fmla="*/ 384629 h 932543"/>
                <a:gd name="connsiteX42" fmla="*/ 239651 w 244341"/>
                <a:gd name="connsiteY42" fmla="*/ 406400 h 932543"/>
                <a:gd name="connsiteX43" fmla="*/ 243280 w 244341"/>
                <a:gd name="connsiteY43" fmla="*/ 417286 h 932543"/>
                <a:gd name="connsiteX44" fmla="*/ 225137 w 244341"/>
                <a:gd name="connsiteY44" fmla="*/ 413657 h 932543"/>
                <a:gd name="connsiteX45" fmla="*/ 214251 w 244341"/>
                <a:gd name="connsiteY45" fmla="*/ 410029 h 932543"/>
                <a:gd name="connsiteX46" fmla="*/ 199737 w 244341"/>
                <a:gd name="connsiteY46" fmla="*/ 406400 h 932543"/>
                <a:gd name="connsiteX47" fmla="*/ 203365 w 244341"/>
                <a:gd name="connsiteY47" fmla="*/ 417286 h 932543"/>
                <a:gd name="connsiteX48" fmla="*/ 214251 w 244341"/>
                <a:gd name="connsiteY48" fmla="*/ 431800 h 932543"/>
                <a:gd name="connsiteX49" fmla="*/ 192480 w 244341"/>
                <a:gd name="connsiteY49" fmla="*/ 428172 h 932543"/>
                <a:gd name="connsiteX50" fmla="*/ 199737 w 244341"/>
                <a:gd name="connsiteY50" fmla="*/ 442686 h 932543"/>
                <a:gd name="connsiteX51" fmla="*/ 206994 w 244341"/>
                <a:gd name="connsiteY51" fmla="*/ 453572 h 932543"/>
                <a:gd name="connsiteX52" fmla="*/ 210623 w 244341"/>
                <a:gd name="connsiteY52" fmla="*/ 464457 h 932543"/>
                <a:gd name="connsiteX53" fmla="*/ 156194 w 244341"/>
                <a:gd name="connsiteY53" fmla="*/ 453572 h 932543"/>
                <a:gd name="connsiteX54" fmla="*/ 163451 w 244341"/>
                <a:gd name="connsiteY54" fmla="*/ 486229 h 932543"/>
                <a:gd name="connsiteX55" fmla="*/ 170708 w 244341"/>
                <a:gd name="connsiteY55" fmla="*/ 497114 h 932543"/>
                <a:gd name="connsiteX56" fmla="*/ 177965 w 244341"/>
                <a:gd name="connsiteY56" fmla="*/ 511629 h 932543"/>
                <a:gd name="connsiteX57" fmla="*/ 192480 w 244341"/>
                <a:gd name="connsiteY57" fmla="*/ 537029 h 932543"/>
                <a:gd name="connsiteX58" fmla="*/ 177965 w 244341"/>
                <a:gd name="connsiteY58" fmla="*/ 533400 h 932543"/>
                <a:gd name="connsiteX59" fmla="*/ 196108 w 244341"/>
                <a:gd name="connsiteY59" fmla="*/ 537029 h 932543"/>
                <a:gd name="connsiteX60" fmla="*/ 206994 w 244341"/>
                <a:gd name="connsiteY60" fmla="*/ 544286 h 932543"/>
                <a:gd name="connsiteX61" fmla="*/ 196108 w 244341"/>
                <a:gd name="connsiteY61" fmla="*/ 551543 h 932543"/>
                <a:gd name="connsiteX62" fmla="*/ 163451 w 244341"/>
                <a:gd name="connsiteY62" fmla="*/ 547914 h 932543"/>
                <a:gd name="connsiteX63" fmla="*/ 167080 w 244341"/>
                <a:gd name="connsiteY63" fmla="*/ 631372 h 932543"/>
                <a:gd name="connsiteX64" fmla="*/ 156194 w 244341"/>
                <a:gd name="connsiteY64" fmla="*/ 624114 h 932543"/>
                <a:gd name="connsiteX65" fmla="*/ 148937 w 244341"/>
                <a:gd name="connsiteY65" fmla="*/ 602343 h 932543"/>
                <a:gd name="connsiteX66" fmla="*/ 145308 w 244341"/>
                <a:gd name="connsiteY66" fmla="*/ 627743 h 932543"/>
                <a:gd name="connsiteX67" fmla="*/ 123537 w 244341"/>
                <a:gd name="connsiteY67" fmla="*/ 620486 h 932543"/>
                <a:gd name="connsiteX68" fmla="*/ 119908 w 244341"/>
                <a:gd name="connsiteY68" fmla="*/ 635000 h 932543"/>
                <a:gd name="connsiteX69" fmla="*/ 116280 w 244341"/>
                <a:gd name="connsiteY69" fmla="*/ 645886 h 932543"/>
                <a:gd name="connsiteX70" fmla="*/ 109023 w 244341"/>
                <a:gd name="connsiteY70" fmla="*/ 671286 h 932543"/>
                <a:gd name="connsiteX71" fmla="*/ 105394 w 244341"/>
                <a:gd name="connsiteY71" fmla="*/ 649514 h 932543"/>
                <a:gd name="connsiteX72" fmla="*/ 101765 w 244341"/>
                <a:gd name="connsiteY72" fmla="*/ 638629 h 932543"/>
                <a:gd name="connsiteX73" fmla="*/ 105394 w 244341"/>
                <a:gd name="connsiteY73" fmla="*/ 627743 h 932543"/>
                <a:gd name="connsiteX74" fmla="*/ 105394 w 244341"/>
                <a:gd name="connsiteY74" fmla="*/ 711200 h 932543"/>
                <a:gd name="connsiteX75" fmla="*/ 98137 w 244341"/>
                <a:gd name="connsiteY75" fmla="*/ 732972 h 932543"/>
                <a:gd name="connsiteX76" fmla="*/ 90880 w 244341"/>
                <a:gd name="connsiteY76" fmla="*/ 743857 h 932543"/>
                <a:gd name="connsiteX77" fmla="*/ 76365 w 244341"/>
                <a:gd name="connsiteY77" fmla="*/ 736600 h 932543"/>
                <a:gd name="connsiteX78" fmla="*/ 65480 w 244341"/>
                <a:gd name="connsiteY78" fmla="*/ 732972 h 932543"/>
                <a:gd name="connsiteX79" fmla="*/ 61851 w 244341"/>
                <a:gd name="connsiteY79" fmla="*/ 747486 h 932543"/>
                <a:gd name="connsiteX80" fmla="*/ 58223 w 244341"/>
                <a:gd name="connsiteY80" fmla="*/ 758372 h 932543"/>
                <a:gd name="connsiteX81" fmla="*/ 61851 w 244341"/>
                <a:gd name="connsiteY81" fmla="*/ 816429 h 932543"/>
                <a:gd name="connsiteX82" fmla="*/ 50965 w 244341"/>
                <a:gd name="connsiteY82" fmla="*/ 812800 h 932543"/>
                <a:gd name="connsiteX83" fmla="*/ 40080 w 244341"/>
                <a:gd name="connsiteY83" fmla="*/ 791029 h 932543"/>
                <a:gd name="connsiteX84" fmla="*/ 36451 w 244341"/>
                <a:gd name="connsiteY84" fmla="*/ 809172 h 932543"/>
                <a:gd name="connsiteX85" fmla="*/ 29194 w 244341"/>
                <a:gd name="connsiteY85" fmla="*/ 827314 h 932543"/>
                <a:gd name="connsiteX86" fmla="*/ 25565 w 244341"/>
                <a:gd name="connsiteY86" fmla="*/ 881743 h 932543"/>
                <a:gd name="connsiteX87" fmla="*/ 7423 w 244341"/>
                <a:gd name="connsiteY87" fmla="*/ 874486 h 932543"/>
                <a:gd name="connsiteX88" fmla="*/ 165 w 244341"/>
                <a:gd name="connsiteY88" fmla="*/ 881743 h 932543"/>
                <a:gd name="connsiteX89" fmla="*/ 3794 w 244341"/>
                <a:gd name="connsiteY89" fmla="*/ 903514 h 932543"/>
                <a:gd name="connsiteX90" fmla="*/ 18308 w 244341"/>
                <a:gd name="connsiteY90" fmla="*/ 921657 h 932543"/>
                <a:gd name="connsiteX91" fmla="*/ 21937 w 244341"/>
                <a:gd name="connsiteY91" fmla="*/ 932543 h 932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244341" h="932543">
                  <a:moveTo>
                    <a:pt x="76365" y="0"/>
                  </a:moveTo>
                  <a:cubicBezTo>
                    <a:pt x="79994" y="6048"/>
                    <a:pt x="82264" y="13156"/>
                    <a:pt x="87251" y="18143"/>
                  </a:cubicBezTo>
                  <a:cubicBezTo>
                    <a:pt x="89956" y="20848"/>
                    <a:pt x="94716" y="20061"/>
                    <a:pt x="98137" y="21772"/>
                  </a:cubicBezTo>
                  <a:cubicBezTo>
                    <a:pt x="102038" y="23722"/>
                    <a:pt x="105394" y="26610"/>
                    <a:pt x="109023" y="29029"/>
                  </a:cubicBezTo>
                  <a:cubicBezTo>
                    <a:pt x="106604" y="31448"/>
                    <a:pt x="104699" y="34526"/>
                    <a:pt x="101765" y="36286"/>
                  </a:cubicBezTo>
                  <a:cubicBezTo>
                    <a:pt x="98485" y="38254"/>
                    <a:pt x="92089" y="36286"/>
                    <a:pt x="90880" y="39914"/>
                  </a:cubicBezTo>
                  <a:cubicBezTo>
                    <a:pt x="89798" y="43160"/>
                    <a:pt x="94992" y="45824"/>
                    <a:pt x="98137" y="47172"/>
                  </a:cubicBezTo>
                  <a:cubicBezTo>
                    <a:pt x="103806" y="49602"/>
                    <a:pt x="110232" y="49591"/>
                    <a:pt x="116280" y="50800"/>
                  </a:cubicBezTo>
                  <a:cubicBezTo>
                    <a:pt x="123537" y="55638"/>
                    <a:pt x="131884" y="59146"/>
                    <a:pt x="138051" y="65314"/>
                  </a:cubicBezTo>
                  <a:cubicBezTo>
                    <a:pt x="140470" y="67733"/>
                    <a:pt x="142374" y="70812"/>
                    <a:pt x="145308" y="72572"/>
                  </a:cubicBezTo>
                  <a:cubicBezTo>
                    <a:pt x="148588" y="74540"/>
                    <a:pt x="152565" y="74991"/>
                    <a:pt x="156194" y="76200"/>
                  </a:cubicBezTo>
                  <a:cubicBezTo>
                    <a:pt x="157404" y="81038"/>
                    <a:pt x="158453" y="85919"/>
                    <a:pt x="159823" y="90714"/>
                  </a:cubicBezTo>
                  <a:cubicBezTo>
                    <a:pt x="166197" y="113022"/>
                    <a:pt x="170745" y="102329"/>
                    <a:pt x="127165" y="97972"/>
                  </a:cubicBezTo>
                  <a:cubicBezTo>
                    <a:pt x="123537" y="96762"/>
                    <a:pt x="114569" y="90922"/>
                    <a:pt x="116280" y="94343"/>
                  </a:cubicBezTo>
                  <a:cubicBezTo>
                    <a:pt x="118985" y="99752"/>
                    <a:pt x="126922" y="100583"/>
                    <a:pt x="130794" y="105229"/>
                  </a:cubicBezTo>
                  <a:cubicBezTo>
                    <a:pt x="133243" y="108167"/>
                    <a:pt x="132566" y="112771"/>
                    <a:pt x="134423" y="116114"/>
                  </a:cubicBezTo>
                  <a:cubicBezTo>
                    <a:pt x="138659" y="123738"/>
                    <a:pt x="148937" y="137886"/>
                    <a:pt x="148937" y="137886"/>
                  </a:cubicBezTo>
                  <a:cubicBezTo>
                    <a:pt x="155420" y="157340"/>
                    <a:pt x="150355" y="140641"/>
                    <a:pt x="156194" y="166914"/>
                  </a:cubicBezTo>
                  <a:cubicBezTo>
                    <a:pt x="157276" y="171782"/>
                    <a:pt x="164810" y="181429"/>
                    <a:pt x="159823" y="181429"/>
                  </a:cubicBezTo>
                  <a:cubicBezTo>
                    <a:pt x="152981" y="181429"/>
                    <a:pt x="138817" y="164750"/>
                    <a:pt x="145308" y="166914"/>
                  </a:cubicBezTo>
                  <a:lnTo>
                    <a:pt x="167080" y="174172"/>
                  </a:lnTo>
                  <a:cubicBezTo>
                    <a:pt x="185480" y="204839"/>
                    <a:pt x="169957" y="180378"/>
                    <a:pt x="188851" y="206829"/>
                  </a:cubicBezTo>
                  <a:cubicBezTo>
                    <a:pt x="191386" y="210377"/>
                    <a:pt x="193384" y="214309"/>
                    <a:pt x="196108" y="217714"/>
                  </a:cubicBezTo>
                  <a:cubicBezTo>
                    <a:pt x="198245" y="220386"/>
                    <a:pt x="206772" y="224662"/>
                    <a:pt x="203365" y="224972"/>
                  </a:cubicBezTo>
                  <a:cubicBezTo>
                    <a:pt x="187660" y="226400"/>
                    <a:pt x="171918" y="222553"/>
                    <a:pt x="156194" y="221343"/>
                  </a:cubicBezTo>
                  <a:cubicBezTo>
                    <a:pt x="147604" y="218479"/>
                    <a:pt x="128421" y="212585"/>
                    <a:pt x="163451" y="221343"/>
                  </a:cubicBezTo>
                  <a:cubicBezTo>
                    <a:pt x="175469" y="224348"/>
                    <a:pt x="174581" y="225135"/>
                    <a:pt x="185223" y="232229"/>
                  </a:cubicBezTo>
                  <a:cubicBezTo>
                    <a:pt x="181594" y="233438"/>
                    <a:pt x="178100" y="235173"/>
                    <a:pt x="174337" y="235857"/>
                  </a:cubicBezTo>
                  <a:cubicBezTo>
                    <a:pt x="164743" y="237601"/>
                    <a:pt x="148930" y="230432"/>
                    <a:pt x="145308" y="239486"/>
                  </a:cubicBezTo>
                  <a:cubicBezTo>
                    <a:pt x="142069" y="247584"/>
                    <a:pt x="159823" y="249162"/>
                    <a:pt x="167080" y="254000"/>
                  </a:cubicBezTo>
                  <a:lnTo>
                    <a:pt x="177965" y="261257"/>
                  </a:lnTo>
                  <a:lnTo>
                    <a:pt x="188851" y="268514"/>
                  </a:lnTo>
                  <a:cubicBezTo>
                    <a:pt x="185222" y="272143"/>
                    <a:pt x="182788" y="277646"/>
                    <a:pt x="177965" y="279400"/>
                  </a:cubicBezTo>
                  <a:cubicBezTo>
                    <a:pt x="168801" y="282733"/>
                    <a:pt x="155832" y="276134"/>
                    <a:pt x="148937" y="283029"/>
                  </a:cubicBezTo>
                  <a:cubicBezTo>
                    <a:pt x="144661" y="287305"/>
                    <a:pt x="156618" y="292415"/>
                    <a:pt x="159823" y="297543"/>
                  </a:cubicBezTo>
                  <a:cubicBezTo>
                    <a:pt x="184740" y="337409"/>
                    <a:pt x="147114" y="285433"/>
                    <a:pt x="177965" y="326572"/>
                  </a:cubicBezTo>
                  <a:cubicBezTo>
                    <a:pt x="181602" y="337480"/>
                    <a:pt x="181036" y="338965"/>
                    <a:pt x="188851" y="348343"/>
                  </a:cubicBezTo>
                  <a:cubicBezTo>
                    <a:pt x="192136" y="352285"/>
                    <a:pt x="196452" y="355287"/>
                    <a:pt x="199737" y="359229"/>
                  </a:cubicBezTo>
                  <a:cubicBezTo>
                    <a:pt x="202529" y="362579"/>
                    <a:pt x="211131" y="368735"/>
                    <a:pt x="206994" y="370114"/>
                  </a:cubicBezTo>
                  <a:cubicBezTo>
                    <a:pt x="197743" y="373198"/>
                    <a:pt x="187641" y="367695"/>
                    <a:pt x="177965" y="366486"/>
                  </a:cubicBezTo>
                  <a:cubicBezTo>
                    <a:pt x="190182" y="370557"/>
                    <a:pt x="190805" y="370195"/>
                    <a:pt x="203365" y="377372"/>
                  </a:cubicBezTo>
                  <a:cubicBezTo>
                    <a:pt x="207151" y="379536"/>
                    <a:pt x="211167" y="381545"/>
                    <a:pt x="214251" y="384629"/>
                  </a:cubicBezTo>
                  <a:cubicBezTo>
                    <a:pt x="237804" y="408181"/>
                    <a:pt x="211301" y="392225"/>
                    <a:pt x="239651" y="406400"/>
                  </a:cubicBezTo>
                  <a:cubicBezTo>
                    <a:pt x="240861" y="410029"/>
                    <a:pt x="246701" y="415575"/>
                    <a:pt x="243280" y="417286"/>
                  </a:cubicBezTo>
                  <a:cubicBezTo>
                    <a:pt x="237764" y="420044"/>
                    <a:pt x="231120" y="415153"/>
                    <a:pt x="225137" y="413657"/>
                  </a:cubicBezTo>
                  <a:cubicBezTo>
                    <a:pt x="221426" y="412729"/>
                    <a:pt x="217929" y="411080"/>
                    <a:pt x="214251" y="410029"/>
                  </a:cubicBezTo>
                  <a:cubicBezTo>
                    <a:pt x="209456" y="408659"/>
                    <a:pt x="204575" y="407610"/>
                    <a:pt x="199737" y="406400"/>
                  </a:cubicBezTo>
                  <a:cubicBezTo>
                    <a:pt x="199737" y="406400"/>
                    <a:pt x="201467" y="413965"/>
                    <a:pt x="203365" y="417286"/>
                  </a:cubicBezTo>
                  <a:cubicBezTo>
                    <a:pt x="206365" y="422537"/>
                    <a:pt x="218527" y="427524"/>
                    <a:pt x="214251" y="431800"/>
                  </a:cubicBezTo>
                  <a:cubicBezTo>
                    <a:pt x="209049" y="437002"/>
                    <a:pt x="199737" y="429381"/>
                    <a:pt x="192480" y="428172"/>
                  </a:cubicBezTo>
                  <a:cubicBezTo>
                    <a:pt x="194899" y="433010"/>
                    <a:pt x="197053" y="437990"/>
                    <a:pt x="199737" y="442686"/>
                  </a:cubicBezTo>
                  <a:cubicBezTo>
                    <a:pt x="201901" y="446472"/>
                    <a:pt x="205044" y="449671"/>
                    <a:pt x="206994" y="453572"/>
                  </a:cubicBezTo>
                  <a:cubicBezTo>
                    <a:pt x="208705" y="456993"/>
                    <a:pt x="214429" y="464076"/>
                    <a:pt x="210623" y="464457"/>
                  </a:cubicBezTo>
                  <a:cubicBezTo>
                    <a:pt x="201894" y="465330"/>
                    <a:pt x="170518" y="457152"/>
                    <a:pt x="156194" y="453572"/>
                  </a:cubicBezTo>
                  <a:cubicBezTo>
                    <a:pt x="157587" y="461927"/>
                    <a:pt x="158986" y="477299"/>
                    <a:pt x="163451" y="486229"/>
                  </a:cubicBezTo>
                  <a:cubicBezTo>
                    <a:pt x="165401" y="490129"/>
                    <a:pt x="168544" y="493328"/>
                    <a:pt x="170708" y="497114"/>
                  </a:cubicBezTo>
                  <a:cubicBezTo>
                    <a:pt x="173392" y="501811"/>
                    <a:pt x="175281" y="506932"/>
                    <a:pt x="177965" y="511629"/>
                  </a:cubicBezTo>
                  <a:cubicBezTo>
                    <a:pt x="179440" y="514210"/>
                    <a:pt x="194169" y="534496"/>
                    <a:pt x="192480" y="537029"/>
                  </a:cubicBezTo>
                  <a:cubicBezTo>
                    <a:pt x="189713" y="541179"/>
                    <a:pt x="172978" y="533400"/>
                    <a:pt x="177965" y="533400"/>
                  </a:cubicBezTo>
                  <a:cubicBezTo>
                    <a:pt x="184132" y="533400"/>
                    <a:pt x="190060" y="535819"/>
                    <a:pt x="196108" y="537029"/>
                  </a:cubicBezTo>
                  <a:cubicBezTo>
                    <a:pt x="199737" y="539448"/>
                    <a:pt x="206994" y="539925"/>
                    <a:pt x="206994" y="544286"/>
                  </a:cubicBezTo>
                  <a:cubicBezTo>
                    <a:pt x="206994" y="548647"/>
                    <a:pt x="200454" y="551181"/>
                    <a:pt x="196108" y="551543"/>
                  </a:cubicBezTo>
                  <a:cubicBezTo>
                    <a:pt x="185193" y="552452"/>
                    <a:pt x="174337" y="549124"/>
                    <a:pt x="163451" y="547914"/>
                  </a:cubicBezTo>
                  <a:cubicBezTo>
                    <a:pt x="164661" y="575733"/>
                    <a:pt x="169720" y="603652"/>
                    <a:pt x="167080" y="631372"/>
                  </a:cubicBezTo>
                  <a:cubicBezTo>
                    <a:pt x="166667" y="635714"/>
                    <a:pt x="158505" y="627812"/>
                    <a:pt x="156194" y="624114"/>
                  </a:cubicBezTo>
                  <a:cubicBezTo>
                    <a:pt x="152140" y="617627"/>
                    <a:pt x="148937" y="602343"/>
                    <a:pt x="148937" y="602343"/>
                  </a:cubicBezTo>
                  <a:cubicBezTo>
                    <a:pt x="147727" y="610810"/>
                    <a:pt x="152268" y="622772"/>
                    <a:pt x="145308" y="627743"/>
                  </a:cubicBezTo>
                  <a:cubicBezTo>
                    <a:pt x="139083" y="632189"/>
                    <a:pt x="123537" y="620486"/>
                    <a:pt x="123537" y="620486"/>
                  </a:cubicBezTo>
                  <a:cubicBezTo>
                    <a:pt x="122327" y="625324"/>
                    <a:pt x="121278" y="630205"/>
                    <a:pt x="119908" y="635000"/>
                  </a:cubicBezTo>
                  <a:cubicBezTo>
                    <a:pt x="118857" y="638678"/>
                    <a:pt x="117379" y="642222"/>
                    <a:pt x="116280" y="645886"/>
                  </a:cubicBezTo>
                  <a:cubicBezTo>
                    <a:pt x="113750" y="654320"/>
                    <a:pt x="111442" y="662819"/>
                    <a:pt x="109023" y="671286"/>
                  </a:cubicBezTo>
                  <a:cubicBezTo>
                    <a:pt x="107813" y="664029"/>
                    <a:pt x="106990" y="656696"/>
                    <a:pt x="105394" y="649514"/>
                  </a:cubicBezTo>
                  <a:cubicBezTo>
                    <a:pt x="104564" y="645780"/>
                    <a:pt x="101765" y="642454"/>
                    <a:pt x="101765" y="638629"/>
                  </a:cubicBezTo>
                  <a:cubicBezTo>
                    <a:pt x="101765" y="634804"/>
                    <a:pt x="104184" y="631372"/>
                    <a:pt x="105394" y="627743"/>
                  </a:cubicBezTo>
                  <a:cubicBezTo>
                    <a:pt x="116097" y="659849"/>
                    <a:pt x="112924" y="645939"/>
                    <a:pt x="105394" y="711200"/>
                  </a:cubicBezTo>
                  <a:cubicBezTo>
                    <a:pt x="104517" y="718799"/>
                    <a:pt x="102381" y="726607"/>
                    <a:pt x="98137" y="732972"/>
                  </a:cubicBezTo>
                  <a:lnTo>
                    <a:pt x="90880" y="743857"/>
                  </a:lnTo>
                  <a:cubicBezTo>
                    <a:pt x="86042" y="741438"/>
                    <a:pt x="81337" y="738731"/>
                    <a:pt x="76365" y="736600"/>
                  </a:cubicBezTo>
                  <a:cubicBezTo>
                    <a:pt x="72850" y="735094"/>
                    <a:pt x="68540" y="730677"/>
                    <a:pt x="65480" y="732972"/>
                  </a:cubicBezTo>
                  <a:cubicBezTo>
                    <a:pt x="61491" y="735964"/>
                    <a:pt x="63221" y="742691"/>
                    <a:pt x="61851" y="747486"/>
                  </a:cubicBezTo>
                  <a:cubicBezTo>
                    <a:pt x="60800" y="751164"/>
                    <a:pt x="59432" y="754743"/>
                    <a:pt x="58223" y="758372"/>
                  </a:cubicBezTo>
                  <a:cubicBezTo>
                    <a:pt x="67845" y="796860"/>
                    <a:pt x="66717" y="777503"/>
                    <a:pt x="61851" y="816429"/>
                  </a:cubicBezTo>
                  <a:cubicBezTo>
                    <a:pt x="58222" y="815219"/>
                    <a:pt x="53952" y="815190"/>
                    <a:pt x="50965" y="812800"/>
                  </a:cubicBezTo>
                  <a:cubicBezTo>
                    <a:pt x="44570" y="807684"/>
                    <a:pt x="42470" y="798200"/>
                    <a:pt x="40080" y="791029"/>
                  </a:cubicBezTo>
                  <a:cubicBezTo>
                    <a:pt x="38870" y="797077"/>
                    <a:pt x="38223" y="803265"/>
                    <a:pt x="36451" y="809172"/>
                  </a:cubicBezTo>
                  <a:cubicBezTo>
                    <a:pt x="34579" y="815410"/>
                    <a:pt x="30160" y="820873"/>
                    <a:pt x="29194" y="827314"/>
                  </a:cubicBezTo>
                  <a:cubicBezTo>
                    <a:pt x="26497" y="845296"/>
                    <a:pt x="26775" y="863600"/>
                    <a:pt x="25565" y="881743"/>
                  </a:cubicBezTo>
                  <a:cubicBezTo>
                    <a:pt x="19518" y="879324"/>
                    <a:pt x="13936" y="874486"/>
                    <a:pt x="7423" y="874486"/>
                  </a:cubicBezTo>
                  <a:cubicBezTo>
                    <a:pt x="4002" y="874486"/>
                    <a:pt x="589" y="878348"/>
                    <a:pt x="165" y="881743"/>
                  </a:cubicBezTo>
                  <a:cubicBezTo>
                    <a:pt x="-748" y="889043"/>
                    <a:pt x="2351" y="896300"/>
                    <a:pt x="3794" y="903514"/>
                  </a:cubicBezTo>
                  <a:cubicBezTo>
                    <a:pt x="7374" y="921414"/>
                    <a:pt x="3440" y="916702"/>
                    <a:pt x="18308" y="921657"/>
                  </a:cubicBezTo>
                  <a:lnTo>
                    <a:pt x="21937" y="932543"/>
                  </a:lnTo>
                </a:path>
              </a:pathLst>
            </a:custGeom>
            <a:noFill/>
            <a:ln w="12700" cap="flat" cmpd="sng" algn="ctr">
              <a:solidFill>
                <a:schemeClr val="accent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fontAlgn="base">
                <a:spcBef>
                  <a:spcPct val="0"/>
                </a:spcBef>
                <a:spcAft>
                  <a:spcPct val="0"/>
                </a:spcAft>
              </a:pPr>
              <a:endParaRPr lang="en-US">
                <a:latin typeface="Century Gothic" pitchFamily="34" charset="0"/>
                <a:cs typeface="Arial" charset="0"/>
              </a:endParaRPr>
            </a:p>
          </p:txBody>
        </p:sp>
        <p:sp>
          <p:nvSpPr>
            <p:cNvPr id="49" name="Freeform 48"/>
            <p:cNvSpPr/>
            <p:nvPr/>
          </p:nvSpPr>
          <p:spPr bwMode="auto">
            <a:xfrm>
              <a:off x="4637314" y="5110667"/>
              <a:ext cx="184731" cy="369332"/>
            </a:xfrm>
            <a:custGeom>
              <a:avLst/>
              <a:gdLst>
                <a:gd name="connsiteX0" fmla="*/ 61686 w 189777"/>
                <a:gd name="connsiteY0" fmla="*/ 1035275 h 1035275"/>
                <a:gd name="connsiteX1" fmla="*/ 58057 w 189777"/>
                <a:gd name="connsiteY1" fmla="*/ 1017133 h 1035275"/>
                <a:gd name="connsiteX2" fmla="*/ 58057 w 189777"/>
                <a:gd name="connsiteY2" fmla="*/ 1006247 h 1035275"/>
                <a:gd name="connsiteX3" fmla="*/ 61686 w 189777"/>
                <a:gd name="connsiteY3" fmla="*/ 995361 h 1035275"/>
                <a:gd name="connsiteX4" fmla="*/ 68943 w 189777"/>
                <a:gd name="connsiteY4" fmla="*/ 984475 h 1035275"/>
                <a:gd name="connsiteX5" fmla="*/ 65315 w 189777"/>
                <a:gd name="connsiteY5" fmla="*/ 969961 h 1035275"/>
                <a:gd name="connsiteX6" fmla="*/ 68943 w 189777"/>
                <a:gd name="connsiteY6" fmla="*/ 959075 h 1035275"/>
                <a:gd name="connsiteX7" fmla="*/ 39915 w 189777"/>
                <a:gd name="connsiteY7" fmla="*/ 948190 h 1035275"/>
                <a:gd name="connsiteX8" fmla="*/ 29029 w 189777"/>
                <a:gd name="connsiteY8" fmla="*/ 940933 h 1035275"/>
                <a:gd name="connsiteX9" fmla="*/ 0 w 189777"/>
                <a:gd name="connsiteY9" fmla="*/ 933675 h 1035275"/>
                <a:gd name="connsiteX10" fmla="*/ 36286 w 189777"/>
                <a:gd name="connsiteY10" fmla="*/ 926418 h 1035275"/>
                <a:gd name="connsiteX11" fmla="*/ 47172 w 189777"/>
                <a:gd name="connsiteY11" fmla="*/ 922790 h 1035275"/>
                <a:gd name="connsiteX12" fmla="*/ 76200 w 189777"/>
                <a:gd name="connsiteY12" fmla="*/ 915533 h 1035275"/>
                <a:gd name="connsiteX13" fmla="*/ 76200 w 189777"/>
                <a:gd name="connsiteY13" fmla="*/ 890133 h 1035275"/>
                <a:gd name="connsiteX14" fmla="*/ 61686 w 189777"/>
                <a:gd name="connsiteY14" fmla="*/ 882875 h 1035275"/>
                <a:gd name="connsiteX15" fmla="*/ 39915 w 189777"/>
                <a:gd name="connsiteY15" fmla="*/ 875618 h 1035275"/>
                <a:gd name="connsiteX16" fmla="*/ 32657 w 189777"/>
                <a:gd name="connsiteY16" fmla="*/ 868361 h 1035275"/>
                <a:gd name="connsiteX17" fmla="*/ 21772 w 189777"/>
                <a:gd name="connsiteY17" fmla="*/ 861104 h 1035275"/>
                <a:gd name="connsiteX18" fmla="*/ 32657 w 189777"/>
                <a:gd name="connsiteY18" fmla="*/ 853847 h 1035275"/>
                <a:gd name="connsiteX19" fmla="*/ 43543 w 189777"/>
                <a:gd name="connsiteY19" fmla="*/ 850218 h 1035275"/>
                <a:gd name="connsiteX20" fmla="*/ 76200 w 189777"/>
                <a:gd name="connsiteY20" fmla="*/ 842961 h 1035275"/>
                <a:gd name="connsiteX21" fmla="*/ 54429 w 189777"/>
                <a:gd name="connsiteY21" fmla="*/ 828447 h 1035275"/>
                <a:gd name="connsiteX22" fmla="*/ 43543 w 189777"/>
                <a:gd name="connsiteY22" fmla="*/ 821190 h 1035275"/>
                <a:gd name="connsiteX23" fmla="*/ 39915 w 189777"/>
                <a:gd name="connsiteY23" fmla="*/ 810304 h 1035275"/>
                <a:gd name="connsiteX24" fmla="*/ 50800 w 189777"/>
                <a:gd name="connsiteY24" fmla="*/ 806675 h 1035275"/>
                <a:gd name="connsiteX25" fmla="*/ 68943 w 189777"/>
                <a:gd name="connsiteY25" fmla="*/ 803047 h 1035275"/>
                <a:gd name="connsiteX26" fmla="*/ 65315 w 189777"/>
                <a:gd name="connsiteY26" fmla="*/ 788533 h 1035275"/>
                <a:gd name="connsiteX27" fmla="*/ 50800 w 189777"/>
                <a:gd name="connsiteY27" fmla="*/ 784904 h 1035275"/>
                <a:gd name="connsiteX28" fmla="*/ 39915 w 189777"/>
                <a:gd name="connsiteY28" fmla="*/ 781275 h 1035275"/>
                <a:gd name="connsiteX29" fmla="*/ 50800 w 189777"/>
                <a:gd name="connsiteY29" fmla="*/ 774018 h 1035275"/>
                <a:gd name="connsiteX30" fmla="*/ 61686 w 189777"/>
                <a:gd name="connsiteY30" fmla="*/ 770390 h 1035275"/>
                <a:gd name="connsiteX31" fmla="*/ 54429 w 189777"/>
                <a:gd name="connsiteY31" fmla="*/ 759504 h 1035275"/>
                <a:gd name="connsiteX32" fmla="*/ 21772 w 189777"/>
                <a:gd name="connsiteY32" fmla="*/ 719590 h 1035275"/>
                <a:gd name="connsiteX33" fmla="*/ 32657 w 189777"/>
                <a:gd name="connsiteY33" fmla="*/ 715961 h 1035275"/>
                <a:gd name="connsiteX34" fmla="*/ 54429 w 189777"/>
                <a:gd name="connsiteY34" fmla="*/ 719590 h 1035275"/>
                <a:gd name="connsiteX35" fmla="*/ 50800 w 189777"/>
                <a:gd name="connsiteY35" fmla="*/ 708704 h 1035275"/>
                <a:gd name="connsiteX36" fmla="*/ 36286 w 189777"/>
                <a:gd name="connsiteY36" fmla="*/ 690561 h 1035275"/>
                <a:gd name="connsiteX37" fmla="*/ 14515 w 189777"/>
                <a:gd name="connsiteY37" fmla="*/ 665161 h 1035275"/>
                <a:gd name="connsiteX38" fmla="*/ 18143 w 189777"/>
                <a:gd name="connsiteY38" fmla="*/ 632504 h 1035275"/>
                <a:gd name="connsiteX39" fmla="*/ 36286 w 189777"/>
                <a:gd name="connsiteY39" fmla="*/ 636133 h 1035275"/>
                <a:gd name="connsiteX40" fmla="*/ 32657 w 189777"/>
                <a:gd name="connsiteY40" fmla="*/ 625247 h 1035275"/>
                <a:gd name="connsiteX41" fmla="*/ 25400 w 189777"/>
                <a:gd name="connsiteY41" fmla="*/ 592590 h 1035275"/>
                <a:gd name="connsiteX42" fmla="*/ 29029 w 189777"/>
                <a:gd name="connsiteY42" fmla="*/ 567190 h 1035275"/>
                <a:gd name="connsiteX43" fmla="*/ 58057 w 189777"/>
                <a:gd name="connsiteY43" fmla="*/ 578075 h 1035275"/>
                <a:gd name="connsiteX44" fmla="*/ 65315 w 189777"/>
                <a:gd name="connsiteY44" fmla="*/ 570818 h 1035275"/>
                <a:gd name="connsiteX45" fmla="*/ 54429 w 189777"/>
                <a:gd name="connsiteY45" fmla="*/ 505504 h 1035275"/>
                <a:gd name="connsiteX46" fmla="*/ 65315 w 189777"/>
                <a:gd name="connsiteY46" fmla="*/ 501875 h 1035275"/>
                <a:gd name="connsiteX47" fmla="*/ 79829 w 189777"/>
                <a:gd name="connsiteY47" fmla="*/ 501875 h 1035275"/>
                <a:gd name="connsiteX48" fmla="*/ 72572 w 189777"/>
                <a:gd name="connsiteY48" fmla="*/ 476475 h 1035275"/>
                <a:gd name="connsiteX49" fmla="*/ 65315 w 189777"/>
                <a:gd name="connsiteY49" fmla="*/ 461961 h 1035275"/>
                <a:gd name="connsiteX50" fmla="*/ 76200 w 189777"/>
                <a:gd name="connsiteY50" fmla="*/ 461961 h 1035275"/>
                <a:gd name="connsiteX51" fmla="*/ 90715 w 189777"/>
                <a:gd name="connsiteY51" fmla="*/ 472847 h 1035275"/>
                <a:gd name="connsiteX52" fmla="*/ 101600 w 189777"/>
                <a:gd name="connsiteY52" fmla="*/ 443818 h 1035275"/>
                <a:gd name="connsiteX53" fmla="*/ 94343 w 189777"/>
                <a:gd name="connsiteY53" fmla="*/ 411161 h 1035275"/>
                <a:gd name="connsiteX54" fmla="*/ 101600 w 189777"/>
                <a:gd name="connsiteY54" fmla="*/ 422047 h 1035275"/>
                <a:gd name="connsiteX55" fmla="*/ 105229 w 189777"/>
                <a:gd name="connsiteY55" fmla="*/ 411161 h 1035275"/>
                <a:gd name="connsiteX56" fmla="*/ 94343 w 189777"/>
                <a:gd name="connsiteY56" fmla="*/ 345847 h 1035275"/>
                <a:gd name="connsiteX57" fmla="*/ 97972 w 189777"/>
                <a:gd name="connsiteY57" fmla="*/ 334961 h 1035275"/>
                <a:gd name="connsiteX58" fmla="*/ 101600 w 189777"/>
                <a:gd name="connsiteY58" fmla="*/ 349475 h 1035275"/>
                <a:gd name="connsiteX59" fmla="*/ 112486 w 189777"/>
                <a:gd name="connsiteY59" fmla="*/ 371247 h 1035275"/>
                <a:gd name="connsiteX60" fmla="*/ 116115 w 189777"/>
                <a:gd name="connsiteY60" fmla="*/ 382133 h 1035275"/>
                <a:gd name="connsiteX61" fmla="*/ 123372 w 189777"/>
                <a:gd name="connsiteY61" fmla="*/ 371247 h 1035275"/>
                <a:gd name="connsiteX62" fmla="*/ 112486 w 189777"/>
                <a:gd name="connsiteY62" fmla="*/ 342218 h 1035275"/>
                <a:gd name="connsiteX63" fmla="*/ 119743 w 189777"/>
                <a:gd name="connsiteY63" fmla="*/ 320447 h 1035275"/>
                <a:gd name="connsiteX64" fmla="*/ 123372 w 189777"/>
                <a:gd name="connsiteY64" fmla="*/ 295047 h 1035275"/>
                <a:gd name="connsiteX65" fmla="*/ 127000 w 189777"/>
                <a:gd name="connsiteY65" fmla="*/ 193447 h 1035275"/>
                <a:gd name="connsiteX66" fmla="*/ 130629 w 189777"/>
                <a:gd name="connsiteY66" fmla="*/ 204333 h 1035275"/>
                <a:gd name="connsiteX67" fmla="*/ 127000 w 189777"/>
                <a:gd name="connsiteY67" fmla="*/ 189818 h 1035275"/>
                <a:gd name="connsiteX68" fmla="*/ 105229 w 189777"/>
                <a:gd name="connsiteY68" fmla="*/ 157161 h 1035275"/>
                <a:gd name="connsiteX69" fmla="*/ 101600 w 189777"/>
                <a:gd name="connsiteY69" fmla="*/ 171675 h 1035275"/>
                <a:gd name="connsiteX70" fmla="*/ 97972 w 189777"/>
                <a:gd name="connsiteY70" fmla="*/ 182561 h 1035275"/>
                <a:gd name="connsiteX71" fmla="*/ 90715 w 189777"/>
                <a:gd name="connsiteY71" fmla="*/ 171675 h 1035275"/>
                <a:gd name="connsiteX72" fmla="*/ 79829 w 189777"/>
                <a:gd name="connsiteY72" fmla="*/ 131761 h 1035275"/>
                <a:gd name="connsiteX73" fmla="*/ 76200 w 189777"/>
                <a:gd name="connsiteY73" fmla="*/ 120875 h 1035275"/>
                <a:gd name="connsiteX74" fmla="*/ 72572 w 189777"/>
                <a:gd name="connsiteY74" fmla="*/ 99104 h 1035275"/>
                <a:gd name="connsiteX75" fmla="*/ 65315 w 189777"/>
                <a:gd name="connsiteY75" fmla="*/ 109990 h 1035275"/>
                <a:gd name="connsiteX76" fmla="*/ 68943 w 189777"/>
                <a:gd name="connsiteY76" fmla="*/ 131761 h 1035275"/>
                <a:gd name="connsiteX77" fmla="*/ 79829 w 189777"/>
                <a:gd name="connsiteY77" fmla="*/ 128133 h 1035275"/>
                <a:gd name="connsiteX78" fmla="*/ 83457 w 189777"/>
                <a:gd name="connsiteY78" fmla="*/ 84590 h 1035275"/>
                <a:gd name="connsiteX79" fmla="*/ 97972 w 189777"/>
                <a:gd name="connsiteY79" fmla="*/ 48304 h 1035275"/>
                <a:gd name="connsiteX80" fmla="*/ 101600 w 189777"/>
                <a:gd name="connsiteY80" fmla="*/ 37418 h 1035275"/>
                <a:gd name="connsiteX81" fmla="*/ 116115 w 189777"/>
                <a:gd name="connsiteY81" fmla="*/ 33790 h 1035275"/>
                <a:gd name="connsiteX82" fmla="*/ 127000 w 189777"/>
                <a:gd name="connsiteY82" fmla="*/ 30161 h 1035275"/>
                <a:gd name="connsiteX83" fmla="*/ 137886 w 189777"/>
                <a:gd name="connsiteY83" fmla="*/ 37418 h 1035275"/>
                <a:gd name="connsiteX84" fmla="*/ 148772 w 189777"/>
                <a:gd name="connsiteY84" fmla="*/ 30161 h 1035275"/>
                <a:gd name="connsiteX85" fmla="*/ 159657 w 189777"/>
                <a:gd name="connsiteY85" fmla="*/ 26533 h 1035275"/>
                <a:gd name="connsiteX86" fmla="*/ 163286 w 189777"/>
                <a:gd name="connsiteY86" fmla="*/ 15647 h 1035275"/>
                <a:gd name="connsiteX87" fmla="*/ 166915 w 189777"/>
                <a:gd name="connsiteY87" fmla="*/ 26533 h 1035275"/>
                <a:gd name="connsiteX88" fmla="*/ 181429 w 189777"/>
                <a:gd name="connsiteY88" fmla="*/ 48304 h 1035275"/>
                <a:gd name="connsiteX89" fmla="*/ 188686 w 189777"/>
                <a:gd name="connsiteY89" fmla="*/ 37418 h 1035275"/>
                <a:gd name="connsiteX90" fmla="*/ 185057 w 189777"/>
                <a:gd name="connsiteY90" fmla="*/ 48304 h 1035275"/>
                <a:gd name="connsiteX91" fmla="*/ 188686 w 189777"/>
                <a:gd name="connsiteY91" fmla="*/ 30161 h 1035275"/>
                <a:gd name="connsiteX92" fmla="*/ 185057 w 189777"/>
                <a:gd name="connsiteY92" fmla="*/ 1133 h 1035275"/>
                <a:gd name="connsiteX93" fmla="*/ 174172 w 189777"/>
                <a:gd name="connsiteY93" fmla="*/ 4761 h 1035275"/>
                <a:gd name="connsiteX94" fmla="*/ 156029 w 189777"/>
                <a:gd name="connsiteY94" fmla="*/ 26533 h 1035275"/>
                <a:gd name="connsiteX95" fmla="*/ 94343 w 189777"/>
                <a:gd name="connsiteY95" fmla="*/ 37418 h 1035275"/>
                <a:gd name="connsiteX96" fmla="*/ 76200 w 189777"/>
                <a:gd name="connsiteY96" fmla="*/ 55561 h 1035275"/>
                <a:gd name="connsiteX97" fmla="*/ 76200 w 189777"/>
                <a:gd name="connsiteY97" fmla="*/ 59190 h 103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189777" h="1035275">
                  <a:moveTo>
                    <a:pt x="61686" y="1035275"/>
                  </a:moveTo>
                  <a:cubicBezTo>
                    <a:pt x="60476" y="1029228"/>
                    <a:pt x="61478" y="1022264"/>
                    <a:pt x="58057" y="1017133"/>
                  </a:cubicBezTo>
                  <a:cubicBezTo>
                    <a:pt x="51123" y="1006732"/>
                    <a:pt x="34768" y="1021774"/>
                    <a:pt x="58057" y="1006247"/>
                  </a:cubicBezTo>
                  <a:cubicBezTo>
                    <a:pt x="59267" y="1002618"/>
                    <a:pt x="59975" y="998782"/>
                    <a:pt x="61686" y="995361"/>
                  </a:cubicBezTo>
                  <a:cubicBezTo>
                    <a:pt x="63636" y="991460"/>
                    <a:pt x="68326" y="988792"/>
                    <a:pt x="68943" y="984475"/>
                  </a:cubicBezTo>
                  <a:cubicBezTo>
                    <a:pt x="69648" y="979538"/>
                    <a:pt x="66524" y="974799"/>
                    <a:pt x="65315" y="969961"/>
                  </a:cubicBezTo>
                  <a:cubicBezTo>
                    <a:pt x="66524" y="966332"/>
                    <a:pt x="70364" y="962626"/>
                    <a:pt x="68943" y="959075"/>
                  </a:cubicBezTo>
                  <a:cubicBezTo>
                    <a:pt x="65693" y="950950"/>
                    <a:pt x="44279" y="949063"/>
                    <a:pt x="39915" y="948190"/>
                  </a:cubicBezTo>
                  <a:cubicBezTo>
                    <a:pt x="36286" y="945771"/>
                    <a:pt x="33127" y="942423"/>
                    <a:pt x="29029" y="940933"/>
                  </a:cubicBezTo>
                  <a:cubicBezTo>
                    <a:pt x="19655" y="937524"/>
                    <a:pt x="0" y="933675"/>
                    <a:pt x="0" y="933675"/>
                  </a:cubicBezTo>
                  <a:cubicBezTo>
                    <a:pt x="24594" y="925478"/>
                    <a:pt x="-5409" y="934757"/>
                    <a:pt x="36286" y="926418"/>
                  </a:cubicBezTo>
                  <a:cubicBezTo>
                    <a:pt x="40037" y="925668"/>
                    <a:pt x="43461" y="923718"/>
                    <a:pt x="47172" y="922790"/>
                  </a:cubicBezTo>
                  <a:lnTo>
                    <a:pt x="76200" y="915533"/>
                  </a:lnTo>
                  <a:cubicBezTo>
                    <a:pt x="79076" y="906905"/>
                    <a:pt x="83794" y="899246"/>
                    <a:pt x="76200" y="890133"/>
                  </a:cubicBezTo>
                  <a:cubicBezTo>
                    <a:pt x="72737" y="885978"/>
                    <a:pt x="66708" y="884884"/>
                    <a:pt x="61686" y="882875"/>
                  </a:cubicBezTo>
                  <a:cubicBezTo>
                    <a:pt x="54584" y="880034"/>
                    <a:pt x="39915" y="875618"/>
                    <a:pt x="39915" y="875618"/>
                  </a:cubicBezTo>
                  <a:cubicBezTo>
                    <a:pt x="37496" y="873199"/>
                    <a:pt x="35329" y="870498"/>
                    <a:pt x="32657" y="868361"/>
                  </a:cubicBezTo>
                  <a:cubicBezTo>
                    <a:pt x="29252" y="865637"/>
                    <a:pt x="21772" y="865465"/>
                    <a:pt x="21772" y="861104"/>
                  </a:cubicBezTo>
                  <a:cubicBezTo>
                    <a:pt x="21772" y="856743"/>
                    <a:pt x="28757" y="855797"/>
                    <a:pt x="32657" y="853847"/>
                  </a:cubicBezTo>
                  <a:cubicBezTo>
                    <a:pt x="36078" y="852136"/>
                    <a:pt x="39865" y="851269"/>
                    <a:pt x="43543" y="850218"/>
                  </a:cubicBezTo>
                  <a:cubicBezTo>
                    <a:pt x="55490" y="846805"/>
                    <a:pt x="63741" y="845453"/>
                    <a:pt x="76200" y="842961"/>
                  </a:cubicBezTo>
                  <a:lnTo>
                    <a:pt x="54429" y="828447"/>
                  </a:lnTo>
                  <a:lnTo>
                    <a:pt x="43543" y="821190"/>
                  </a:lnTo>
                  <a:cubicBezTo>
                    <a:pt x="42334" y="817561"/>
                    <a:pt x="38205" y="813725"/>
                    <a:pt x="39915" y="810304"/>
                  </a:cubicBezTo>
                  <a:cubicBezTo>
                    <a:pt x="41625" y="806883"/>
                    <a:pt x="47090" y="807603"/>
                    <a:pt x="50800" y="806675"/>
                  </a:cubicBezTo>
                  <a:cubicBezTo>
                    <a:pt x="56783" y="805179"/>
                    <a:pt x="62895" y="804256"/>
                    <a:pt x="68943" y="803047"/>
                  </a:cubicBezTo>
                  <a:cubicBezTo>
                    <a:pt x="67734" y="798209"/>
                    <a:pt x="68841" y="792059"/>
                    <a:pt x="65315" y="788533"/>
                  </a:cubicBezTo>
                  <a:cubicBezTo>
                    <a:pt x="61788" y="785006"/>
                    <a:pt x="55595" y="786274"/>
                    <a:pt x="50800" y="784904"/>
                  </a:cubicBezTo>
                  <a:cubicBezTo>
                    <a:pt x="47123" y="783853"/>
                    <a:pt x="43543" y="782485"/>
                    <a:pt x="39915" y="781275"/>
                  </a:cubicBezTo>
                  <a:cubicBezTo>
                    <a:pt x="43543" y="778856"/>
                    <a:pt x="46900" y="775968"/>
                    <a:pt x="50800" y="774018"/>
                  </a:cubicBezTo>
                  <a:cubicBezTo>
                    <a:pt x="54221" y="772308"/>
                    <a:pt x="60758" y="774101"/>
                    <a:pt x="61686" y="770390"/>
                  </a:cubicBezTo>
                  <a:cubicBezTo>
                    <a:pt x="62744" y="766159"/>
                    <a:pt x="57346" y="762746"/>
                    <a:pt x="54429" y="759504"/>
                  </a:cubicBezTo>
                  <a:cubicBezTo>
                    <a:pt x="21551" y="722972"/>
                    <a:pt x="36034" y="748115"/>
                    <a:pt x="21772" y="719590"/>
                  </a:cubicBezTo>
                  <a:cubicBezTo>
                    <a:pt x="25400" y="718380"/>
                    <a:pt x="28832" y="715961"/>
                    <a:pt x="32657" y="715961"/>
                  </a:cubicBezTo>
                  <a:cubicBezTo>
                    <a:pt x="40014" y="715961"/>
                    <a:pt x="47598" y="722322"/>
                    <a:pt x="54429" y="719590"/>
                  </a:cubicBezTo>
                  <a:cubicBezTo>
                    <a:pt x="57980" y="718169"/>
                    <a:pt x="52827" y="711948"/>
                    <a:pt x="50800" y="708704"/>
                  </a:cubicBezTo>
                  <a:cubicBezTo>
                    <a:pt x="46695" y="702136"/>
                    <a:pt x="40933" y="696757"/>
                    <a:pt x="36286" y="690561"/>
                  </a:cubicBezTo>
                  <a:cubicBezTo>
                    <a:pt x="19708" y="668456"/>
                    <a:pt x="40782" y="691428"/>
                    <a:pt x="14515" y="665161"/>
                  </a:cubicBezTo>
                  <a:cubicBezTo>
                    <a:pt x="6329" y="632422"/>
                    <a:pt x="-2205" y="639287"/>
                    <a:pt x="18143" y="632504"/>
                  </a:cubicBezTo>
                  <a:cubicBezTo>
                    <a:pt x="24191" y="633714"/>
                    <a:pt x="30770" y="638891"/>
                    <a:pt x="36286" y="636133"/>
                  </a:cubicBezTo>
                  <a:cubicBezTo>
                    <a:pt x="39707" y="634422"/>
                    <a:pt x="33487" y="628981"/>
                    <a:pt x="32657" y="625247"/>
                  </a:cubicBezTo>
                  <a:cubicBezTo>
                    <a:pt x="24143" y="586934"/>
                    <a:pt x="33569" y="617092"/>
                    <a:pt x="25400" y="592590"/>
                  </a:cubicBezTo>
                  <a:cubicBezTo>
                    <a:pt x="26610" y="584123"/>
                    <a:pt x="22981" y="573238"/>
                    <a:pt x="29029" y="567190"/>
                  </a:cubicBezTo>
                  <a:cubicBezTo>
                    <a:pt x="35307" y="560912"/>
                    <a:pt x="53453" y="575006"/>
                    <a:pt x="58057" y="578075"/>
                  </a:cubicBezTo>
                  <a:cubicBezTo>
                    <a:pt x="60476" y="575656"/>
                    <a:pt x="65486" y="574235"/>
                    <a:pt x="65315" y="570818"/>
                  </a:cubicBezTo>
                  <a:cubicBezTo>
                    <a:pt x="64213" y="548774"/>
                    <a:pt x="54429" y="505504"/>
                    <a:pt x="54429" y="505504"/>
                  </a:cubicBezTo>
                  <a:cubicBezTo>
                    <a:pt x="58058" y="504294"/>
                    <a:pt x="61764" y="500454"/>
                    <a:pt x="65315" y="501875"/>
                  </a:cubicBezTo>
                  <a:cubicBezTo>
                    <a:pt x="80593" y="507986"/>
                    <a:pt x="64551" y="524793"/>
                    <a:pt x="79829" y="501875"/>
                  </a:cubicBezTo>
                  <a:cubicBezTo>
                    <a:pt x="77989" y="494518"/>
                    <a:pt x="75693" y="483757"/>
                    <a:pt x="72572" y="476475"/>
                  </a:cubicBezTo>
                  <a:cubicBezTo>
                    <a:pt x="70441" y="471503"/>
                    <a:pt x="67734" y="466799"/>
                    <a:pt x="65315" y="461961"/>
                  </a:cubicBezTo>
                  <a:cubicBezTo>
                    <a:pt x="71350" y="443853"/>
                    <a:pt x="65649" y="451410"/>
                    <a:pt x="76200" y="461961"/>
                  </a:cubicBezTo>
                  <a:cubicBezTo>
                    <a:pt x="80476" y="466237"/>
                    <a:pt x="85877" y="469218"/>
                    <a:pt x="90715" y="472847"/>
                  </a:cubicBezTo>
                  <a:cubicBezTo>
                    <a:pt x="98223" y="461585"/>
                    <a:pt x="101600" y="459512"/>
                    <a:pt x="101600" y="443818"/>
                  </a:cubicBezTo>
                  <a:cubicBezTo>
                    <a:pt x="101600" y="439147"/>
                    <a:pt x="92613" y="414621"/>
                    <a:pt x="94343" y="411161"/>
                  </a:cubicBezTo>
                  <a:cubicBezTo>
                    <a:pt x="96293" y="407260"/>
                    <a:pt x="99181" y="418418"/>
                    <a:pt x="101600" y="422047"/>
                  </a:cubicBezTo>
                  <a:cubicBezTo>
                    <a:pt x="102810" y="418418"/>
                    <a:pt x="105229" y="414986"/>
                    <a:pt x="105229" y="411161"/>
                  </a:cubicBezTo>
                  <a:cubicBezTo>
                    <a:pt x="105229" y="377970"/>
                    <a:pt x="102353" y="373881"/>
                    <a:pt x="94343" y="345847"/>
                  </a:cubicBezTo>
                  <a:cubicBezTo>
                    <a:pt x="95553" y="342218"/>
                    <a:pt x="94551" y="333251"/>
                    <a:pt x="97972" y="334961"/>
                  </a:cubicBezTo>
                  <a:cubicBezTo>
                    <a:pt x="102433" y="337191"/>
                    <a:pt x="100230" y="344680"/>
                    <a:pt x="101600" y="349475"/>
                  </a:cubicBezTo>
                  <a:cubicBezTo>
                    <a:pt x="107679" y="370752"/>
                    <a:pt x="101886" y="350048"/>
                    <a:pt x="112486" y="371247"/>
                  </a:cubicBezTo>
                  <a:cubicBezTo>
                    <a:pt x="114197" y="374668"/>
                    <a:pt x="114905" y="378504"/>
                    <a:pt x="116115" y="382133"/>
                  </a:cubicBezTo>
                  <a:cubicBezTo>
                    <a:pt x="118534" y="378504"/>
                    <a:pt x="122831" y="375574"/>
                    <a:pt x="123372" y="371247"/>
                  </a:cubicBezTo>
                  <a:cubicBezTo>
                    <a:pt x="125024" y="358032"/>
                    <a:pt x="118825" y="351727"/>
                    <a:pt x="112486" y="342218"/>
                  </a:cubicBezTo>
                  <a:cubicBezTo>
                    <a:pt x="103443" y="306052"/>
                    <a:pt x="108517" y="345705"/>
                    <a:pt x="119743" y="320447"/>
                  </a:cubicBezTo>
                  <a:cubicBezTo>
                    <a:pt x="123217" y="312632"/>
                    <a:pt x="122162" y="303514"/>
                    <a:pt x="123372" y="295047"/>
                  </a:cubicBezTo>
                  <a:cubicBezTo>
                    <a:pt x="124581" y="261180"/>
                    <a:pt x="124298" y="227227"/>
                    <a:pt x="127000" y="193447"/>
                  </a:cubicBezTo>
                  <a:cubicBezTo>
                    <a:pt x="127305" y="189634"/>
                    <a:pt x="130629" y="208158"/>
                    <a:pt x="130629" y="204333"/>
                  </a:cubicBezTo>
                  <a:cubicBezTo>
                    <a:pt x="130629" y="199346"/>
                    <a:pt x="128433" y="194595"/>
                    <a:pt x="127000" y="189818"/>
                  </a:cubicBezTo>
                  <a:cubicBezTo>
                    <a:pt x="119014" y="163197"/>
                    <a:pt x="124927" y="171935"/>
                    <a:pt x="105229" y="157161"/>
                  </a:cubicBezTo>
                  <a:cubicBezTo>
                    <a:pt x="104019" y="161999"/>
                    <a:pt x="102970" y="166880"/>
                    <a:pt x="101600" y="171675"/>
                  </a:cubicBezTo>
                  <a:cubicBezTo>
                    <a:pt x="100549" y="175353"/>
                    <a:pt x="101797" y="182561"/>
                    <a:pt x="97972" y="182561"/>
                  </a:cubicBezTo>
                  <a:cubicBezTo>
                    <a:pt x="93611" y="182561"/>
                    <a:pt x="92486" y="175660"/>
                    <a:pt x="90715" y="171675"/>
                  </a:cubicBezTo>
                  <a:cubicBezTo>
                    <a:pt x="81814" y="151650"/>
                    <a:pt x="84709" y="151281"/>
                    <a:pt x="79829" y="131761"/>
                  </a:cubicBezTo>
                  <a:cubicBezTo>
                    <a:pt x="78901" y="128050"/>
                    <a:pt x="77410" y="124504"/>
                    <a:pt x="76200" y="120875"/>
                  </a:cubicBezTo>
                  <a:cubicBezTo>
                    <a:pt x="74991" y="113618"/>
                    <a:pt x="77774" y="104306"/>
                    <a:pt x="72572" y="99104"/>
                  </a:cubicBezTo>
                  <a:cubicBezTo>
                    <a:pt x="69488" y="96020"/>
                    <a:pt x="65797" y="105656"/>
                    <a:pt x="65315" y="109990"/>
                  </a:cubicBezTo>
                  <a:cubicBezTo>
                    <a:pt x="64502" y="117302"/>
                    <a:pt x="67734" y="124504"/>
                    <a:pt x="68943" y="131761"/>
                  </a:cubicBezTo>
                  <a:cubicBezTo>
                    <a:pt x="72572" y="130552"/>
                    <a:pt x="77124" y="130838"/>
                    <a:pt x="79829" y="128133"/>
                  </a:cubicBezTo>
                  <a:cubicBezTo>
                    <a:pt x="92738" y="115224"/>
                    <a:pt x="85429" y="100367"/>
                    <a:pt x="83457" y="84590"/>
                  </a:cubicBezTo>
                  <a:cubicBezTo>
                    <a:pt x="90378" y="36147"/>
                    <a:pt x="79498" y="76016"/>
                    <a:pt x="97972" y="48304"/>
                  </a:cubicBezTo>
                  <a:cubicBezTo>
                    <a:pt x="100094" y="45121"/>
                    <a:pt x="98613" y="39807"/>
                    <a:pt x="101600" y="37418"/>
                  </a:cubicBezTo>
                  <a:cubicBezTo>
                    <a:pt x="105494" y="34303"/>
                    <a:pt x="111320" y="35160"/>
                    <a:pt x="116115" y="33790"/>
                  </a:cubicBezTo>
                  <a:cubicBezTo>
                    <a:pt x="119793" y="32739"/>
                    <a:pt x="123372" y="31371"/>
                    <a:pt x="127000" y="30161"/>
                  </a:cubicBezTo>
                  <a:cubicBezTo>
                    <a:pt x="130629" y="32580"/>
                    <a:pt x="133525" y="37418"/>
                    <a:pt x="137886" y="37418"/>
                  </a:cubicBezTo>
                  <a:cubicBezTo>
                    <a:pt x="142247" y="37418"/>
                    <a:pt x="144871" y="32111"/>
                    <a:pt x="148772" y="30161"/>
                  </a:cubicBezTo>
                  <a:cubicBezTo>
                    <a:pt x="152193" y="28451"/>
                    <a:pt x="156029" y="27742"/>
                    <a:pt x="159657" y="26533"/>
                  </a:cubicBezTo>
                  <a:cubicBezTo>
                    <a:pt x="160867" y="22904"/>
                    <a:pt x="159461" y="15647"/>
                    <a:pt x="163286" y="15647"/>
                  </a:cubicBezTo>
                  <a:cubicBezTo>
                    <a:pt x="167111" y="15647"/>
                    <a:pt x="165057" y="23189"/>
                    <a:pt x="166915" y="26533"/>
                  </a:cubicBezTo>
                  <a:cubicBezTo>
                    <a:pt x="171151" y="34157"/>
                    <a:pt x="181429" y="48304"/>
                    <a:pt x="181429" y="48304"/>
                  </a:cubicBezTo>
                  <a:cubicBezTo>
                    <a:pt x="183848" y="44675"/>
                    <a:pt x="184325" y="37418"/>
                    <a:pt x="188686" y="37418"/>
                  </a:cubicBezTo>
                  <a:cubicBezTo>
                    <a:pt x="192511" y="37418"/>
                    <a:pt x="185057" y="52129"/>
                    <a:pt x="185057" y="48304"/>
                  </a:cubicBezTo>
                  <a:cubicBezTo>
                    <a:pt x="185057" y="42137"/>
                    <a:pt x="187476" y="36209"/>
                    <a:pt x="188686" y="30161"/>
                  </a:cubicBezTo>
                  <a:cubicBezTo>
                    <a:pt x="187476" y="20485"/>
                    <a:pt x="189895" y="9600"/>
                    <a:pt x="185057" y="1133"/>
                  </a:cubicBezTo>
                  <a:cubicBezTo>
                    <a:pt x="183160" y="-2188"/>
                    <a:pt x="177354" y="2640"/>
                    <a:pt x="174172" y="4761"/>
                  </a:cubicBezTo>
                  <a:cubicBezTo>
                    <a:pt x="156336" y="16652"/>
                    <a:pt x="169418" y="13144"/>
                    <a:pt x="156029" y="26533"/>
                  </a:cubicBezTo>
                  <a:cubicBezTo>
                    <a:pt x="139997" y="42565"/>
                    <a:pt x="114539" y="35976"/>
                    <a:pt x="94343" y="37418"/>
                  </a:cubicBezTo>
                  <a:cubicBezTo>
                    <a:pt x="83457" y="44675"/>
                    <a:pt x="82247" y="43465"/>
                    <a:pt x="76200" y="55561"/>
                  </a:cubicBezTo>
                  <a:cubicBezTo>
                    <a:pt x="75659" y="56643"/>
                    <a:pt x="76200" y="57980"/>
                    <a:pt x="76200" y="59190"/>
                  </a:cubicBezTo>
                </a:path>
              </a:pathLst>
            </a:custGeom>
            <a:noFill/>
            <a:ln w="12700" cap="flat" cmpd="sng" algn="ctr">
              <a:solidFill>
                <a:schemeClr val="accent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fontAlgn="base">
                <a:spcBef>
                  <a:spcPct val="0"/>
                </a:spcBef>
                <a:spcAft>
                  <a:spcPct val="0"/>
                </a:spcAft>
              </a:pPr>
              <a:endParaRPr lang="en-US">
                <a:latin typeface="Century Gothic" pitchFamily="34" charset="0"/>
                <a:cs typeface="Arial" charset="0"/>
              </a:endParaRPr>
            </a:p>
          </p:txBody>
        </p:sp>
      </p:grpSp>
      <p:sp>
        <p:nvSpPr>
          <p:cNvPr id="50" name="Freeform 49"/>
          <p:cNvSpPr/>
          <p:nvPr/>
        </p:nvSpPr>
        <p:spPr bwMode="auto">
          <a:xfrm>
            <a:off x="2902453" y="4262475"/>
            <a:ext cx="247071" cy="369332"/>
          </a:xfrm>
          <a:custGeom>
            <a:avLst/>
            <a:gdLst>
              <a:gd name="connsiteX0" fmla="*/ 48288 w 1234359"/>
              <a:gd name="connsiteY0" fmla="*/ 527912 h 1033981"/>
              <a:gd name="connsiteX1" fmla="*/ 1032262 w 1234359"/>
              <a:gd name="connsiteY1" fmla="*/ 1024869 h 1033981"/>
              <a:gd name="connsiteX2" fmla="*/ 1171410 w 1234359"/>
              <a:gd name="connsiteY2" fmla="*/ 70712 h 1033981"/>
              <a:gd name="connsiteX3" fmla="*/ 257010 w 1234359"/>
              <a:gd name="connsiteY3" fmla="*/ 120408 h 1033981"/>
              <a:gd name="connsiteX4" fmla="*/ 48288 w 1234359"/>
              <a:gd name="connsiteY4" fmla="*/ 527912 h 1033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4359" h="1033981">
                <a:moveTo>
                  <a:pt x="48288" y="527912"/>
                </a:moveTo>
                <a:cubicBezTo>
                  <a:pt x="177497" y="678655"/>
                  <a:pt x="845075" y="1101069"/>
                  <a:pt x="1032262" y="1024869"/>
                </a:cubicBezTo>
                <a:cubicBezTo>
                  <a:pt x="1219449" y="948669"/>
                  <a:pt x="1300619" y="221455"/>
                  <a:pt x="1171410" y="70712"/>
                </a:cubicBezTo>
                <a:cubicBezTo>
                  <a:pt x="1042201" y="-80031"/>
                  <a:pt x="444197" y="45865"/>
                  <a:pt x="257010" y="120408"/>
                </a:cubicBezTo>
                <a:cubicBezTo>
                  <a:pt x="69823" y="194951"/>
                  <a:pt x="-80921" y="377169"/>
                  <a:pt x="48288" y="527912"/>
                </a:cubicBezTo>
                <a:close/>
              </a:path>
            </a:pathLst>
          </a:custGeom>
          <a:solidFill>
            <a:schemeClr val="accent6">
              <a:lumMod val="50000"/>
            </a:schemeClr>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fontAlgn="base">
              <a:spcBef>
                <a:spcPct val="0"/>
              </a:spcBef>
              <a:spcAft>
                <a:spcPct val="0"/>
              </a:spcAft>
            </a:pPr>
            <a:endParaRPr lang="en-US">
              <a:latin typeface="Century Gothic" pitchFamily="34" charset="0"/>
              <a:cs typeface="Arial" charset="0"/>
            </a:endParaRPr>
          </a:p>
        </p:txBody>
      </p:sp>
      <p:sp>
        <p:nvSpPr>
          <p:cNvPr id="51" name="Freeform 50"/>
          <p:cNvSpPr/>
          <p:nvPr/>
        </p:nvSpPr>
        <p:spPr bwMode="auto">
          <a:xfrm>
            <a:off x="9100056" y="1429880"/>
            <a:ext cx="69252" cy="369332"/>
          </a:xfrm>
          <a:custGeom>
            <a:avLst/>
            <a:gdLst>
              <a:gd name="connsiteX0" fmla="*/ 48288 w 1234359"/>
              <a:gd name="connsiteY0" fmla="*/ 527912 h 1033981"/>
              <a:gd name="connsiteX1" fmla="*/ 1032262 w 1234359"/>
              <a:gd name="connsiteY1" fmla="*/ 1024869 h 1033981"/>
              <a:gd name="connsiteX2" fmla="*/ 1171410 w 1234359"/>
              <a:gd name="connsiteY2" fmla="*/ 70712 h 1033981"/>
              <a:gd name="connsiteX3" fmla="*/ 257010 w 1234359"/>
              <a:gd name="connsiteY3" fmla="*/ 120408 h 1033981"/>
              <a:gd name="connsiteX4" fmla="*/ 48288 w 1234359"/>
              <a:gd name="connsiteY4" fmla="*/ 527912 h 1033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4359" h="1033981">
                <a:moveTo>
                  <a:pt x="48288" y="527912"/>
                </a:moveTo>
                <a:cubicBezTo>
                  <a:pt x="177497" y="678655"/>
                  <a:pt x="845075" y="1101069"/>
                  <a:pt x="1032262" y="1024869"/>
                </a:cubicBezTo>
                <a:cubicBezTo>
                  <a:pt x="1219449" y="948669"/>
                  <a:pt x="1300619" y="221455"/>
                  <a:pt x="1171410" y="70712"/>
                </a:cubicBezTo>
                <a:cubicBezTo>
                  <a:pt x="1042201" y="-80031"/>
                  <a:pt x="444197" y="45865"/>
                  <a:pt x="257010" y="120408"/>
                </a:cubicBezTo>
                <a:cubicBezTo>
                  <a:pt x="69823" y="194951"/>
                  <a:pt x="-80921" y="377169"/>
                  <a:pt x="48288" y="527912"/>
                </a:cubicBezTo>
                <a:close/>
              </a:path>
            </a:pathLst>
          </a:custGeom>
          <a:solidFill>
            <a:schemeClr val="accent6">
              <a:lumMod val="60000"/>
              <a:lumOff val="40000"/>
            </a:schemeClr>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fontAlgn="base">
              <a:spcBef>
                <a:spcPct val="0"/>
              </a:spcBef>
              <a:spcAft>
                <a:spcPct val="0"/>
              </a:spcAft>
            </a:pPr>
            <a:endParaRPr lang="en-US">
              <a:latin typeface="Century Gothic" pitchFamily="34" charset="0"/>
              <a:cs typeface="Arial" charset="0"/>
            </a:endParaRPr>
          </a:p>
        </p:txBody>
      </p:sp>
    </p:spTree>
    <p:extLst>
      <p:ext uri="{BB962C8B-B14F-4D97-AF65-F5344CB8AC3E}">
        <p14:creationId xmlns:p14="http://schemas.microsoft.com/office/powerpoint/2010/main" val="2495301396"/>
      </p:ext>
    </p:extLst>
  </p:cSld>
  <p:clrMapOvr>
    <a:masterClrMapping/>
  </p:clrMapOvr>
  <p:transition>
    <p:fad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Membrane Hydraulics</a:t>
            </a:r>
            <a:endParaRPr lang="en-US" dirty="0"/>
          </a:p>
        </p:txBody>
      </p:sp>
      <p:sp>
        <p:nvSpPr>
          <p:cNvPr id="3" name="Content Placeholder 2"/>
          <p:cNvSpPr>
            <a:spLocks noGrp="1"/>
          </p:cNvSpPr>
          <p:nvPr>
            <p:ph idx="1"/>
          </p:nvPr>
        </p:nvSpPr>
        <p:spPr/>
        <p:txBody>
          <a:bodyPr/>
          <a:lstStyle/>
          <a:p>
            <a:r>
              <a:rPr lang="en-US" dirty="0" smtClean="0"/>
              <a:t>Head loss through a </a:t>
            </a:r>
            <a:r>
              <a:rPr lang="en-US" u="sng" dirty="0" smtClean="0"/>
              <a:t>clean</a:t>
            </a:r>
            <a:r>
              <a:rPr lang="en-US" dirty="0" smtClean="0"/>
              <a:t> membrane increases linearly with flow rate</a:t>
            </a:r>
          </a:p>
          <a:p>
            <a:r>
              <a:rPr lang="en-US" dirty="0" smtClean="0"/>
              <a:t>Therefore minor losses must be insignificant!</a:t>
            </a:r>
          </a:p>
          <a:p>
            <a:r>
              <a:rPr lang="en-US" dirty="0" smtClean="0"/>
              <a:t>Pores must be relatively long so that entrance and exit losses are insignificant</a:t>
            </a:r>
          </a:p>
          <a:p>
            <a:endParaRPr lang="en-US" dirty="0"/>
          </a:p>
        </p:txBody>
      </p:sp>
      <p:pic>
        <p:nvPicPr>
          <p:cNvPr id="4" name="Picture 3">
            <a:extLst>
              <a:ext uri="{FF2B5EF4-FFF2-40B4-BE49-F238E27FC236}">
                <a16:creationId xmlns:a16="http://schemas.microsoft.com/office/drawing/2014/main" id="{BC87417F-9F54-4CED-B5DA-C9668F2AF47A}"/>
              </a:ext>
            </a:extLst>
          </p:cNvPr>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4071427" y="4658851"/>
            <a:ext cx="3075429" cy="664152"/>
          </a:xfrm>
          <a:prstGeom prst="rect">
            <a:avLst/>
          </a:prstGeom>
        </p:spPr>
      </p:pic>
      <p:sp>
        <p:nvSpPr>
          <p:cNvPr id="6" name="Rectangle 5"/>
          <p:cNvSpPr/>
          <p:nvPr/>
        </p:nvSpPr>
        <p:spPr>
          <a:xfrm>
            <a:off x="7689443" y="4658851"/>
            <a:ext cx="3034805" cy="584775"/>
          </a:xfrm>
          <a:prstGeom prst="rect">
            <a:avLst/>
          </a:prstGeom>
        </p:spPr>
        <p:txBody>
          <a:bodyPr wrap="none">
            <a:spAutoFit/>
          </a:bodyPr>
          <a:lstStyle/>
          <a:p>
            <a:r>
              <a:rPr lang="en-US" sz="3200" kern="0" dirty="0">
                <a:solidFill>
                  <a:srgbClr val="000000"/>
                </a:solidFill>
              </a:rPr>
              <a:t>Hagen </a:t>
            </a:r>
            <a:r>
              <a:rPr lang="en-US" sz="3200" kern="0" dirty="0" err="1">
                <a:solidFill>
                  <a:srgbClr val="000000"/>
                </a:solidFill>
              </a:rPr>
              <a:t>Poiseuille</a:t>
            </a:r>
            <a:endParaRPr lang="en-US" dirty="0"/>
          </a:p>
        </p:txBody>
      </p:sp>
    </p:spTree>
    <p:extLst>
      <p:ext uri="{BB962C8B-B14F-4D97-AF65-F5344CB8AC3E}">
        <p14:creationId xmlns:p14="http://schemas.microsoft.com/office/powerpoint/2010/main" val="4248676979"/>
      </p:ext>
    </p:extLst>
  </p:cSld>
  <p:clrMapOvr>
    <a:masterClrMapping/>
  </p:clrMapOvr>
  <p:transition>
    <p:fad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Head loss through membranes</a:t>
            </a:r>
          </a:p>
        </p:txBody>
      </p:sp>
      <p:sp>
        <p:nvSpPr>
          <p:cNvPr id="3" name="Content Placeholder 2"/>
          <p:cNvSpPr>
            <a:spLocks noGrp="1"/>
          </p:cNvSpPr>
          <p:nvPr>
            <p:ph idx="1"/>
          </p:nvPr>
        </p:nvSpPr>
        <p:spPr/>
        <p:txBody>
          <a:bodyPr/>
          <a:lstStyle/>
          <a:p>
            <a:r>
              <a:rPr lang="en-US" dirty="0" smtClean="0"/>
              <a:t>Given that the pore diameter and length are poorly defined, a resistance coefficient is used</a:t>
            </a:r>
          </a:p>
          <a:p>
            <a:endParaRPr lang="en-US" dirty="0"/>
          </a:p>
          <a:p>
            <a:r>
              <a:rPr lang="en-US" dirty="0" smtClean="0"/>
              <a:t>From </a:t>
            </a:r>
            <a:r>
              <a:rPr lang="en-US" dirty="0"/>
              <a:t>Hagen </a:t>
            </a:r>
            <a:r>
              <a:rPr lang="en-US" dirty="0" err="1" smtClean="0"/>
              <a:t>Poiseuille</a:t>
            </a:r>
            <a:endParaRPr lang="en-US" dirty="0" smtClean="0"/>
          </a:p>
          <a:p>
            <a:endParaRPr lang="en-US" dirty="0" smtClean="0"/>
          </a:p>
          <a:p>
            <a:endParaRPr lang="en-US" dirty="0"/>
          </a:p>
          <a:p>
            <a:r>
              <a:rPr lang="en-US" dirty="0" smtClean="0"/>
              <a:t>Comparing the two equations we see that</a:t>
            </a:r>
            <a:endParaRPr lang="en-US" dirty="0"/>
          </a:p>
        </p:txBody>
      </p:sp>
      <p:pic>
        <p:nvPicPr>
          <p:cNvPr id="8" name="Picture 7"/>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7550795" y="3620463"/>
            <a:ext cx="1999467" cy="702704"/>
          </a:xfrm>
          <a:prstGeom prst="rect">
            <a:avLst/>
          </a:prstGeom>
        </p:spPr>
      </p:pic>
      <p:pic>
        <p:nvPicPr>
          <p:cNvPr id="12" name="Picture 11"/>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2658499" y="4323167"/>
            <a:ext cx="4074285" cy="702704"/>
          </a:xfrm>
          <a:prstGeom prst="rect">
            <a:avLst/>
          </a:prstGeom>
        </p:spPr>
      </p:pic>
      <p:pic>
        <p:nvPicPr>
          <p:cNvPr id="11" name="Picture 10"/>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4062157" y="2695576"/>
            <a:ext cx="1266971" cy="667656"/>
          </a:xfrm>
          <a:prstGeom prst="rect">
            <a:avLst/>
          </a:prstGeom>
        </p:spPr>
      </p:pic>
      <p:pic>
        <p:nvPicPr>
          <p:cNvPr id="16" name="Picture 15"/>
          <p:cNvPicPr>
            <a:picLocks noChangeAspect="1"/>
          </p:cNvPicPr>
          <p:nvPr>
            <p:custDataLst>
              <p:tags r:id="rId4"/>
            </p:custDataLst>
          </p:nvPr>
        </p:nvPicPr>
        <p:blipFill>
          <a:blip r:embed="rId9" cstate="print">
            <a:extLst>
              <a:ext uri="{28A0092B-C50C-407E-A947-70E740481C1C}">
                <a14:useLocalDpi xmlns:a14="http://schemas.microsoft.com/office/drawing/2010/main" val="0"/>
              </a:ext>
            </a:extLst>
          </a:blip>
          <a:stretch>
            <a:fillRect/>
          </a:stretch>
        </p:blipFill>
        <p:spPr>
          <a:xfrm>
            <a:off x="2803863" y="6056859"/>
            <a:ext cx="1442210" cy="595809"/>
          </a:xfrm>
          <a:prstGeom prst="rect">
            <a:avLst/>
          </a:prstGeom>
        </p:spPr>
      </p:pic>
    </p:spTree>
    <p:extLst>
      <p:ext uri="{BB962C8B-B14F-4D97-AF65-F5344CB8AC3E}">
        <p14:creationId xmlns:p14="http://schemas.microsoft.com/office/powerpoint/2010/main" val="1171360565"/>
      </p:ext>
    </p:extLst>
  </p:cSld>
  <p:clrMapOvr>
    <a:masterClrMapping/>
  </p:clrMapOvr>
  <p:transition>
    <p:fad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5990734" cy="1143000"/>
          </a:xfrm>
        </p:spPr>
        <p:txBody>
          <a:bodyPr/>
          <a:lstStyle/>
          <a:p>
            <a:r>
              <a:rPr lang="en-US" dirty="0" smtClean="0"/>
              <a:t>Head loss through membranes</a:t>
            </a:r>
            <a:endParaRPr lang="en-US" dirty="0"/>
          </a:p>
        </p:txBody>
      </p:sp>
      <p:sp>
        <p:nvSpPr>
          <p:cNvPr id="3" name="Content Placeholder 2"/>
          <p:cNvSpPr>
            <a:spLocks noGrp="1"/>
          </p:cNvSpPr>
          <p:nvPr>
            <p:ph idx="1"/>
          </p:nvPr>
        </p:nvSpPr>
        <p:spPr/>
        <p:txBody>
          <a:bodyPr/>
          <a:lstStyle/>
          <a:p>
            <a:r>
              <a:rPr lang="en-US" dirty="0" smtClean="0"/>
              <a:t>100 nm pore diameter</a:t>
            </a:r>
          </a:p>
          <a:p>
            <a:r>
              <a:rPr lang="en-US" dirty="0" smtClean="0"/>
              <a:t>Porosity of 0.15 (I can’t find any data!)</a:t>
            </a:r>
          </a:p>
          <a:p>
            <a:r>
              <a:rPr lang="en-US" dirty="0" smtClean="0"/>
              <a:t>Pore length of 1000 x diameter (0.1 mm)</a:t>
            </a:r>
          </a:p>
          <a:p>
            <a:r>
              <a:rPr lang="en-US" dirty="0" smtClean="0"/>
              <a:t>Approach velocity of 8 </a:t>
            </a:r>
            <a:r>
              <a:rPr lang="en-US" dirty="0" smtClean="0">
                <a:latin typeface="Symbol" panose="05050102010706020507" pitchFamily="18" charset="2"/>
              </a:rPr>
              <a:t>m</a:t>
            </a:r>
            <a:r>
              <a:rPr lang="en-US" dirty="0" smtClean="0"/>
              <a:t>m/s</a:t>
            </a:r>
          </a:p>
          <a:p>
            <a:r>
              <a:rPr lang="en-US" dirty="0" smtClean="0"/>
              <a:t>Temperature of 15 C</a:t>
            </a:r>
          </a:p>
          <a:p>
            <a:r>
              <a:rPr lang="en-US" dirty="0" smtClean="0"/>
              <a:t>Gives a head loss of 2 m (typical clean head loss)</a:t>
            </a:r>
          </a:p>
          <a:p>
            <a:endParaRPr lang="en-US" dirty="0" smtClean="0"/>
          </a:p>
          <a:p>
            <a:pPr marL="0" indent="0">
              <a:buNone/>
            </a:pPr>
            <a:endParaRPr lang="en-US" dirty="0" smtClean="0"/>
          </a:p>
          <a:p>
            <a:endParaRPr lang="en-US" dirty="0"/>
          </a:p>
        </p:txBody>
      </p:sp>
      <p:pic>
        <p:nvPicPr>
          <p:cNvPr id="5" name="Picture 4"/>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8157382" y="513548"/>
            <a:ext cx="2053419" cy="573104"/>
          </a:xfrm>
          <a:prstGeom prst="rect">
            <a:avLst/>
          </a:prstGeom>
        </p:spPr>
      </p:pic>
    </p:spTree>
    <p:extLst>
      <p:ext uri="{BB962C8B-B14F-4D97-AF65-F5344CB8AC3E}">
        <p14:creationId xmlns:p14="http://schemas.microsoft.com/office/powerpoint/2010/main" val="1935145778"/>
      </p:ext>
    </p:extLst>
  </p:cSld>
  <p:clrMapOvr>
    <a:masterClrMapping/>
  </p:clrMapOvr>
  <p:transition>
    <p:fade/>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Head loss vs time for a membrane filter is nonlinear</a:t>
            </a:r>
            <a:endParaRPr lang="en-US" dirty="0"/>
          </a:p>
        </p:txBody>
      </p:sp>
      <p:sp>
        <p:nvSpPr>
          <p:cNvPr id="3" name="Content Placeholder 2"/>
          <p:cNvSpPr>
            <a:spLocks noGrp="1"/>
          </p:cNvSpPr>
          <p:nvPr>
            <p:ph idx="1"/>
          </p:nvPr>
        </p:nvSpPr>
        <p:spPr>
          <a:xfrm>
            <a:off x="609600" y="5670884"/>
            <a:ext cx="10972800" cy="455280"/>
          </a:xfrm>
        </p:spPr>
        <p:txBody>
          <a:bodyPr/>
          <a:lstStyle/>
          <a:p>
            <a:r>
              <a:rPr lang="en-US" dirty="0" smtClean="0"/>
              <a:t>From MWH Figure 12-5 on page 830. </a:t>
            </a:r>
            <a:endParaRPr lang="en-US" dirty="0"/>
          </a:p>
        </p:txBody>
      </p:sp>
      <p:pic>
        <p:nvPicPr>
          <p:cNvPr id="4" name="Picture 3"/>
          <p:cNvPicPr>
            <a:picLocks noChangeAspect="1"/>
          </p:cNvPicPr>
          <p:nvPr/>
        </p:nvPicPr>
        <p:blipFill>
          <a:blip r:embed="rId3"/>
          <a:stretch>
            <a:fillRect/>
          </a:stretch>
        </p:blipFill>
        <p:spPr>
          <a:xfrm>
            <a:off x="1977440" y="1594184"/>
            <a:ext cx="7820025" cy="4076700"/>
          </a:xfrm>
          <a:prstGeom prst="rect">
            <a:avLst/>
          </a:prstGeom>
        </p:spPr>
      </p:pic>
    </p:spTree>
    <p:extLst>
      <p:ext uri="{BB962C8B-B14F-4D97-AF65-F5344CB8AC3E}">
        <p14:creationId xmlns:p14="http://schemas.microsoft.com/office/powerpoint/2010/main" val="2542745590"/>
      </p:ext>
    </p:extLst>
  </p:cSld>
  <p:clrMapOvr>
    <a:masterClrMapping/>
  </p:clrMapOvr>
  <p:transition>
    <p:fad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Membranes vs Slow Sand?</a:t>
            </a:r>
            <a:endParaRPr lang="en-US" dirty="0"/>
          </a:p>
        </p:txBody>
      </p:sp>
      <p:sp>
        <p:nvSpPr>
          <p:cNvPr id="3" name="Content Placeholder 2"/>
          <p:cNvSpPr>
            <a:spLocks noGrp="1"/>
          </p:cNvSpPr>
          <p:nvPr>
            <p:ph idx="1"/>
          </p:nvPr>
        </p:nvSpPr>
        <p:spPr/>
        <p:txBody>
          <a:bodyPr/>
          <a:lstStyle/>
          <a:p>
            <a:r>
              <a:rPr lang="en-US" dirty="0" smtClean="0"/>
              <a:t>Approach velocity for membranes is </a:t>
            </a:r>
            <a:r>
              <a:rPr lang="en-US" dirty="0"/>
              <a:t>8 – 50 </a:t>
            </a:r>
            <a:r>
              <a:rPr lang="en-US" dirty="0">
                <a:latin typeface="Symbol" panose="05050102010706020507" pitchFamily="18" charset="2"/>
              </a:rPr>
              <a:t>m</a:t>
            </a:r>
            <a:r>
              <a:rPr lang="en-US" dirty="0"/>
              <a:t>m/s</a:t>
            </a:r>
          </a:p>
          <a:p>
            <a:r>
              <a:rPr lang="en-US" dirty="0" smtClean="0"/>
              <a:t> Approach velocity for SSF is 12 cm/</a:t>
            </a:r>
            <a:r>
              <a:rPr lang="en-US" dirty="0" err="1" smtClean="0"/>
              <a:t>hr</a:t>
            </a:r>
            <a:r>
              <a:rPr lang="en-US" dirty="0" smtClean="0"/>
              <a:t> = 33 </a:t>
            </a:r>
            <a:r>
              <a:rPr lang="en-US" dirty="0">
                <a:latin typeface="Symbol" panose="05050102010706020507" pitchFamily="18" charset="2"/>
              </a:rPr>
              <a:t>m</a:t>
            </a:r>
            <a:r>
              <a:rPr lang="en-US" dirty="0"/>
              <a:t>m/s</a:t>
            </a:r>
          </a:p>
          <a:p>
            <a:r>
              <a:rPr lang="en-US" dirty="0" smtClean="0"/>
              <a:t>Both slow sand and membranes form a filter cake on top of the filter</a:t>
            </a:r>
          </a:p>
          <a:p>
            <a:r>
              <a:rPr lang="en-US" dirty="0" smtClean="0"/>
              <a:t>Both slow sand and membranes can operate without any coagulant</a:t>
            </a:r>
          </a:p>
          <a:p>
            <a:r>
              <a:rPr lang="en-US" dirty="0" smtClean="0"/>
              <a:t>You can’t backwash SSF and you can’t wrap a SSF into a cartridge!</a:t>
            </a:r>
          </a:p>
          <a:p>
            <a:r>
              <a:rPr lang="en-US" dirty="0" smtClean="0"/>
              <a:t>Membranes have more in common with SSF than with RSF!</a:t>
            </a:r>
          </a:p>
        </p:txBody>
      </p:sp>
    </p:spTree>
    <p:extLst>
      <p:ext uri="{BB962C8B-B14F-4D97-AF65-F5344CB8AC3E}">
        <p14:creationId xmlns:p14="http://schemas.microsoft.com/office/powerpoint/2010/main" val="2844164189"/>
      </p:ext>
    </p:extLst>
  </p:cSld>
  <p:clrMapOvr>
    <a:masterClrMapping/>
  </p:clrMapOvr>
  <p:transition>
    <p:fade/>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product:</a:t>
            </a:r>
            <a:br>
              <a:rPr lang="en-US" dirty="0" smtClean="0"/>
            </a:br>
            <a:r>
              <a:rPr lang="en-US" sz="3200" dirty="0"/>
              <a:t>MEMCOR XS submerged membrane system</a:t>
            </a:r>
            <a:endParaRPr lang="en-US" dirty="0"/>
          </a:p>
        </p:txBody>
      </p:sp>
      <p:sp>
        <p:nvSpPr>
          <p:cNvPr id="3" name="Content Placeholder 2"/>
          <p:cNvSpPr>
            <a:spLocks noGrp="1"/>
          </p:cNvSpPr>
          <p:nvPr>
            <p:ph idx="1"/>
          </p:nvPr>
        </p:nvSpPr>
        <p:spPr/>
        <p:txBody>
          <a:bodyPr/>
          <a:lstStyle/>
          <a:p>
            <a:r>
              <a:rPr lang="en-US" dirty="0" smtClean="0"/>
              <a:t>Treated </a:t>
            </a:r>
            <a:r>
              <a:rPr lang="en-US" dirty="0"/>
              <a:t>capacity from </a:t>
            </a:r>
            <a:r>
              <a:rPr lang="en-US" dirty="0" smtClean="0"/>
              <a:t>7.5 – 25 L/s</a:t>
            </a:r>
            <a:endParaRPr lang="en-US" dirty="0"/>
          </a:p>
          <a:p>
            <a:r>
              <a:rPr lang="en-US" dirty="0"/>
              <a:t>Compact footprint: </a:t>
            </a:r>
            <a:r>
              <a:rPr lang="en-US" dirty="0" smtClean="0"/>
              <a:t>2.4 m x 4.4 m</a:t>
            </a:r>
            <a:endParaRPr lang="en-US" dirty="0"/>
          </a:p>
          <a:p>
            <a:r>
              <a:rPr lang="en-US" dirty="0" smtClean="0"/>
              <a:t>Net velocity: 0.7 – 2.4 mm/s </a:t>
            </a:r>
          </a:p>
          <a:p>
            <a:r>
              <a:rPr lang="en-US" dirty="0" smtClean="0"/>
              <a:t>This is the area required for the submerged membranes and thus can be compared to </a:t>
            </a:r>
            <a:br>
              <a:rPr lang="en-US" dirty="0" smtClean="0"/>
            </a:br>
            <a:r>
              <a:rPr lang="en-US" dirty="0" smtClean="0"/>
              <a:t>the granular filtration </a:t>
            </a:r>
            <a:br>
              <a:rPr lang="en-US" dirty="0" smtClean="0"/>
            </a:br>
            <a:r>
              <a:rPr lang="en-US" dirty="0" smtClean="0"/>
              <a:t>area</a:t>
            </a:r>
          </a:p>
          <a:p>
            <a:r>
              <a:rPr lang="en-US" dirty="0" smtClean="0"/>
              <a:t>Requires more space</a:t>
            </a:r>
            <a:r>
              <a:rPr lang="en-US" dirty="0"/>
              <a:t/>
            </a:r>
            <a:br>
              <a:rPr lang="en-US" dirty="0"/>
            </a:br>
            <a:r>
              <a:rPr lang="en-US" dirty="0" smtClean="0"/>
              <a:t>than </a:t>
            </a:r>
            <a:r>
              <a:rPr lang="en-US" dirty="0" err="1" smtClean="0"/>
              <a:t>StaRS</a:t>
            </a:r>
            <a:r>
              <a:rPr lang="en-US" dirty="0" smtClean="0"/>
              <a:t> filters</a:t>
            </a:r>
          </a:p>
        </p:txBody>
      </p:sp>
      <p:pic>
        <p:nvPicPr>
          <p:cNvPr id="3074" name="Picture 2" descr="memcorc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01820" y="4024993"/>
            <a:ext cx="4266180" cy="28441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4100492"/>
      </p:ext>
    </p:extLst>
  </p:cSld>
  <p:clrMapOvr>
    <a:masterClrMapping/>
  </p:clrMapOvr>
  <p:transition>
    <p:fade/>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Floc/floc blanket/</a:t>
            </a:r>
            <a:r>
              <a:rPr lang="en-US" dirty="0" err="1" smtClean="0"/>
              <a:t>sed</a:t>
            </a:r>
            <a:r>
              <a:rPr lang="en-US" dirty="0" smtClean="0"/>
              <a:t> before membranes?</a:t>
            </a:r>
            <a:endParaRPr lang="en-US" dirty="0"/>
          </a:p>
        </p:txBody>
      </p:sp>
      <p:sp>
        <p:nvSpPr>
          <p:cNvPr id="3" name="Content Placeholder 2"/>
          <p:cNvSpPr>
            <a:spLocks noGrp="1"/>
          </p:cNvSpPr>
          <p:nvPr>
            <p:ph idx="1"/>
          </p:nvPr>
        </p:nvSpPr>
        <p:spPr/>
        <p:txBody>
          <a:bodyPr/>
          <a:lstStyle/>
          <a:p>
            <a:r>
              <a:rPr lang="en-US" dirty="0" smtClean="0"/>
              <a:t>“If the raw water turbidity and/or NOM concentration is high, pretreatment will include coagulation, flocculation, and sedimentation.”</a:t>
            </a:r>
          </a:p>
          <a:p>
            <a:r>
              <a:rPr lang="en-US" dirty="0" smtClean="0"/>
              <a:t>No indication of what “high” means</a:t>
            </a:r>
          </a:p>
          <a:p>
            <a:r>
              <a:rPr lang="en-US" dirty="0" smtClean="0"/>
              <a:t>Pilot testing recommended</a:t>
            </a:r>
          </a:p>
          <a:p>
            <a:r>
              <a:rPr lang="en-US" dirty="0" smtClean="0"/>
              <a:t>Note that the water industry doesn’t know how to design pilot tests for floc/</a:t>
            </a:r>
            <a:r>
              <a:rPr lang="en-US" dirty="0" err="1" smtClean="0"/>
              <a:t>sed</a:t>
            </a:r>
            <a:r>
              <a:rPr lang="en-US" dirty="0" smtClean="0"/>
              <a:t> systems that perform as well as full scale</a:t>
            </a:r>
          </a:p>
          <a:p>
            <a:r>
              <a:rPr lang="en-US" dirty="0" smtClean="0"/>
              <a:t>“</a:t>
            </a:r>
            <a:r>
              <a:rPr lang="es-HN" dirty="0" smtClean="0"/>
              <a:t>La prueba de jarra no tiene na que ver con como funciona una planta</a:t>
            </a:r>
            <a:r>
              <a:rPr lang="en-US" dirty="0" smtClean="0"/>
              <a:t>” – Antonio </a:t>
            </a:r>
            <a:r>
              <a:rPr lang="en-US" dirty="0" err="1" smtClean="0"/>
              <a:t>Elvir</a:t>
            </a:r>
            <a:endParaRPr lang="en-US" dirty="0"/>
          </a:p>
        </p:txBody>
      </p:sp>
      <p:sp>
        <p:nvSpPr>
          <p:cNvPr id="4" name="Rectangle 3"/>
          <p:cNvSpPr/>
          <p:nvPr/>
        </p:nvSpPr>
        <p:spPr>
          <a:xfrm>
            <a:off x="6696446" y="2584069"/>
            <a:ext cx="4678551" cy="707886"/>
          </a:xfrm>
          <a:prstGeom prst="rect">
            <a:avLst/>
          </a:prstGeom>
        </p:spPr>
        <p:txBody>
          <a:bodyPr wrap="square">
            <a:spAutoFit/>
          </a:bodyPr>
          <a:lstStyle/>
          <a:p>
            <a:r>
              <a:rPr lang="en-US" sz="2000" u="sng" dirty="0">
                <a:solidFill>
                  <a:srgbClr val="1155CC"/>
                </a:solidFill>
                <a:latin typeface="Calibri" panose="020F0502020204030204" pitchFamily="34" charset="0"/>
                <a:hlinkClick r:id="rId2"/>
              </a:rPr>
              <a:t>Water and Wastewater Engineering: Design Principles and Practice</a:t>
            </a:r>
            <a:r>
              <a:rPr lang="en-US" sz="2000" dirty="0">
                <a:solidFill>
                  <a:srgbClr val="000000"/>
                </a:solidFill>
                <a:latin typeface="Calibri" panose="020F0502020204030204" pitchFamily="34" charset="0"/>
              </a:rPr>
              <a:t>. Mackenzie Davis</a:t>
            </a:r>
            <a:endParaRPr lang="en-US" sz="2000" dirty="0"/>
          </a:p>
        </p:txBody>
      </p:sp>
    </p:spTree>
    <p:extLst>
      <p:ext uri="{BB962C8B-B14F-4D97-AF65-F5344CB8AC3E}">
        <p14:creationId xmlns:p14="http://schemas.microsoft.com/office/powerpoint/2010/main" val="1385390449"/>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r>
              <a:rPr lang="en-US" dirty="0"/>
              <a:t>Conventional Surface Water Treatment</a:t>
            </a:r>
          </a:p>
        </p:txBody>
      </p:sp>
      <p:sp>
        <p:nvSpPr>
          <p:cNvPr id="12291" name="Rectangle 3"/>
          <p:cNvSpPr>
            <a:spLocks noChangeArrowheads="1"/>
          </p:cNvSpPr>
          <p:nvPr/>
        </p:nvSpPr>
        <p:spPr bwMode="auto">
          <a:xfrm>
            <a:off x="3314700" y="2425670"/>
            <a:ext cx="2247900" cy="400110"/>
          </a:xfrm>
          <a:prstGeom prst="rect">
            <a:avLst/>
          </a:prstGeom>
          <a:noFill/>
          <a:ln w="12700">
            <a:solidFill>
              <a:schemeClr val="tx2"/>
            </a:solidFill>
            <a:miter lim="800000"/>
            <a:headEnd type="none" w="sm" len="sm"/>
            <a:tailEnd type="none" w="sm" len="sm"/>
          </a:ln>
          <a:effectLst/>
        </p:spPr>
        <p:txBody>
          <a:bodyPr wrap="square" anchor="ctr">
            <a:noAutofit/>
          </a:bodyPr>
          <a:lstStyle/>
          <a:p>
            <a:pPr algn="ctr" eaLnBrk="0" fontAlgn="base" hangingPunct="0">
              <a:spcBef>
                <a:spcPct val="0"/>
              </a:spcBef>
              <a:spcAft>
                <a:spcPct val="0"/>
              </a:spcAft>
            </a:pPr>
            <a:r>
              <a:rPr lang="en-US" sz="1400" dirty="0">
                <a:solidFill>
                  <a:srgbClr val="00005A"/>
                </a:solidFill>
                <a:latin typeface="Book Antiqua" pitchFamily="18" charset="0"/>
              </a:rPr>
              <a:t>Screening, grit removal, flow measurement</a:t>
            </a:r>
          </a:p>
        </p:txBody>
      </p:sp>
      <p:sp>
        <p:nvSpPr>
          <p:cNvPr id="12292" name="Rectangle 4"/>
          <p:cNvSpPr>
            <a:spLocks noChangeArrowheads="1"/>
          </p:cNvSpPr>
          <p:nvPr/>
        </p:nvSpPr>
        <p:spPr bwMode="auto">
          <a:xfrm>
            <a:off x="3314700" y="3521075"/>
            <a:ext cx="2247900" cy="552450"/>
          </a:xfrm>
          <a:prstGeom prst="rect">
            <a:avLst/>
          </a:prstGeom>
          <a:noFill/>
          <a:ln w="12700">
            <a:solidFill>
              <a:schemeClr val="tx1"/>
            </a:solidFill>
            <a:miter lim="800000"/>
            <a:headEnd type="none" w="sm" len="sm"/>
            <a:tailEnd type="none" w="sm" len="sm"/>
          </a:ln>
          <a:effectLst/>
        </p:spPr>
        <p:txBody>
          <a:bodyPr wrap="none" anchor="ctr"/>
          <a:lstStyle/>
          <a:p>
            <a:pPr algn="ctr" eaLnBrk="0" fontAlgn="base" hangingPunct="0">
              <a:spcBef>
                <a:spcPct val="0"/>
              </a:spcBef>
              <a:spcAft>
                <a:spcPct val="0"/>
              </a:spcAft>
            </a:pPr>
            <a:r>
              <a:rPr lang="en-US" sz="1600" dirty="0">
                <a:solidFill>
                  <a:srgbClr val="000000"/>
                </a:solidFill>
                <a:latin typeface="Book Antiqua" pitchFamily="18" charset="0"/>
              </a:rPr>
              <a:t>Mechanical Rapid Mix</a:t>
            </a:r>
          </a:p>
        </p:txBody>
      </p:sp>
      <p:sp>
        <p:nvSpPr>
          <p:cNvPr id="12293" name="Rectangle 5"/>
          <p:cNvSpPr>
            <a:spLocks noChangeArrowheads="1"/>
          </p:cNvSpPr>
          <p:nvPr/>
        </p:nvSpPr>
        <p:spPr bwMode="auto">
          <a:xfrm>
            <a:off x="3314700" y="4694238"/>
            <a:ext cx="2247900" cy="552450"/>
          </a:xfrm>
          <a:prstGeom prst="rect">
            <a:avLst/>
          </a:prstGeom>
          <a:noFill/>
          <a:ln w="12700">
            <a:solidFill>
              <a:schemeClr val="tx1"/>
            </a:solidFill>
            <a:miter lim="800000"/>
            <a:headEnd type="none" w="sm" len="sm"/>
            <a:tailEnd type="none" w="sm" len="sm"/>
          </a:ln>
          <a:effectLst/>
        </p:spPr>
        <p:txBody>
          <a:bodyPr wrap="none" anchor="ctr"/>
          <a:lstStyle/>
          <a:p>
            <a:pPr algn="ctr" eaLnBrk="0" fontAlgn="base" hangingPunct="0">
              <a:spcBef>
                <a:spcPct val="0"/>
              </a:spcBef>
              <a:spcAft>
                <a:spcPct val="0"/>
              </a:spcAft>
            </a:pPr>
            <a:r>
              <a:rPr lang="en-US" sz="1600" dirty="0">
                <a:solidFill>
                  <a:srgbClr val="000000"/>
                </a:solidFill>
                <a:latin typeface="Book Antiqua" pitchFamily="18" charset="0"/>
              </a:rPr>
              <a:t>Mechanical Flocculation</a:t>
            </a:r>
          </a:p>
        </p:txBody>
      </p:sp>
      <p:sp>
        <p:nvSpPr>
          <p:cNvPr id="12294" name="Rectangle 6"/>
          <p:cNvSpPr>
            <a:spLocks noChangeArrowheads="1"/>
          </p:cNvSpPr>
          <p:nvPr/>
        </p:nvSpPr>
        <p:spPr bwMode="auto">
          <a:xfrm>
            <a:off x="3314700" y="5867400"/>
            <a:ext cx="2247900" cy="552450"/>
          </a:xfrm>
          <a:prstGeom prst="rect">
            <a:avLst/>
          </a:prstGeom>
          <a:noFill/>
          <a:ln w="12700">
            <a:solidFill>
              <a:schemeClr val="tx2"/>
            </a:solidFill>
            <a:miter lim="800000"/>
            <a:headEnd type="none" w="sm" len="sm"/>
            <a:tailEnd type="none" w="sm" len="sm"/>
          </a:ln>
          <a:effectLst/>
        </p:spPr>
        <p:txBody>
          <a:bodyPr wrap="none" anchor="ctr"/>
          <a:lstStyle/>
          <a:p>
            <a:pPr algn="ctr" eaLnBrk="0" fontAlgn="base" hangingPunct="0">
              <a:spcBef>
                <a:spcPct val="0"/>
              </a:spcBef>
              <a:spcAft>
                <a:spcPct val="0"/>
              </a:spcAft>
            </a:pPr>
            <a:r>
              <a:rPr lang="en-US" sz="2400">
                <a:solidFill>
                  <a:srgbClr val="00005A"/>
                </a:solidFill>
                <a:latin typeface="Book Antiqua" pitchFamily="18" charset="0"/>
              </a:rPr>
              <a:t>Sedimentation</a:t>
            </a:r>
          </a:p>
        </p:txBody>
      </p:sp>
      <p:sp>
        <p:nvSpPr>
          <p:cNvPr id="12295" name="Rectangle 7"/>
          <p:cNvSpPr>
            <a:spLocks noChangeArrowheads="1"/>
          </p:cNvSpPr>
          <p:nvPr/>
        </p:nvSpPr>
        <p:spPr bwMode="auto">
          <a:xfrm>
            <a:off x="7200900" y="2347913"/>
            <a:ext cx="2247900" cy="552450"/>
          </a:xfrm>
          <a:prstGeom prst="rect">
            <a:avLst/>
          </a:prstGeom>
          <a:noFill/>
          <a:ln w="12700">
            <a:solidFill>
              <a:schemeClr val="tx1"/>
            </a:solidFill>
            <a:miter lim="800000"/>
            <a:headEnd type="none" w="sm" len="sm"/>
            <a:tailEnd type="none" w="sm" len="sm"/>
          </a:ln>
          <a:effectLst/>
        </p:spPr>
        <p:txBody>
          <a:bodyPr wrap="none" anchor="ctr"/>
          <a:lstStyle/>
          <a:p>
            <a:pPr algn="ctr" eaLnBrk="0" fontAlgn="base" hangingPunct="0">
              <a:spcBef>
                <a:spcPct val="0"/>
              </a:spcBef>
              <a:spcAft>
                <a:spcPct val="0"/>
              </a:spcAft>
            </a:pPr>
            <a:r>
              <a:rPr lang="en-US" sz="1600" dirty="0">
                <a:solidFill>
                  <a:srgbClr val="000000"/>
                </a:solidFill>
                <a:latin typeface="Book Antiqua" pitchFamily="18" charset="0"/>
              </a:rPr>
              <a:t>Rapid Sand Dual </a:t>
            </a:r>
          </a:p>
          <a:p>
            <a:pPr algn="ctr" eaLnBrk="0" fontAlgn="base" hangingPunct="0">
              <a:spcBef>
                <a:spcPct val="0"/>
              </a:spcBef>
              <a:spcAft>
                <a:spcPct val="0"/>
              </a:spcAft>
            </a:pPr>
            <a:r>
              <a:rPr lang="en-US" sz="1600" dirty="0">
                <a:solidFill>
                  <a:srgbClr val="000000"/>
                </a:solidFill>
                <a:latin typeface="Book Antiqua" pitchFamily="18" charset="0"/>
              </a:rPr>
              <a:t>Media Filtration</a:t>
            </a:r>
          </a:p>
        </p:txBody>
      </p:sp>
      <p:sp>
        <p:nvSpPr>
          <p:cNvPr id="12296" name="Rectangle 8"/>
          <p:cNvSpPr>
            <a:spLocks noChangeArrowheads="1"/>
          </p:cNvSpPr>
          <p:nvPr/>
        </p:nvSpPr>
        <p:spPr bwMode="auto">
          <a:xfrm>
            <a:off x="7200900" y="3521075"/>
            <a:ext cx="2247900" cy="552450"/>
          </a:xfrm>
          <a:prstGeom prst="rect">
            <a:avLst/>
          </a:prstGeom>
          <a:noFill/>
          <a:ln w="12700">
            <a:solidFill>
              <a:schemeClr val="tx1"/>
            </a:solidFill>
            <a:miter lim="800000"/>
            <a:headEnd type="none" w="sm" len="sm"/>
            <a:tailEnd type="none" w="sm" len="sm"/>
          </a:ln>
          <a:effectLst/>
        </p:spPr>
        <p:txBody>
          <a:bodyPr wrap="none" anchor="ctr"/>
          <a:lstStyle/>
          <a:p>
            <a:pPr algn="ctr" eaLnBrk="0" fontAlgn="base" hangingPunct="0">
              <a:spcBef>
                <a:spcPct val="0"/>
              </a:spcBef>
              <a:spcAft>
                <a:spcPct val="0"/>
              </a:spcAft>
            </a:pPr>
            <a:r>
              <a:rPr lang="en-US" sz="2400" dirty="0">
                <a:solidFill>
                  <a:srgbClr val="000000"/>
                </a:solidFill>
                <a:latin typeface="Book Antiqua" pitchFamily="18" charset="0"/>
              </a:rPr>
              <a:t>Disinfection</a:t>
            </a:r>
          </a:p>
        </p:txBody>
      </p:sp>
      <p:sp>
        <p:nvSpPr>
          <p:cNvPr id="12297" name="Rectangle 9"/>
          <p:cNvSpPr>
            <a:spLocks noChangeArrowheads="1"/>
          </p:cNvSpPr>
          <p:nvPr/>
        </p:nvSpPr>
        <p:spPr bwMode="auto">
          <a:xfrm>
            <a:off x="7200900" y="4694238"/>
            <a:ext cx="2247900" cy="552450"/>
          </a:xfrm>
          <a:prstGeom prst="rect">
            <a:avLst/>
          </a:prstGeom>
          <a:noFill/>
          <a:ln w="12700">
            <a:solidFill>
              <a:schemeClr val="tx1"/>
            </a:solidFill>
            <a:miter lim="800000"/>
            <a:headEnd type="none" w="sm" len="sm"/>
            <a:tailEnd type="none" w="sm" len="sm"/>
          </a:ln>
          <a:effectLst/>
        </p:spPr>
        <p:txBody>
          <a:bodyPr wrap="none" anchor="ctr"/>
          <a:lstStyle/>
          <a:p>
            <a:pPr algn="ctr" eaLnBrk="0" fontAlgn="base" hangingPunct="0">
              <a:spcBef>
                <a:spcPct val="0"/>
              </a:spcBef>
              <a:spcAft>
                <a:spcPct val="0"/>
              </a:spcAft>
            </a:pPr>
            <a:r>
              <a:rPr lang="en-US" sz="2400">
                <a:solidFill>
                  <a:srgbClr val="000000"/>
                </a:solidFill>
                <a:latin typeface="Book Antiqua" pitchFamily="18" charset="0"/>
              </a:rPr>
              <a:t>Storage</a:t>
            </a:r>
          </a:p>
        </p:txBody>
      </p:sp>
      <p:sp>
        <p:nvSpPr>
          <p:cNvPr id="12298" name="Rectangle 10"/>
          <p:cNvSpPr>
            <a:spLocks noChangeArrowheads="1"/>
          </p:cNvSpPr>
          <p:nvPr/>
        </p:nvSpPr>
        <p:spPr bwMode="auto">
          <a:xfrm>
            <a:off x="7200900" y="5867400"/>
            <a:ext cx="2247900" cy="552450"/>
          </a:xfrm>
          <a:prstGeom prst="rect">
            <a:avLst/>
          </a:prstGeom>
          <a:noFill/>
          <a:ln w="12700">
            <a:solidFill>
              <a:schemeClr val="tx1"/>
            </a:solidFill>
            <a:miter lim="800000"/>
            <a:headEnd type="none" w="sm" len="sm"/>
            <a:tailEnd type="none" w="sm" len="sm"/>
          </a:ln>
          <a:effectLst/>
        </p:spPr>
        <p:txBody>
          <a:bodyPr wrap="none" anchor="ctr"/>
          <a:lstStyle/>
          <a:p>
            <a:pPr algn="ctr" eaLnBrk="0" fontAlgn="base" hangingPunct="0">
              <a:spcBef>
                <a:spcPct val="0"/>
              </a:spcBef>
              <a:spcAft>
                <a:spcPct val="0"/>
              </a:spcAft>
            </a:pPr>
            <a:r>
              <a:rPr lang="en-US" sz="2400">
                <a:solidFill>
                  <a:srgbClr val="000000"/>
                </a:solidFill>
                <a:latin typeface="Book Antiqua" pitchFamily="18" charset="0"/>
              </a:rPr>
              <a:t>Distribution</a:t>
            </a:r>
          </a:p>
        </p:txBody>
      </p:sp>
      <p:sp>
        <p:nvSpPr>
          <p:cNvPr id="12299" name="Text Box 11"/>
          <p:cNvSpPr txBox="1">
            <a:spLocks noChangeArrowheads="1"/>
          </p:cNvSpPr>
          <p:nvPr/>
        </p:nvSpPr>
        <p:spPr bwMode="auto">
          <a:xfrm>
            <a:off x="2308226" y="1881188"/>
            <a:ext cx="1643063" cy="457200"/>
          </a:xfrm>
          <a:prstGeom prst="rect">
            <a:avLst/>
          </a:prstGeom>
          <a:noFill/>
          <a:ln w="12700">
            <a:noFill/>
            <a:miter lim="800000"/>
            <a:headEnd type="none" w="sm" len="sm"/>
            <a:tailEnd type="none" w="sm" len="sm"/>
          </a:ln>
          <a:effectLst/>
        </p:spPr>
        <p:txBody>
          <a:bodyPr wrap="none">
            <a:spAutoFit/>
          </a:bodyPr>
          <a:lstStyle/>
          <a:p>
            <a:pPr eaLnBrk="0" fontAlgn="base" hangingPunct="0">
              <a:spcBef>
                <a:spcPct val="0"/>
              </a:spcBef>
              <a:spcAft>
                <a:spcPct val="0"/>
              </a:spcAft>
            </a:pPr>
            <a:r>
              <a:rPr lang="en-US" sz="2400">
                <a:solidFill>
                  <a:srgbClr val="000000"/>
                </a:solidFill>
                <a:latin typeface="Book Antiqua" pitchFamily="18" charset="0"/>
              </a:rPr>
              <a:t>Raw water</a:t>
            </a:r>
          </a:p>
        </p:txBody>
      </p:sp>
      <p:cxnSp>
        <p:nvCxnSpPr>
          <p:cNvPr id="12300" name="AutoShape 12"/>
          <p:cNvCxnSpPr>
            <a:cxnSpLocks noChangeShapeType="1"/>
            <a:stCxn id="12299" idx="3"/>
            <a:endCxn id="12291" idx="0"/>
          </p:cNvCxnSpPr>
          <p:nvPr/>
        </p:nvCxnSpPr>
        <p:spPr bwMode="auto">
          <a:xfrm>
            <a:off x="3951288" y="2109788"/>
            <a:ext cx="487362" cy="315882"/>
          </a:xfrm>
          <a:prstGeom prst="curvedConnector2">
            <a:avLst/>
          </a:prstGeom>
          <a:noFill/>
          <a:ln w="50800">
            <a:solidFill>
              <a:schemeClr val="accent1"/>
            </a:solidFill>
            <a:round/>
            <a:headEnd type="none" w="sm" len="sm"/>
            <a:tailEnd type="triangle" w="med" len="med"/>
          </a:ln>
          <a:effectLst/>
        </p:spPr>
      </p:cxnSp>
      <p:cxnSp>
        <p:nvCxnSpPr>
          <p:cNvPr id="12301" name="AutoShape 13"/>
          <p:cNvCxnSpPr>
            <a:cxnSpLocks noChangeShapeType="1"/>
            <a:stCxn id="12291" idx="2"/>
            <a:endCxn id="12292" idx="0"/>
          </p:cNvCxnSpPr>
          <p:nvPr/>
        </p:nvCxnSpPr>
        <p:spPr bwMode="auto">
          <a:xfrm>
            <a:off x="4438650" y="2825781"/>
            <a:ext cx="0" cy="695295"/>
          </a:xfrm>
          <a:prstGeom prst="straightConnector1">
            <a:avLst/>
          </a:prstGeom>
          <a:noFill/>
          <a:ln w="50800">
            <a:solidFill>
              <a:schemeClr val="accent1"/>
            </a:solidFill>
            <a:round/>
            <a:headEnd type="none" w="sm" len="sm"/>
            <a:tailEnd type="triangle" w="med" len="sm"/>
          </a:ln>
          <a:effectLst/>
        </p:spPr>
      </p:cxnSp>
      <p:cxnSp>
        <p:nvCxnSpPr>
          <p:cNvPr id="12302" name="AutoShape 14"/>
          <p:cNvCxnSpPr>
            <a:cxnSpLocks noChangeShapeType="1"/>
            <a:stCxn id="12292" idx="2"/>
            <a:endCxn id="12293" idx="0"/>
          </p:cNvCxnSpPr>
          <p:nvPr/>
        </p:nvCxnSpPr>
        <p:spPr bwMode="auto">
          <a:xfrm rot="5400000">
            <a:off x="4128294" y="4383882"/>
            <a:ext cx="620713" cy="0"/>
          </a:xfrm>
          <a:prstGeom prst="straightConnector1">
            <a:avLst/>
          </a:prstGeom>
          <a:noFill/>
          <a:ln w="50800">
            <a:solidFill>
              <a:schemeClr val="accent1"/>
            </a:solidFill>
            <a:round/>
            <a:headEnd type="none" w="sm" len="sm"/>
            <a:tailEnd type="triangle" w="med" len="sm"/>
          </a:ln>
          <a:effectLst/>
        </p:spPr>
      </p:cxnSp>
      <p:cxnSp>
        <p:nvCxnSpPr>
          <p:cNvPr id="12303" name="AutoShape 15"/>
          <p:cNvCxnSpPr>
            <a:cxnSpLocks noChangeShapeType="1"/>
            <a:stCxn id="12293" idx="2"/>
            <a:endCxn id="12294" idx="0"/>
          </p:cNvCxnSpPr>
          <p:nvPr/>
        </p:nvCxnSpPr>
        <p:spPr bwMode="auto">
          <a:xfrm rot="5400000">
            <a:off x="4128294" y="5557044"/>
            <a:ext cx="620712" cy="0"/>
          </a:xfrm>
          <a:prstGeom prst="straightConnector1">
            <a:avLst/>
          </a:prstGeom>
          <a:noFill/>
          <a:ln w="50800">
            <a:solidFill>
              <a:schemeClr val="accent1"/>
            </a:solidFill>
            <a:round/>
            <a:headEnd type="none" w="sm" len="sm"/>
            <a:tailEnd type="triangle" w="med" len="sm"/>
          </a:ln>
          <a:effectLst/>
        </p:spPr>
      </p:cxnSp>
      <p:cxnSp>
        <p:nvCxnSpPr>
          <p:cNvPr id="12304" name="AutoShape 16"/>
          <p:cNvCxnSpPr>
            <a:cxnSpLocks noChangeShapeType="1"/>
            <a:stCxn id="12294" idx="3"/>
            <a:endCxn id="12295" idx="1"/>
          </p:cNvCxnSpPr>
          <p:nvPr/>
        </p:nvCxnSpPr>
        <p:spPr bwMode="auto">
          <a:xfrm flipV="1">
            <a:off x="5562600" y="2624139"/>
            <a:ext cx="1638300" cy="3519487"/>
          </a:xfrm>
          <a:prstGeom prst="curvedConnector3">
            <a:avLst>
              <a:gd name="adj1" fmla="val 50000"/>
            </a:avLst>
          </a:prstGeom>
          <a:noFill/>
          <a:ln w="50800">
            <a:solidFill>
              <a:schemeClr val="accent1"/>
            </a:solidFill>
            <a:round/>
            <a:headEnd type="none" w="sm" len="sm"/>
            <a:tailEnd type="triangle" w="med" len="sm"/>
          </a:ln>
          <a:effectLst/>
        </p:spPr>
      </p:cxnSp>
      <p:cxnSp>
        <p:nvCxnSpPr>
          <p:cNvPr id="12305" name="AutoShape 17"/>
          <p:cNvCxnSpPr>
            <a:cxnSpLocks noChangeShapeType="1"/>
            <a:stCxn id="12295" idx="2"/>
            <a:endCxn id="12296" idx="0"/>
          </p:cNvCxnSpPr>
          <p:nvPr/>
        </p:nvCxnSpPr>
        <p:spPr bwMode="auto">
          <a:xfrm rot="5400000">
            <a:off x="8014494" y="3210719"/>
            <a:ext cx="620712" cy="0"/>
          </a:xfrm>
          <a:prstGeom prst="straightConnector1">
            <a:avLst/>
          </a:prstGeom>
          <a:noFill/>
          <a:ln w="50800">
            <a:solidFill>
              <a:schemeClr val="accent1"/>
            </a:solidFill>
            <a:round/>
            <a:headEnd type="none" w="sm" len="sm"/>
            <a:tailEnd type="triangle" w="med" len="sm"/>
          </a:ln>
          <a:effectLst/>
        </p:spPr>
      </p:cxnSp>
      <p:cxnSp>
        <p:nvCxnSpPr>
          <p:cNvPr id="12306" name="AutoShape 18"/>
          <p:cNvCxnSpPr>
            <a:cxnSpLocks noChangeShapeType="1"/>
            <a:stCxn id="12296" idx="2"/>
            <a:endCxn id="12297" idx="0"/>
          </p:cNvCxnSpPr>
          <p:nvPr/>
        </p:nvCxnSpPr>
        <p:spPr bwMode="auto">
          <a:xfrm rot="5400000">
            <a:off x="8014494" y="4383882"/>
            <a:ext cx="620713" cy="0"/>
          </a:xfrm>
          <a:prstGeom prst="straightConnector1">
            <a:avLst/>
          </a:prstGeom>
          <a:noFill/>
          <a:ln w="50800">
            <a:solidFill>
              <a:schemeClr val="accent1"/>
            </a:solidFill>
            <a:round/>
            <a:headEnd type="none" w="sm" len="sm"/>
            <a:tailEnd type="triangle" w="med" len="sm"/>
          </a:ln>
          <a:effectLst/>
        </p:spPr>
      </p:cxnSp>
      <p:cxnSp>
        <p:nvCxnSpPr>
          <p:cNvPr id="12307" name="AutoShape 19"/>
          <p:cNvCxnSpPr>
            <a:cxnSpLocks noChangeShapeType="1"/>
            <a:stCxn id="12297" idx="2"/>
            <a:endCxn id="12298" idx="0"/>
          </p:cNvCxnSpPr>
          <p:nvPr/>
        </p:nvCxnSpPr>
        <p:spPr bwMode="auto">
          <a:xfrm rot="5400000">
            <a:off x="8014494" y="5557044"/>
            <a:ext cx="620712" cy="0"/>
          </a:xfrm>
          <a:prstGeom prst="straightConnector1">
            <a:avLst/>
          </a:prstGeom>
          <a:noFill/>
          <a:ln w="50800">
            <a:solidFill>
              <a:schemeClr val="accent1"/>
            </a:solidFill>
            <a:round/>
            <a:headEnd type="none" w="sm" len="sm"/>
            <a:tailEnd type="triangle" w="med" len="sm"/>
          </a:ln>
          <a:effectLst/>
        </p:spPr>
      </p:cxnSp>
      <p:sp>
        <p:nvSpPr>
          <p:cNvPr id="12308" name="Text Box 20"/>
          <p:cNvSpPr txBox="1">
            <a:spLocks noChangeArrowheads="1"/>
          </p:cNvSpPr>
          <p:nvPr/>
        </p:nvSpPr>
        <p:spPr bwMode="auto">
          <a:xfrm>
            <a:off x="1430976" y="3549006"/>
            <a:ext cx="1606530" cy="461665"/>
          </a:xfrm>
          <a:prstGeom prst="rect">
            <a:avLst/>
          </a:prstGeom>
          <a:noFill/>
          <a:ln w="50800">
            <a:noFill/>
            <a:miter lim="800000"/>
            <a:headEnd type="none" w="sm" len="sm"/>
            <a:tailEnd type="none" w="med" len="sm"/>
          </a:ln>
          <a:effectLst/>
        </p:spPr>
        <p:txBody>
          <a:bodyPr wrap="none" anchor="ctr">
            <a:spAutoFit/>
          </a:bodyPr>
          <a:lstStyle/>
          <a:p>
            <a:pPr algn="r" eaLnBrk="0" fontAlgn="base" hangingPunct="0">
              <a:spcBef>
                <a:spcPct val="0"/>
              </a:spcBef>
              <a:spcAft>
                <a:spcPct val="0"/>
              </a:spcAft>
            </a:pPr>
            <a:r>
              <a:rPr lang="en-US" sz="2400" dirty="0">
                <a:solidFill>
                  <a:srgbClr val="3399FF"/>
                </a:solidFill>
                <a:latin typeface="Book Antiqua" pitchFamily="18" charset="0"/>
              </a:rPr>
              <a:t>Coagulant</a:t>
            </a:r>
          </a:p>
        </p:txBody>
      </p:sp>
      <p:cxnSp>
        <p:nvCxnSpPr>
          <p:cNvPr id="12309" name="AutoShape 21"/>
          <p:cNvCxnSpPr>
            <a:cxnSpLocks noChangeShapeType="1"/>
            <a:stCxn id="12308" idx="3"/>
            <a:endCxn id="12292" idx="1"/>
          </p:cNvCxnSpPr>
          <p:nvPr/>
        </p:nvCxnSpPr>
        <p:spPr bwMode="auto">
          <a:xfrm>
            <a:off x="3037506" y="3779838"/>
            <a:ext cx="277194" cy="17462"/>
          </a:xfrm>
          <a:prstGeom prst="curvedConnector3">
            <a:avLst>
              <a:gd name="adj1" fmla="val 50000"/>
            </a:avLst>
          </a:prstGeom>
          <a:noFill/>
          <a:ln w="50800">
            <a:solidFill>
              <a:schemeClr val="accent3"/>
            </a:solidFill>
            <a:round/>
            <a:headEnd type="none" w="sm" len="sm"/>
            <a:tailEnd type="triangle" w="med" len="sm"/>
          </a:ln>
          <a:effectLst/>
        </p:spPr>
      </p:cxnSp>
      <p:sp>
        <p:nvSpPr>
          <p:cNvPr id="12310" name="Text Box 22"/>
          <p:cNvSpPr txBox="1">
            <a:spLocks noChangeArrowheads="1"/>
          </p:cNvSpPr>
          <p:nvPr/>
        </p:nvSpPr>
        <p:spPr bwMode="auto">
          <a:xfrm>
            <a:off x="6489356" y="3581871"/>
            <a:ext cx="590550" cy="457200"/>
          </a:xfrm>
          <a:prstGeom prst="rect">
            <a:avLst/>
          </a:prstGeom>
          <a:noFill/>
          <a:ln w="50800">
            <a:noFill/>
            <a:miter lim="800000"/>
            <a:headEnd type="none" w="sm" len="sm"/>
            <a:tailEnd type="none" w="med" len="sm"/>
          </a:ln>
          <a:effectLst/>
        </p:spPr>
        <p:txBody>
          <a:bodyPr wrap="none" anchor="ctr">
            <a:spAutoFit/>
          </a:bodyPr>
          <a:lstStyle/>
          <a:p>
            <a:pPr algn="r" eaLnBrk="0" fontAlgn="base" hangingPunct="0">
              <a:spcBef>
                <a:spcPct val="0"/>
              </a:spcBef>
              <a:spcAft>
                <a:spcPct val="0"/>
              </a:spcAft>
            </a:pPr>
            <a:r>
              <a:rPr lang="en-US" sz="2400" dirty="0">
                <a:solidFill>
                  <a:srgbClr val="3399FF"/>
                </a:solidFill>
                <a:latin typeface="Book Antiqua" pitchFamily="18" charset="0"/>
              </a:rPr>
              <a:t>Cl</a:t>
            </a:r>
            <a:r>
              <a:rPr lang="en-US" sz="2400" baseline="-25000" dirty="0">
                <a:solidFill>
                  <a:srgbClr val="3399FF"/>
                </a:solidFill>
                <a:latin typeface="Book Antiqua" pitchFamily="18" charset="0"/>
              </a:rPr>
              <a:t>2</a:t>
            </a:r>
            <a:endParaRPr lang="en-US" sz="2400" dirty="0">
              <a:solidFill>
                <a:srgbClr val="3399FF"/>
              </a:solidFill>
              <a:latin typeface="Book Antiqua" pitchFamily="18" charset="0"/>
            </a:endParaRPr>
          </a:p>
        </p:txBody>
      </p:sp>
      <p:cxnSp>
        <p:nvCxnSpPr>
          <p:cNvPr id="12311" name="AutoShape 23"/>
          <p:cNvCxnSpPr>
            <a:cxnSpLocks noChangeShapeType="1"/>
            <a:stCxn id="12310" idx="3"/>
            <a:endCxn id="12296" idx="1"/>
          </p:cNvCxnSpPr>
          <p:nvPr/>
        </p:nvCxnSpPr>
        <p:spPr bwMode="auto">
          <a:xfrm flipV="1">
            <a:off x="7079906" y="3797301"/>
            <a:ext cx="120994" cy="13171"/>
          </a:xfrm>
          <a:prstGeom prst="curvedConnector3">
            <a:avLst>
              <a:gd name="adj1" fmla="val 50000"/>
            </a:avLst>
          </a:prstGeom>
          <a:noFill/>
          <a:ln w="50800">
            <a:solidFill>
              <a:schemeClr val="accent3"/>
            </a:solidFill>
            <a:round/>
            <a:headEnd type="none" w="sm" len="sm"/>
            <a:tailEnd type="triangle" w="med" len="sm"/>
          </a:ln>
          <a:effectLst/>
        </p:spPr>
      </p:cxnSp>
      <p:sp>
        <p:nvSpPr>
          <p:cNvPr id="12312" name="Text Box 24"/>
          <p:cNvSpPr txBox="1">
            <a:spLocks noChangeArrowheads="1"/>
          </p:cNvSpPr>
          <p:nvPr/>
        </p:nvSpPr>
        <p:spPr bwMode="auto">
          <a:xfrm>
            <a:off x="5105400" y="2971801"/>
            <a:ext cx="1238250" cy="519113"/>
          </a:xfrm>
          <a:prstGeom prst="rect">
            <a:avLst/>
          </a:prstGeom>
          <a:noFill/>
          <a:ln w="50800">
            <a:noFill/>
            <a:miter lim="800000"/>
            <a:headEnd type="none" w="sm" len="sm"/>
            <a:tailEnd type="none" w="med" len="sm"/>
          </a:ln>
          <a:effectLst/>
        </p:spPr>
        <p:txBody>
          <a:bodyPr wrap="none" anchor="ctr">
            <a:spAutoFit/>
          </a:bodyPr>
          <a:lstStyle/>
          <a:p>
            <a:pPr algn="ctr" eaLnBrk="0" fontAlgn="base" hangingPunct="0">
              <a:spcBef>
                <a:spcPct val="0"/>
              </a:spcBef>
              <a:spcAft>
                <a:spcPct val="0"/>
              </a:spcAft>
            </a:pPr>
            <a:r>
              <a:rPr lang="en-US" sz="2800" dirty="0">
                <a:solidFill>
                  <a:srgbClr val="E39304">
                    <a:lumMod val="50000"/>
                  </a:srgbClr>
                </a:solidFill>
                <a:latin typeface="Book Antiqua" pitchFamily="18" charset="0"/>
              </a:rPr>
              <a:t>sludge</a:t>
            </a:r>
          </a:p>
        </p:txBody>
      </p:sp>
      <p:sp>
        <p:nvSpPr>
          <p:cNvPr id="12313" name="Text Box 25"/>
          <p:cNvSpPr txBox="1">
            <a:spLocks noChangeArrowheads="1"/>
          </p:cNvSpPr>
          <p:nvPr/>
        </p:nvSpPr>
        <p:spPr bwMode="auto">
          <a:xfrm>
            <a:off x="5943600" y="6172201"/>
            <a:ext cx="1238250" cy="519113"/>
          </a:xfrm>
          <a:prstGeom prst="rect">
            <a:avLst/>
          </a:prstGeom>
          <a:noFill/>
          <a:ln w="50800">
            <a:noFill/>
            <a:miter lim="800000"/>
            <a:headEnd type="none" w="sm" len="sm"/>
            <a:tailEnd type="none" w="med" len="sm"/>
          </a:ln>
          <a:effectLst/>
        </p:spPr>
        <p:txBody>
          <a:bodyPr wrap="none" anchor="ctr">
            <a:spAutoFit/>
          </a:bodyPr>
          <a:lstStyle/>
          <a:p>
            <a:pPr algn="ctr" eaLnBrk="0" fontAlgn="base" hangingPunct="0">
              <a:spcBef>
                <a:spcPct val="0"/>
              </a:spcBef>
              <a:spcAft>
                <a:spcPct val="0"/>
              </a:spcAft>
            </a:pPr>
            <a:r>
              <a:rPr lang="en-US" sz="2800">
                <a:solidFill>
                  <a:srgbClr val="E39304">
                    <a:lumMod val="50000"/>
                  </a:srgbClr>
                </a:solidFill>
                <a:latin typeface="Book Antiqua" pitchFamily="18" charset="0"/>
              </a:rPr>
              <a:t>sludge</a:t>
            </a:r>
          </a:p>
        </p:txBody>
      </p:sp>
      <p:cxnSp>
        <p:nvCxnSpPr>
          <p:cNvPr id="12314" name="AutoShape 26"/>
          <p:cNvCxnSpPr>
            <a:cxnSpLocks noChangeShapeType="1"/>
            <a:stCxn id="12294" idx="3"/>
            <a:endCxn id="12313" idx="1"/>
          </p:cNvCxnSpPr>
          <p:nvPr/>
        </p:nvCxnSpPr>
        <p:spPr bwMode="auto">
          <a:xfrm>
            <a:off x="5562600" y="6143626"/>
            <a:ext cx="381000" cy="288925"/>
          </a:xfrm>
          <a:prstGeom prst="curvedConnector3">
            <a:avLst>
              <a:gd name="adj1" fmla="val 50000"/>
            </a:avLst>
          </a:prstGeom>
          <a:noFill/>
          <a:ln w="50800">
            <a:solidFill>
              <a:schemeClr val="accent6">
                <a:lumMod val="50000"/>
              </a:schemeClr>
            </a:solidFill>
            <a:round/>
            <a:headEnd type="none" w="sm" len="sm"/>
            <a:tailEnd type="triangle" w="med" len="sm"/>
          </a:ln>
          <a:effectLst/>
        </p:spPr>
      </p:cxnSp>
      <p:sp>
        <p:nvSpPr>
          <p:cNvPr id="12315" name="Text Box 27"/>
          <p:cNvSpPr txBox="1">
            <a:spLocks noChangeArrowheads="1"/>
          </p:cNvSpPr>
          <p:nvPr/>
        </p:nvSpPr>
        <p:spPr bwMode="auto">
          <a:xfrm>
            <a:off x="8709911" y="2908191"/>
            <a:ext cx="1834522" cy="646331"/>
          </a:xfrm>
          <a:prstGeom prst="rect">
            <a:avLst/>
          </a:prstGeom>
          <a:noFill/>
          <a:ln w="50800">
            <a:noFill/>
            <a:miter lim="800000"/>
            <a:headEnd type="none" w="sm" len="sm"/>
            <a:tailEnd type="none" w="med" len="sm"/>
          </a:ln>
          <a:effectLst/>
        </p:spPr>
        <p:txBody>
          <a:bodyPr wrap="square" anchor="ctr">
            <a:spAutoFit/>
          </a:bodyPr>
          <a:lstStyle/>
          <a:p>
            <a:pPr algn="ctr" eaLnBrk="0" fontAlgn="base" hangingPunct="0">
              <a:spcBef>
                <a:spcPct val="0"/>
              </a:spcBef>
              <a:spcAft>
                <a:spcPct val="0"/>
              </a:spcAft>
            </a:pPr>
            <a:r>
              <a:rPr lang="en-US" dirty="0">
                <a:solidFill>
                  <a:srgbClr val="E39304">
                    <a:lumMod val="50000"/>
                  </a:srgbClr>
                </a:solidFill>
                <a:latin typeface="Book Antiqua" pitchFamily="18" charset="0"/>
              </a:rPr>
              <a:t>Backwash water</a:t>
            </a:r>
          </a:p>
        </p:txBody>
      </p:sp>
      <p:cxnSp>
        <p:nvCxnSpPr>
          <p:cNvPr id="12316" name="AutoShape 28"/>
          <p:cNvCxnSpPr>
            <a:cxnSpLocks noChangeShapeType="1"/>
            <a:stCxn id="12295" idx="3"/>
            <a:endCxn id="12315" idx="0"/>
          </p:cNvCxnSpPr>
          <p:nvPr/>
        </p:nvCxnSpPr>
        <p:spPr bwMode="auto">
          <a:xfrm>
            <a:off x="9448800" y="2624138"/>
            <a:ext cx="178372" cy="284052"/>
          </a:xfrm>
          <a:prstGeom prst="curvedConnector2">
            <a:avLst/>
          </a:prstGeom>
          <a:noFill/>
          <a:ln w="50800">
            <a:solidFill>
              <a:schemeClr val="accent6">
                <a:lumMod val="50000"/>
              </a:schemeClr>
            </a:solidFill>
            <a:round/>
            <a:headEnd type="none" w="sm" len="sm"/>
            <a:tailEnd type="triangle" w="med" len="sm"/>
          </a:ln>
          <a:effectLst/>
        </p:spPr>
      </p:cxnSp>
      <p:cxnSp>
        <p:nvCxnSpPr>
          <p:cNvPr id="12317" name="AutoShape 29"/>
          <p:cNvCxnSpPr>
            <a:cxnSpLocks noChangeShapeType="1"/>
            <a:stCxn id="12291" idx="3"/>
            <a:endCxn id="12312" idx="0"/>
          </p:cNvCxnSpPr>
          <p:nvPr/>
        </p:nvCxnSpPr>
        <p:spPr bwMode="auto">
          <a:xfrm>
            <a:off x="5562601" y="2625726"/>
            <a:ext cx="161925" cy="346075"/>
          </a:xfrm>
          <a:prstGeom prst="curvedConnector2">
            <a:avLst/>
          </a:prstGeom>
          <a:noFill/>
          <a:ln w="50800">
            <a:solidFill>
              <a:schemeClr val="accent6">
                <a:lumMod val="50000"/>
              </a:schemeClr>
            </a:solidFill>
            <a:round/>
            <a:headEnd type="none" w="sm" len="sm"/>
            <a:tailEnd type="triangle" w="med" len="sm"/>
          </a:ln>
          <a:effectLst/>
        </p:spPr>
      </p:cxnSp>
    </p:spTree>
    <p:extLst>
      <p:ext uri="{BB962C8B-B14F-4D97-AF65-F5344CB8AC3E}">
        <p14:creationId xmlns:p14="http://schemas.microsoft.com/office/powerpoint/2010/main" val="1483122041"/>
      </p:ext>
    </p:extLst>
  </p:cSld>
  <p:clrMapOvr>
    <a:masterClrMapping/>
  </p:clrMapOvr>
  <p:transition>
    <p:fade/>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Membrane fouling</a:t>
            </a:r>
            <a:endParaRPr lang="en-US" dirty="0"/>
          </a:p>
        </p:txBody>
      </p:sp>
      <p:sp>
        <p:nvSpPr>
          <p:cNvPr id="3" name="Content Placeholder 2"/>
          <p:cNvSpPr>
            <a:spLocks noGrp="1"/>
          </p:cNvSpPr>
          <p:nvPr>
            <p:ph idx="1"/>
          </p:nvPr>
        </p:nvSpPr>
        <p:spPr/>
        <p:txBody>
          <a:bodyPr/>
          <a:lstStyle/>
          <a:p>
            <a:r>
              <a:rPr lang="en-US" dirty="0" smtClean="0"/>
              <a:t>Reduction in flow due to accumulation of particles and adsorbed species</a:t>
            </a:r>
          </a:p>
          <a:p>
            <a:r>
              <a:rPr lang="en-US" dirty="0" smtClean="0"/>
              <a:t>Can be reduced with  chemical treatment</a:t>
            </a:r>
          </a:p>
          <a:p>
            <a:r>
              <a:rPr lang="en-US" dirty="0" smtClean="0"/>
              <a:t>Another waste stream that requires management</a:t>
            </a:r>
          </a:p>
          <a:p>
            <a:r>
              <a:rPr lang="en-US" dirty="0" smtClean="0"/>
              <a:t>Increases the required footprint of the treatment plant</a:t>
            </a:r>
            <a:endParaRPr lang="en-US" dirty="0"/>
          </a:p>
        </p:txBody>
      </p:sp>
    </p:spTree>
    <p:extLst>
      <p:ext uri="{BB962C8B-B14F-4D97-AF65-F5344CB8AC3E}">
        <p14:creationId xmlns:p14="http://schemas.microsoft.com/office/powerpoint/2010/main" val="1838827698"/>
      </p:ext>
    </p:extLst>
  </p:cSld>
  <p:clrMapOvr>
    <a:masterClrMapping/>
  </p:clrMapOvr>
  <p:transition>
    <p:fade/>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Membrane cleaning</a:t>
            </a:r>
            <a:endParaRPr lang="en-US" dirty="0"/>
          </a:p>
        </p:txBody>
      </p:sp>
      <p:sp>
        <p:nvSpPr>
          <p:cNvPr id="3" name="Content Placeholder 2"/>
          <p:cNvSpPr>
            <a:spLocks noGrp="1"/>
          </p:cNvSpPr>
          <p:nvPr>
            <p:ph idx="1"/>
          </p:nvPr>
        </p:nvSpPr>
        <p:spPr/>
        <p:txBody>
          <a:bodyPr/>
          <a:lstStyle/>
          <a:p>
            <a:r>
              <a:rPr lang="en-US" dirty="0"/>
              <a:t>Backwash velocities are generally much higher than filtration </a:t>
            </a:r>
            <a:r>
              <a:rPr lang="en-US" dirty="0" smtClean="0"/>
              <a:t>velocities</a:t>
            </a:r>
          </a:p>
          <a:p>
            <a:r>
              <a:rPr lang="en-US" dirty="0" smtClean="0"/>
              <a:t>Generally </a:t>
            </a:r>
            <a:r>
              <a:rPr lang="en-US" dirty="0"/>
              <a:t>a high enough velocity to displace the cake in a single pulse is </a:t>
            </a:r>
            <a:r>
              <a:rPr lang="en-US" dirty="0" smtClean="0"/>
              <a:t>desirable</a:t>
            </a:r>
          </a:p>
          <a:p>
            <a:r>
              <a:rPr lang="en-US" dirty="0" smtClean="0"/>
              <a:t>Total </a:t>
            </a:r>
            <a:r>
              <a:rPr lang="en-US" dirty="0"/>
              <a:t>volume of </a:t>
            </a:r>
            <a:r>
              <a:rPr lang="en-US" dirty="0" smtClean="0"/>
              <a:t>backwash must </a:t>
            </a:r>
            <a:r>
              <a:rPr lang="en-US" dirty="0"/>
              <a:t>be sufficient to move the particles far enough away from the membrane that they </a:t>
            </a:r>
            <a:r>
              <a:rPr lang="en-US" dirty="0" smtClean="0"/>
              <a:t>are </a:t>
            </a:r>
            <a:r>
              <a:rPr lang="en-US" dirty="0"/>
              <a:t>not re-entrained when forward flow </a:t>
            </a:r>
            <a:r>
              <a:rPr lang="en-US" dirty="0" smtClean="0"/>
              <a:t>resumes</a:t>
            </a:r>
          </a:p>
          <a:p>
            <a:r>
              <a:rPr lang="en-US" dirty="0" smtClean="0"/>
              <a:t>Chemicals are added to remove molecules that have entered the pores</a:t>
            </a:r>
            <a:endParaRPr lang="en-US" dirty="0"/>
          </a:p>
        </p:txBody>
      </p:sp>
    </p:spTree>
    <p:extLst>
      <p:ext uri="{BB962C8B-B14F-4D97-AF65-F5344CB8AC3E}">
        <p14:creationId xmlns:p14="http://schemas.microsoft.com/office/powerpoint/2010/main" val="1003857380"/>
      </p:ext>
    </p:extLst>
  </p:cSld>
  <p:clrMapOvr>
    <a:masterClrMapping/>
  </p:clrMapOvr>
  <p:transition>
    <p:fade/>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Membrane Story: Temple Texas</a:t>
            </a:r>
            <a:endParaRPr lang="en-US" dirty="0"/>
          </a:p>
        </p:txBody>
      </p:sp>
      <p:sp>
        <p:nvSpPr>
          <p:cNvPr id="3" name="Content Placeholder 2"/>
          <p:cNvSpPr>
            <a:spLocks noGrp="1"/>
          </p:cNvSpPr>
          <p:nvPr>
            <p:ph idx="1"/>
          </p:nvPr>
        </p:nvSpPr>
        <p:spPr/>
        <p:txBody>
          <a:bodyPr/>
          <a:lstStyle/>
          <a:p>
            <a:pPr marL="342900" lvl="1" indent="-342900"/>
            <a:r>
              <a:rPr lang="en-US" kern="1200" dirty="0">
                <a:latin typeface="Arial" pitchFamily="34" charset="0"/>
              </a:rPr>
              <a:t>Expect to treat 15 </a:t>
            </a:r>
            <a:r>
              <a:rPr lang="en-US" kern="1200" dirty="0" smtClean="0">
                <a:latin typeface="Arial" pitchFamily="34" charset="0"/>
              </a:rPr>
              <a:t>MGD</a:t>
            </a:r>
            <a:r>
              <a:rPr lang="en-US" dirty="0" smtClean="0"/>
              <a:t> (2004)</a:t>
            </a:r>
          </a:p>
          <a:p>
            <a:pPr lvl="1"/>
            <a:r>
              <a:rPr lang="en-US" dirty="0" smtClean="0"/>
              <a:t>Membranes from Pall Corporation</a:t>
            </a:r>
          </a:p>
          <a:p>
            <a:pPr lvl="1"/>
            <a:r>
              <a:rPr lang="en-US" kern="1200" dirty="0">
                <a:latin typeface="Arial" pitchFamily="34" charset="0"/>
              </a:rPr>
              <a:t>No pretreatment</a:t>
            </a:r>
          </a:p>
          <a:p>
            <a:pPr lvl="1"/>
            <a:r>
              <a:rPr lang="en-US" kern="1200" dirty="0">
                <a:latin typeface="Arial" pitchFamily="34" charset="0"/>
              </a:rPr>
              <a:t>$</a:t>
            </a:r>
            <a:r>
              <a:rPr lang="en-US" kern="1200" dirty="0" smtClean="0">
                <a:latin typeface="Arial" pitchFamily="34" charset="0"/>
              </a:rPr>
              <a:t>14,800,000</a:t>
            </a:r>
          </a:p>
          <a:p>
            <a:r>
              <a:rPr lang="en-US" dirty="0" smtClean="0"/>
              <a:t>Reduced flow after 1</a:t>
            </a:r>
            <a:r>
              <a:rPr lang="en-US" baseline="30000" dirty="0" smtClean="0"/>
              <a:t>st</a:t>
            </a:r>
            <a:r>
              <a:rPr lang="en-US" dirty="0" smtClean="0"/>
              <a:t> year 11.6 MGD</a:t>
            </a:r>
          </a:p>
          <a:p>
            <a:r>
              <a:rPr lang="en-US" dirty="0" smtClean="0"/>
              <a:t>2008 upgrade</a:t>
            </a:r>
          </a:p>
          <a:p>
            <a:pPr lvl="1"/>
            <a:r>
              <a:rPr lang="en-US" dirty="0" smtClean="0"/>
              <a:t>New chemical clean in </a:t>
            </a:r>
            <a:r>
              <a:rPr lang="en-US" dirty="0"/>
              <a:t>place system $590,524 </a:t>
            </a:r>
            <a:endParaRPr lang="en-US" dirty="0" smtClean="0"/>
          </a:p>
          <a:p>
            <a:pPr lvl="1"/>
            <a:r>
              <a:rPr lang="en-US" dirty="0"/>
              <a:t>Flocculation/Sedimentation $</a:t>
            </a:r>
            <a:r>
              <a:rPr lang="en-US" dirty="0" smtClean="0"/>
              <a:t>2,607,785</a:t>
            </a:r>
          </a:p>
          <a:p>
            <a:pPr lvl="1"/>
            <a:r>
              <a:rPr lang="en-US" dirty="0" smtClean="0"/>
              <a:t>Total cost – $35,263 per L/s of capacity</a:t>
            </a:r>
          </a:p>
          <a:p>
            <a:r>
              <a:rPr lang="en-US" dirty="0" smtClean="0"/>
              <a:t>2017 capacity reduced to 6 </a:t>
            </a:r>
            <a:r>
              <a:rPr lang="en-US" dirty="0" err="1" smtClean="0"/>
              <a:t>mgd</a:t>
            </a:r>
            <a:endParaRPr lang="en-US" dirty="0"/>
          </a:p>
        </p:txBody>
      </p:sp>
      <p:pic>
        <p:nvPicPr>
          <p:cNvPr id="4" name="Picture 2" descr="Membrane Filtration Plant - Temple, Texa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44210" y="1600200"/>
            <a:ext cx="2723790" cy="18158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41753"/>
      </p:ext>
    </p:extLst>
  </p:cSld>
  <p:clrMapOvr>
    <a:masterClrMapping/>
  </p:clrMapOvr>
  <p:transition>
    <p:fade/>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1338263" y="-133350"/>
            <a:ext cx="9515475" cy="7124700"/>
          </a:xfrm>
          <a:prstGeom prst="rect">
            <a:avLst/>
          </a:prstGeom>
        </p:spPr>
      </p:pic>
    </p:spTree>
    <p:extLst>
      <p:ext uri="{BB962C8B-B14F-4D97-AF65-F5344CB8AC3E}">
        <p14:creationId xmlns:p14="http://schemas.microsoft.com/office/powerpoint/2010/main" val="2153424315"/>
      </p:ext>
    </p:extLst>
  </p:cSld>
  <p:clrMapOvr>
    <a:masterClrMapping/>
  </p:clrMapOvr>
  <p:transition>
    <p:fade/>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missing</a:t>
            </a:r>
            <a:endParaRPr lang="en-US" dirty="0"/>
          </a:p>
        </p:txBody>
      </p:sp>
      <p:sp>
        <p:nvSpPr>
          <p:cNvPr id="3" name="Content Placeholder 2"/>
          <p:cNvSpPr>
            <a:spLocks noGrp="1"/>
          </p:cNvSpPr>
          <p:nvPr>
            <p:ph idx="1"/>
          </p:nvPr>
        </p:nvSpPr>
        <p:spPr/>
        <p:txBody>
          <a:bodyPr/>
          <a:lstStyle/>
          <a:p>
            <a:r>
              <a:rPr lang="en-US" dirty="0" smtClean="0"/>
              <a:t>What solids concentration can membrane filters handle?</a:t>
            </a:r>
          </a:p>
          <a:p>
            <a:r>
              <a:rPr lang="en-US" dirty="0" smtClean="0"/>
              <a:t>How do coagulant nanoparticles interact with membrane filters?</a:t>
            </a:r>
          </a:p>
          <a:p>
            <a:r>
              <a:rPr lang="en-US" dirty="0" smtClean="0"/>
              <a:t>What is the mechanism responsible for head loss build up?</a:t>
            </a:r>
          </a:p>
          <a:p>
            <a:r>
              <a:rPr lang="en-US" dirty="0" smtClean="0"/>
              <a:t>How do membranes handle dissolved organic matter?</a:t>
            </a:r>
          </a:p>
          <a:p>
            <a:endParaRPr lang="en-US" dirty="0"/>
          </a:p>
        </p:txBody>
      </p:sp>
    </p:spTree>
    <p:extLst>
      <p:ext uri="{BB962C8B-B14F-4D97-AF65-F5344CB8AC3E}">
        <p14:creationId xmlns:p14="http://schemas.microsoft.com/office/powerpoint/2010/main" val="417015641"/>
      </p:ext>
    </p:extLst>
  </p:cSld>
  <p:clrMapOvr>
    <a:masterClrMapping/>
  </p:clrMapOvr>
  <p:transition>
    <p:fade/>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Assignment on unit process selection</a:t>
            </a:r>
            <a:endParaRPr lang="en-US" dirty="0"/>
          </a:p>
        </p:txBody>
      </p:sp>
      <p:sp>
        <p:nvSpPr>
          <p:cNvPr id="3" name="Content Placeholder 2"/>
          <p:cNvSpPr>
            <a:spLocks noGrp="1"/>
          </p:cNvSpPr>
          <p:nvPr>
            <p:ph idx="1"/>
          </p:nvPr>
        </p:nvSpPr>
        <p:spPr/>
        <p:txBody>
          <a:bodyPr/>
          <a:lstStyle/>
          <a:p>
            <a:r>
              <a:rPr lang="en-US" dirty="0" smtClean="0"/>
              <a:t>Goal is to create better tools</a:t>
            </a:r>
          </a:p>
          <a:p>
            <a:r>
              <a:rPr lang="en-US" dirty="0" smtClean="0"/>
              <a:t>What are the dream characteristics of this tool?</a:t>
            </a:r>
          </a:p>
          <a:p>
            <a:r>
              <a:rPr lang="en-US" dirty="0" smtClean="0"/>
              <a:t>What do you want this tool to do?</a:t>
            </a:r>
            <a:endParaRPr lang="en-US" dirty="0"/>
          </a:p>
          <a:p>
            <a:endParaRPr lang="en-US" dirty="0" smtClean="0"/>
          </a:p>
          <a:p>
            <a:endParaRPr lang="en-US" dirty="0"/>
          </a:p>
        </p:txBody>
      </p:sp>
    </p:spTree>
    <p:extLst>
      <p:ext uri="{BB962C8B-B14F-4D97-AF65-F5344CB8AC3E}">
        <p14:creationId xmlns:p14="http://schemas.microsoft.com/office/powerpoint/2010/main" val="1398472467"/>
      </p:ext>
    </p:extLst>
  </p:cSld>
  <p:clrMapOvr>
    <a:masterClrMapping/>
  </p:clrMapOvr>
  <p:transition>
    <p:fade/>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of a model for removal of dissolved species with membranes</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2392943" y="1355522"/>
            <a:ext cx="7406113" cy="5502478"/>
          </a:xfrm>
          <a:prstGeom prst="rect">
            <a:avLst/>
          </a:prstGeom>
        </p:spPr>
      </p:pic>
      <p:sp>
        <p:nvSpPr>
          <p:cNvPr id="5" name="TextBox 4"/>
          <p:cNvSpPr txBox="1"/>
          <p:nvPr/>
        </p:nvSpPr>
        <p:spPr>
          <a:xfrm>
            <a:off x="9580067" y="6488668"/>
            <a:ext cx="2611933" cy="369332"/>
          </a:xfrm>
          <a:prstGeom prst="rect">
            <a:avLst/>
          </a:prstGeom>
          <a:noFill/>
        </p:spPr>
        <p:txBody>
          <a:bodyPr wrap="none" rtlCol="0">
            <a:spAutoFit/>
          </a:bodyPr>
          <a:lstStyle/>
          <a:p>
            <a:r>
              <a:rPr lang="en-US" dirty="0" smtClean="0"/>
              <a:t>MWH’s Water Treatment</a:t>
            </a:r>
            <a:endParaRPr lang="en-US" dirty="0"/>
          </a:p>
        </p:txBody>
      </p:sp>
    </p:spTree>
    <p:extLst>
      <p:ext uri="{BB962C8B-B14F-4D97-AF65-F5344CB8AC3E}">
        <p14:creationId xmlns:p14="http://schemas.microsoft.com/office/powerpoint/2010/main" val="2354723899"/>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r>
              <a:rPr lang="en-US" dirty="0" smtClean="0"/>
              <a:t>AguaClara </a:t>
            </a:r>
            <a:r>
              <a:rPr lang="en-US" dirty="0"/>
              <a:t>Surface Water Treatment</a:t>
            </a:r>
          </a:p>
        </p:txBody>
      </p:sp>
      <p:sp>
        <p:nvSpPr>
          <p:cNvPr id="12291" name="Rectangle 3"/>
          <p:cNvSpPr>
            <a:spLocks noChangeArrowheads="1"/>
          </p:cNvSpPr>
          <p:nvPr/>
        </p:nvSpPr>
        <p:spPr bwMode="auto">
          <a:xfrm>
            <a:off x="2713337" y="2425670"/>
            <a:ext cx="2247900" cy="400110"/>
          </a:xfrm>
          <a:prstGeom prst="rect">
            <a:avLst/>
          </a:prstGeom>
          <a:noFill/>
          <a:ln w="12700">
            <a:solidFill>
              <a:schemeClr val="tx2"/>
            </a:solidFill>
            <a:miter lim="800000"/>
            <a:headEnd type="none" w="sm" len="sm"/>
            <a:tailEnd type="none" w="sm" len="sm"/>
          </a:ln>
          <a:effectLst/>
        </p:spPr>
        <p:txBody>
          <a:bodyPr wrap="square" anchor="ctr">
            <a:noAutofit/>
          </a:bodyPr>
          <a:lstStyle/>
          <a:p>
            <a:pPr algn="ctr" eaLnBrk="0" fontAlgn="base" hangingPunct="0">
              <a:spcBef>
                <a:spcPct val="0"/>
              </a:spcBef>
              <a:spcAft>
                <a:spcPct val="0"/>
              </a:spcAft>
            </a:pPr>
            <a:r>
              <a:rPr lang="en-US" sz="1400" dirty="0">
                <a:solidFill>
                  <a:srgbClr val="00005A"/>
                </a:solidFill>
                <a:latin typeface="Book Antiqua" pitchFamily="18" charset="0"/>
              </a:rPr>
              <a:t>Screening, grit removal, flow measurement</a:t>
            </a:r>
          </a:p>
        </p:txBody>
      </p:sp>
      <p:sp>
        <p:nvSpPr>
          <p:cNvPr id="12293" name="Rectangle 5"/>
          <p:cNvSpPr>
            <a:spLocks noChangeArrowheads="1"/>
          </p:cNvSpPr>
          <p:nvPr/>
        </p:nvSpPr>
        <p:spPr bwMode="auto">
          <a:xfrm>
            <a:off x="2713337" y="3455062"/>
            <a:ext cx="2247900" cy="552450"/>
          </a:xfrm>
          <a:prstGeom prst="rect">
            <a:avLst/>
          </a:prstGeom>
          <a:noFill/>
          <a:ln w="12700">
            <a:solidFill>
              <a:schemeClr val="tx1"/>
            </a:solidFill>
            <a:miter lim="800000"/>
            <a:headEnd type="none" w="sm" len="sm"/>
            <a:tailEnd type="none" w="sm" len="sm"/>
          </a:ln>
          <a:effectLst/>
        </p:spPr>
        <p:txBody>
          <a:bodyPr wrap="none" anchor="ctr"/>
          <a:lstStyle/>
          <a:p>
            <a:pPr algn="ctr" eaLnBrk="0" fontAlgn="base" hangingPunct="0">
              <a:spcBef>
                <a:spcPct val="0"/>
              </a:spcBef>
              <a:spcAft>
                <a:spcPct val="0"/>
              </a:spcAft>
            </a:pPr>
            <a:r>
              <a:rPr lang="en-US" dirty="0">
                <a:solidFill>
                  <a:srgbClr val="000000"/>
                </a:solidFill>
                <a:latin typeface="Book Antiqua" pitchFamily="18" charset="0"/>
              </a:rPr>
              <a:t>Hydraulic </a:t>
            </a:r>
          </a:p>
          <a:p>
            <a:pPr algn="ctr" eaLnBrk="0" fontAlgn="base" hangingPunct="0">
              <a:spcBef>
                <a:spcPct val="0"/>
              </a:spcBef>
              <a:spcAft>
                <a:spcPct val="0"/>
              </a:spcAft>
            </a:pPr>
            <a:r>
              <a:rPr lang="en-US" dirty="0">
                <a:solidFill>
                  <a:srgbClr val="000000"/>
                </a:solidFill>
                <a:latin typeface="Book Antiqua" pitchFamily="18" charset="0"/>
              </a:rPr>
              <a:t>Flocculation</a:t>
            </a:r>
          </a:p>
        </p:txBody>
      </p:sp>
      <p:sp>
        <p:nvSpPr>
          <p:cNvPr id="12294" name="Rectangle 6"/>
          <p:cNvSpPr>
            <a:spLocks noChangeArrowheads="1"/>
          </p:cNvSpPr>
          <p:nvPr/>
        </p:nvSpPr>
        <p:spPr bwMode="auto">
          <a:xfrm>
            <a:off x="4113512" y="5599665"/>
            <a:ext cx="2247900" cy="552450"/>
          </a:xfrm>
          <a:prstGeom prst="rect">
            <a:avLst/>
          </a:prstGeom>
          <a:noFill/>
          <a:ln w="12700">
            <a:solidFill>
              <a:schemeClr val="tx2"/>
            </a:solidFill>
            <a:miter lim="800000"/>
            <a:headEnd type="none" w="sm" len="sm"/>
            <a:tailEnd type="none" w="sm" len="sm"/>
          </a:ln>
          <a:effectLst/>
        </p:spPr>
        <p:txBody>
          <a:bodyPr wrap="none" anchor="ctr"/>
          <a:lstStyle/>
          <a:p>
            <a:pPr algn="ctr" eaLnBrk="0" fontAlgn="base" hangingPunct="0">
              <a:spcBef>
                <a:spcPct val="0"/>
              </a:spcBef>
              <a:spcAft>
                <a:spcPct val="0"/>
              </a:spcAft>
            </a:pPr>
            <a:r>
              <a:rPr lang="en-US" sz="2400" dirty="0">
                <a:solidFill>
                  <a:srgbClr val="00005A"/>
                </a:solidFill>
                <a:latin typeface="Book Antiqua" pitchFamily="18" charset="0"/>
              </a:rPr>
              <a:t>Plate Settlers</a:t>
            </a:r>
          </a:p>
        </p:txBody>
      </p:sp>
      <p:sp>
        <p:nvSpPr>
          <p:cNvPr id="12295" name="Rectangle 7"/>
          <p:cNvSpPr>
            <a:spLocks noChangeArrowheads="1"/>
          </p:cNvSpPr>
          <p:nvPr/>
        </p:nvSpPr>
        <p:spPr bwMode="auto">
          <a:xfrm>
            <a:off x="7200900" y="2347913"/>
            <a:ext cx="2247900" cy="552450"/>
          </a:xfrm>
          <a:prstGeom prst="rect">
            <a:avLst/>
          </a:prstGeom>
          <a:noFill/>
          <a:ln w="12700">
            <a:solidFill>
              <a:schemeClr val="tx1"/>
            </a:solidFill>
            <a:miter lim="800000"/>
            <a:headEnd type="none" w="sm" len="sm"/>
            <a:tailEnd type="none" w="sm" len="sm"/>
          </a:ln>
          <a:effectLst/>
        </p:spPr>
        <p:txBody>
          <a:bodyPr wrap="none" anchor="ctr"/>
          <a:lstStyle/>
          <a:p>
            <a:pPr algn="ctr" eaLnBrk="0" fontAlgn="base" hangingPunct="0">
              <a:spcBef>
                <a:spcPct val="0"/>
              </a:spcBef>
              <a:spcAft>
                <a:spcPct val="0"/>
              </a:spcAft>
            </a:pPr>
            <a:r>
              <a:rPr lang="en-US" sz="2000" dirty="0">
                <a:solidFill>
                  <a:srgbClr val="000000"/>
                </a:solidFill>
                <a:latin typeface="Book Antiqua" pitchFamily="18" charset="0"/>
              </a:rPr>
              <a:t>Stacked Rapid</a:t>
            </a:r>
          </a:p>
          <a:p>
            <a:pPr algn="ctr" eaLnBrk="0" fontAlgn="base" hangingPunct="0">
              <a:spcBef>
                <a:spcPct val="0"/>
              </a:spcBef>
              <a:spcAft>
                <a:spcPct val="0"/>
              </a:spcAft>
            </a:pPr>
            <a:r>
              <a:rPr lang="en-US" sz="2000" dirty="0">
                <a:solidFill>
                  <a:srgbClr val="000000"/>
                </a:solidFill>
                <a:latin typeface="Book Antiqua" pitchFamily="18" charset="0"/>
              </a:rPr>
              <a:t> Sand Filtration</a:t>
            </a:r>
          </a:p>
        </p:txBody>
      </p:sp>
      <p:sp>
        <p:nvSpPr>
          <p:cNvPr id="12297" name="Rectangle 9"/>
          <p:cNvSpPr>
            <a:spLocks noChangeArrowheads="1"/>
          </p:cNvSpPr>
          <p:nvPr/>
        </p:nvSpPr>
        <p:spPr bwMode="auto">
          <a:xfrm>
            <a:off x="7200899" y="3762375"/>
            <a:ext cx="2247900" cy="552450"/>
          </a:xfrm>
          <a:prstGeom prst="rect">
            <a:avLst/>
          </a:prstGeom>
          <a:noFill/>
          <a:ln w="12700">
            <a:solidFill>
              <a:schemeClr val="tx1"/>
            </a:solidFill>
            <a:miter lim="800000"/>
            <a:headEnd type="none" w="sm" len="sm"/>
            <a:tailEnd type="none" w="sm" len="sm"/>
          </a:ln>
          <a:effectLst/>
        </p:spPr>
        <p:txBody>
          <a:bodyPr wrap="none" anchor="ctr"/>
          <a:lstStyle/>
          <a:p>
            <a:pPr algn="ctr" eaLnBrk="0" fontAlgn="base" hangingPunct="0">
              <a:spcBef>
                <a:spcPct val="0"/>
              </a:spcBef>
              <a:spcAft>
                <a:spcPct val="0"/>
              </a:spcAft>
            </a:pPr>
            <a:r>
              <a:rPr lang="en-US" sz="2400">
                <a:solidFill>
                  <a:srgbClr val="000000"/>
                </a:solidFill>
                <a:latin typeface="Book Antiqua" pitchFamily="18" charset="0"/>
              </a:rPr>
              <a:t>Storage</a:t>
            </a:r>
          </a:p>
        </p:txBody>
      </p:sp>
      <p:sp>
        <p:nvSpPr>
          <p:cNvPr id="12298" name="Rectangle 10"/>
          <p:cNvSpPr>
            <a:spLocks noChangeArrowheads="1"/>
          </p:cNvSpPr>
          <p:nvPr/>
        </p:nvSpPr>
        <p:spPr bwMode="auto">
          <a:xfrm>
            <a:off x="7209137" y="4849835"/>
            <a:ext cx="2247900" cy="552450"/>
          </a:xfrm>
          <a:prstGeom prst="rect">
            <a:avLst/>
          </a:prstGeom>
          <a:noFill/>
          <a:ln w="12700">
            <a:solidFill>
              <a:schemeClr val="tx1"/>
            </a:solidFill>
            <a:miter lim="800000"/>
            <a:headEnd type="none" w="sm" len="sm"/>
            <a:tailEnd type="none" w="sm" len="sm"/>
          </a:ln>
          <a:effectLst/>
        </p:spPr>
        <p:txBody>
          <a:bodyPr wrap="none" anchor="ctr"/>
          <a:lstStyle/>
          <a:p>
            <a:pPr algn="ctr" eaLnBrk="0" fontAlgn="base" hangingPunct="0">
              <a:spcBef>
                <a:spcPct val="0"/>
              </a:spcBef>
              <a:spcAft>
                <a:spcPct val="0"/>
              </a:spcAft>
            </a:pPr>
            <a:r>
              <a:rPr lang="en-US" sz="2400">
                <a:solidFill>
                  <a:srgbClr val="000000"/>
                </a:solidFill>
                <a:latin typeface="Book Antiqua" pitchFamily="18" charset="0"/>
              </a:rPr>
              <a:t>Distribution</a:t>
            </a:r>
          </a:p>
        </p:txBody>
      </p:sp>
      <p:sp>
        <p:nvSpPr>
          <p:cNvPr id="12299" name="Text Box 11"/>
          <p:cNvSpPr txBox="1">
            <a:spLocks noChangeArrowheads="1"/>
          </p:cNvSpPr>
          <p:nvPr/>
        </p:nvSpPr>
        <p:spPr bwMode="auto">
          <a:xfrm>
            <a:off x="1706863" y="1881188"/>
            <a:ext cx="1643063" cy="457200"/>
          </a:xfrm>
          <a:prstGeom prst="rect">
            <a:avLst/>
          </a:prstGeom>
          <a:noFill/>
          <a:ln w="12700">
            <a:noFill/>
            <a:miter lim="800000"/>
            <a:headEnd type="none" w="sm" len="sm"/>
            <a:tailEnd type="none" w="sm" len="sm"/>
          </a:ln>
          <a:effectLst/>
        </p:spPr>
        <p:txBody>
          <a:bodyPr wrap="none">
            <a:spAutoFit/>
          </a:bodyPr>
          <a:lstStyle/>
          <a:p>
            <a:pPr eaLnBrk="0" fontAlgn="base" hangingPunct="0">
              <a:spcBef>
                <a:spcPct val="0"/>
              </a:spcBef>
              <a:spcAft>
                <a:spcPct val="0"/>
              </a:spcAft>
            </a:pPr>
            <a:r>
              <a:rPr lang="en-US" sz="2400">
                <a:solidFill>
                  <a:srgbClr val="000000"/>
                </a:solidFill>
                <a:latin typeface="Book Antiqua" pitchFamily="18" charset="0"/>
              </a:rPr>
              <a:t>Raw water</a:t>
            </a:r>
          </a:p>
        </p:txBody>
      </p:sp>
      <p:cxnSp>
        <p:nvCxnSpPr>
          <p:cNvPr id="12300" name="AutoShape 12"/>
          <p:cNvCxnSpPr>
            <a:cxnSpLocks noChangeShapeType="1"/>
            <a:stCxn id="12299" idx="3"/>
            <a:endCxn id="12291" idx="0"/>
          </p:cNvCxnSpPr>
          <p:nvPr/>
        </p:nvCxnSpPr>
        <p:spPr bwMode="auto">
          <a:xfrm>
            <a:off x="3349925" y="2109788"/>
            <a:ext cx="487362" cy="315882"/>
          </a:xfrm>
          <a:prstGeom prst="curvedConnector2">
            <a:avLst/>
          </a:prstGeom>
          <a:noFill/>
          <a:ln w="50800">
            <a:solidFill>
              <a:schemeClr val="accent1"/>
            </a:solidFill>
            <a:round/>
            <a:headEnd type="none" w="sm" len="sm"/>
            <a:tailEnd type="triangle" w="med" len="med"/>
          </a:ln>
          <a:effectLst/>
        </p:spPr>
      </p:cxnSp>
      <p:cxnSp>
        <p:nvCxnSpPr>
          <p:cNvPr id="12301" name="AutoShape 13"/>
          <p:cNvCxnSpPr>
            <a:cxnSpLocks noChangeShapeType="1"/>
            <a:stCxn id="12291" idx="2"/>
            <a:endCxn id="12293" idx="0"/>
          </p:cNvCxnSpPr>
          <p:nvPr/>
        </p:nvCxnSpPr>
        <p:spPr bwMode="auto">
          <a:xfrm>
            <a:off x="3837287" y="2825780"/>
            <a:ext cx="0" cy="629282"/>
          </a:xfrm>
          <a:prstGeom prst="straightConnector1">
            <a:avLst/>
          </a:prstGeom>
          <a:noFill/>
          <a:ln w="50800">
            <a:solidFill>
              <a:schemeClr val="accent1"/>
            </a:solidFill>
            <a:round/>
            <a:headEnd type="none" w="sm" len="sm"/>
            <a:tailEnd type="triangle" w="med" len="sm"/>
          </a:ln>
          <a:effectLst/>
        </p:spPr>
      </p:cxnSp>
      <p:cxnSp>
        <p:nvCxnSpPr>
          <p:cNvPr id="12303" name="AutoShape 15"/>
          <p:cNvCxnSpPr>
            <a:cxnSpLocks noChangeShapeType="1"/>
            <a:stCxn id="34" idx="2"/>
            <a:endCxn id="12294" idx="0"/>
          </p:cNvCxnSpPr>
          <p:nvPr/>
        </p:nvCxnSpPr>
        <p:spPr bwMode="auto">
          <a:xfrm>
            <a:off x="3837288" y="4984771"/>
            <a:ext cx="1400175" cy="614894"/>
          </a:xfrm>
          <a:prstGeom prst="straightConnector1">
            <a:avLst/>
          </a:prstGeom>
          <a:noFill/>
          <a:ln w="50800">
            <a:solidFill>
              <a:schemeClr val="accent1"/>
            </a:solidFill>
            <a:round/>
            <a:headEnd type="none" w="sm" len="sm"/>
            <a:tailEnd type="triangle" w="med" len="sm"/>
          </a:ln>
          <a:effectLst/>
        </p:spPr>
      </p:cxnSp>
      <p:cxnSp>
        <p:nvCxnSpPr>
          <p:cNvPr id="12304" name="AutoShape 16"/>
          <p:cNvCxnSpPr>
            <a:cxnSpLocks noChangeShapeType="1"/>
            <a:stCxn id="12294" idx="3"/>
            <a:endCxn id="12295" idx="1"/>
          </p:cNvCxnSpPr>
          <p:nvPr/>
        </p:nvCxnSpPr>
        <p:spPr bwMode="auto">
          <a:xfrm flipV="1">
            <a:off x="6361412" y="2624138"/>
            <a:ext cx="839488" cy="3251752"/>
          </a:xfrm>
          <a:prstGeom prst="curvedConnector3">
            <a:avLst>
              <a:gd name="adj1" fmla="val 50000"/>
            </a:avLst>
          </a:prstGeom>
          <a:noFill/>
          <a:ln w="50800">
            <a:solidFill>
              <a:schemeClr val="accent1"/>
            </a:solidFill>
            <a:round/>
            <a:headEnd type="none" w="sm" len="sm"/>
            <a:tailEnd type="triangle" w="med" len="sm"/>
          </a:ln>
          <a:effectLst/>
        </p:spPr>
      </p:cxnSp>
      <p:cxnSp>
        <p:nvCxnSpPr>
          <p:cNvPr id="12305" name="AutoShape 17"/>
          <p:cNvCxnSpPr>
            <a:cxnSpLocks noChangeShapeType="1"/>
            <a:stCxn id="12295" idx="2"/>
            <a:endCxn id="12297" idx="0"/>
          </p:cNvCxnSpPr>
          <p:nvPr/>
        </p:nvCxnSpPr>
        <p:spPr bwMode="auto">
          <a:xfrm flipH="1">
            <a:off x="8324850" y="2900363"/>
            <a:ext cx="1" cy="862012"/>
          </a:xfrm>
          <a:prstGeom prst="straightConnector1">
            <a:avLst/>
          </a:prstGeom>
          <a:noFill/>
          <a:ln w="50800">
            <a:solidFill>
              <a:schemeClr val="accent1"/>
            </a:solidFill>
            <a:round/>
            <a:headEnd type="none" w="sm" len="sm"/>
            <a:tailEnd type="triangle" w="med" len="sm"/>
          </a:ln>
          <a:effectLst/>
        </p:spPr>
      </p:cxnSp>
      <p:cxnSp>
        <p:nvCxnSpPr>
          <p:cNvPr id="12307" name="AutoShape 19"/>
          <p:cNvCxnSpPr>
            <a:cxnSpLocks noChangeShapeType="1"/>
            <a:stCxn id="12297" idx="2"/>
            <a:endCxn id="12298" idx="0"/>
          </p:cNvCxnSpPr>
          <p:nvPr/>
        </p:nvCxnSpPr>
        <p:spPr bwMode="auto">
          <a:xfrm>
            <a:off x="8324849" y="4314825"/>
            <a:ext cx="8238" cy="535010"/>
          </a:xfrm>
          <a:prstGeom prst="straightConnector1">
            <a:avLst/>
          </a:prstGeom>
          <a:noFill/>
          <a:ln w="50800">
            <a:solidFill>
              <a:schemeClr val="accent1"/>
            </a:solidFill>
            <a:round/>
            <a:headEnd type="none" w="sm" len="sm"/>
            <a:tailEnd type="triangle" w="med" len="sm"/>
          </a:ln>
          <a:effectLst/>
        </p:spPr>
      </p:cxnSp>
      <p:sp>
        <p:nvSpPr>
          <p:cNvPr id="12308" name="Text Box 20"/>
          <p:cNvSpPr txBox="1">
            <a:spLocks noChangeArrowheads="1"/>
          </p:cNvSpPr>
          <p:nvPr/>
        </p:nvSpPr>
        <p:spPr bwMode="auto">
          <a:xfrm>
            <a:off x="1760868" y="2892102"/>
            <a:ext cx="1606530" cy="461665"/>
          </a:xfrm>
          <a:prstGeom prst="rect">
            <a:avLst/>
          </a:prstGeom>
          <a:noFill/>
          <a:ln w="50800">
            <a:noFill/>
            <a:miter lim="800000"/>
            <a:headEnd type="none" w="sm" len="sm"/>
            <a:tailEnd type="none" w="med" len="sm"/>
          </a:ln>
          <a:effectLst/>
        </p:spPr>
        <p:txBody>
          <a:bodyPr wrap="none" anchor="ctr">
            <a:spAutoFit/>
          </a:bodyPr>
          <a:lstStyle/>
          <a:p>
            <a:pPr algn="r" eaLnBrk="0" fontAlgn="base" hangingPunct="0">
              <a:spcBef>
                <a:spcPct val="0"/>
              </a:spcBef>
              <a:spcAft>
                <a:spcPct val="0"/>
              </a:spcAft>
            </a:pPr>
            <a:r>
              <a:rPr lang="en-US" sz="2400" dirty="0">
                <a:solidFill>
                  <a:srgbClr val="3399FF"/>
                </a:solidFill>
                <a:latin typeface="Book Antiqua" pitchFamily="18" charset="0"/>
              </a:rPr>
              <a:t>Coagulant</a:t>
            </a:r>
          </a:p>
        </p:txBody>
      </p:sp>
      <p:cxnSp>
        <p:nvCxnSpPr>
          <p:cNvPr id="12309" name="AutoShape 21"/>
          <p:cNvCxnSpPr>
            <a:cxnSpLocks noChangeShapeType="1"/>
            <a:stCxn id="12308" idx="3"/>
            <a:endCxn id="12293" idx="0"/>
          </p:cNvCxnSpPr>
          <p:nvPr/>
        </p:nvCxnSpPr>
        <p:spPr bwMode="auto">
          <a:xfrm>
            <a:off x="3367399" y="3122934"/>
            <a:ext cx="469889" cy="332128"/>
          </a:xfrm>
          <a:prstGeom prst="curvedConnector2">
            <a:avLst/>
          </a:prstGeom>
          <a:noFill/>
          <a:ln w="50800">
            <a:solidFill>
              <a:schemeClr val="accent3"/>
            </a:solidFill>
            <a:round/>
            <a:headEnd type="none" w="sm" len="sm"/>
            <a:tailEnd type="triangle" w="med" len="sm"/>
          </a:ln>
          <a:effectLst/>
        </p:spPr>
      </p:cxnSp>
      <p:sp>
        <p:nvSpPr>
          <p:cNvPr id="12310" name="Text Box 22"/>
          <p:cNvSpPr txBox="1">
            <a:spLocks noChangeArrowheads="1"/>
          </p:cNvSpPr>
          <p:nvPr/>
        </p:nvSpPr>
        <p:spPr bwMode="auto">
          <a:xfrm>
            <a:off x="6980537" y="3071813"/>
            <a:ext cx="590550" cy="457200"/>
          </a:xfrm>
          <a:prstGeom prst="rect">
            <a:avLst/>
          </a:prstGeom>
          <a:noFill/>
          <a:ln w="50800">
            <a:noFill/>
            <a:miter lim="800000"/>
            <a:headEnd type="none" w="sm" len="sm"/>
            <a:tailEnd type="none" w="med" len="sm"/>
          </a:ln>
          <a:effectLst/>
        </p:spPr>
        <p:txBody>
          <a:bodyPr wrap="none" anchor="ctr">
            <a:spAutoFit/>
          </a:bodyPr>
          <a:lstStyle/>
          <a:p>
            <a:pPr algn="r" eaLnBrk="0" fontAlgn="base" hangingPunct="0">
              <a:spcBef>
                <a:spcPct val="0"/>
              </a:spcBef>
              <a:spcAft>
                <a:spcPct val="0"/>
              </a:spcAft>
            </a:pPr>
            <a:r>
              <a:rPr lang="en-US" sz="2400" dirty="0">
                <a:solidFill>
                  <a:srgbClr val="3399FF"/>
                </a:solidFill>
                <a:latin typeface="Book Antiqua" pitchFamily="18" charset="0"/>
              </a:rPr>
              <a:t>Cl</a:t>
            </a:r>
            <a:r>
              <a:rPr lang="en-US" sz="2400" baseline="-25000" dirty="0">
                <a:solidFill>
                  <a:srgbClr val="3399FF"/>
                </a:solidFill>
                <a:latin typeface="Book Antiqua" pitchFamily="18" charset="0"/>
              </a:rPr>
              <a:t>2</a:t>
            </a:r>
            <a:endParaRPr lang="en-US" sz="2400" dirty="0">
              <a:solidFill>
                <a:srgbClr val="3399FF"/>
              </a:solidFill>
              <a:latin typeface="Book Antiqua" pitchFamily="18" charset="0"/>
            </a:endParaRPr>
          </a:p>
        </p:txBody>
      </p:sp>
      <p:cxnSp>
        <p:nvCxnSpPr>
          <p:cNvPr id="12311" name="AutoShape 23"/>
          <p:cNvCxnSpPr>
            <a:cxnSpLocks noChangeShapeType="1"/>
            <a:stCxn id="12310" idx="3"/>
            <a:endCxn id="12297" idx="0"/>
          </p:cNvCxnSpPr>
          <p:nvPr/>
        </p:nvCxnSpPr>
        <p:spPr bwMode="auto">
          <a:xfrm>
            <a:off x="7571087" y="3300413"/>
            <a:ext cx="753762" cy="461962"/>
          </a:xfrm>
          <a:prstGeom prst="curvedConnector2">
            <a:avLst/>
          </a:prstGeom>
          <a:noFill/>
          <a:ln w="50800">
            <a:solidFill>
              <a:schemeClr val="accent3"/>
            </a:solidFill>
            <a:round/>
            <a:headEnd type="none" w="sm" len="sm"/>
            <a:tailEnd type="triangle" w="med" len="sm"/>
          </a:ln>
          <a:effectLst/>
        </p:spPr>
      </p:cxnSp>
      <p:sp>
        <p:nvSpPr>
          <p:cNvPr id="12312" name="Text Box 24"/>
          <p:cNvSpPr txBox="1">
            <a:spLocks noChangeArrowheads="1"/>
          </p:cNvSpPr>
          <p:nvPr/>
        </p:nvSpPr>
        <p:spPr bwMode="auto">
          <a:xfrm>
            <a:off x="4504037" y="2971801"/>
            <a:ext cx="1238250" cy="519113"/>
          </a:xfrm>
          <a:prstGeom prst="rect">
            <a:avLst/>
          </a:prstGeom>
          <a:noFill/>
          <a:ln w="50800">
            <a:noFill/>
            <a:miter lim="800000"/>
            <a:headEnd type="none" w="sm" len="sm"/>
            <a:tailEnd type="none" w="med" len="sm"/>
          </a:ln>
          <a:effectLst/>
        </p:spPr>
        <p:txBody>
          <a:bodyPr wrap="none" anchor="ctr">
            <a:spAutoFit/>
          </a:bodyPr>
          <a:lstStyle/>
          <a:p>
            <a:pPr algn="ctr" eaLnBrk="0" fontAlgn="base" hangingPunct="0">
              <a:spcBef>
                <a:spcPct val="0"/>
              </a:spcBef>
              <a:spcAft>
                <a:spcPct val="0"/>
              </a:spcAft>
            </a:pPr>
            <a:r>
              <a:rPr lang="en-US" sz="2800">
                <a:solidFill>
                  <a:srgbClr val="E39304">
                    <a:lumMod val="50000"/>
                  </a:srgbClr>
                </a:solidFill>
                <a:latin typeface="Book Antiqua" pitchFamily="18" charset="0"/>
              </a:rPr>
              <a:t>sludge</a:t>
            </a:r>
          </a:p>
        </p:txBody>
      </p:sp>
      <p:sp>
        <p:nvSpPr>
          <p:cNvPr id="12313" name="Text Box 25"/>
          <p:cNvSpPr txBox="1">
            <a:spLocks noChangeArrowheads="1"/>
          </p:cNvSpPr>
          <p:nvPr/>
        </p:nvSpPr>
        <p:spPr bwMode="auto">
          <a:xfrm>
            <a:off x="2232325" y="6338888"/>
            <a:ext cx="1238250" cy="519113"/>
          </a:xfrm>
          <a:prstGeom prst="rect">
            <a:avLst/>
          </a:prstGeom>
          <a:noFill/>
          <a:ln w="50800">
            <a:noFill/>
            <a:miter lim="800000"/>
            <a:headEnd type="none" w="sm" len="sm"/>
            <a:tailEnd type="none" w="med" len="sm"/>
          </a:ln>
          <a:effectLst/>
        </p:spPr>
        <p:txBody>
          <a:bodyPr wrap="none" anchor="ctr">
            <a:spAutoFit/>
          </a:bodyPr>
          <a:lstStyle/>
          <a:p>
            <a:pPr algn="ctr" eaLnBrk="0" fontAlgn="base" hangingPunct="0">
              <a:spcBef>
                <a:spcPct val="0"/>
              </a:spcBef>
              <a:spcAft>
                <a:spcPct val="0"/>
              </a:spcAft>
            </a:pPr>
            <a:r>
              <a:rPr lang="en-US" sz="2800" dirty="0">
                <a:solidFill>
                  <a:srgbClr val="E39304">
                    <a:lumMod val="50000"/>
                  </a:srgbClr>
                </a:solidFill>
                <a:latin typeface="Book Antiqua" pitchFamily="18" charset="0"/>
              </a:rPr>
              <a:t>sludge</a:t>
            </a:r>
          </a:p>
        </p:txBody>
      </p:sp>
      <p:cxnSp>
        <p:nvCxnSpPr>
          <p:cNvPr id="12314" name="AutoShape 26"/>
          <p:cNvCxnSpPr>
            <a:cxnSpLocks noChangeShapeType="1"/>
            <a:stCxn id="34" idx="2"/>
            <a:endCxn id="66" idx="0"/>
          </p:cNvCxnSpPr>
          <p:nvPr/>
        </p:nvCxnSpPr>
        <p:spPr bwMode="auto">
          <a:xfrm rot="5400000">
            <a:off x="3040326" y="4795898"/>
            <a:ext cx="608089" cy="985837"/>
          </a:xfrm>
          <a:prstGeom prst="curvedConnector3">
            <a:avLst>
              <a:gd name="adj1" fmla="val 50000"/>
            </a:avLst>
          </a:prstGeom>
          <a:noFill/>
          <a:ln w="50800">
            <a:solidFill>
              <a:schemeClr val="accent6">
                <a:lumMod val="50000"/>
              </a:schemeClr>
            </a:solidFill>
            <a:round/>
            <a:headEnd type="none" w="sm" len="sm"/>
            <a:tailEnd type="triangle" w="med" len="sm"/>
          </a:ln>
          <a:effectLst/>
        </p:spPr>
      </p:cxnSp>
      <p:sp>
        <p:nvSpPr>
          <p:cNvPr id="12315" name="Text Box 27"/>
          <p:cNvSpPr txBox="1">
            <a:spLocks noChangeArrowheads="1"/>
          </p:cNvSpPr>
          <p:nvPr/>
        </p:nvSpPr>
        <p:spPr bwMode="auto">
          <a:xfrm>
            <a:off x="9136276" y="2983052"/>
            <a:ext cx="1360790" cy="707886"/>
          </a:xfrm>
          <a:prstGeom prst="rect">
            <a:avLst/>
          </a:prstGeom>
          <a:noFill/>
          <a:ln w="50800">
            <a:noFill/>
            <a:miter lim="800000"/>
            <a:headEnd type="none" w="sm" len="sm"/>
            <a:tailEnd type="none" w="med" len="sm"/>
          </a:ln>
          <a:effectLst/>
        </p:spPr>
        <p:txBody>
          <a:bodyPr wrap="square" anchor="ctr">
            <a:spAutoFit/>
          </a:bodyPr>
          <a:lstStyle/>
          <a:p>
            <a:pPr algn="ctr" eaLnBrk="0" fontAlgn="base" hangingPunct="0">
              <a:spcBef>
                <a:spcPct val="0"/>
              </a:spcBef>
              <a:spcAft>
                <a:spcPct val="0"/>
              </a:spcAft>
            </a:pPr>
            <a:r>
              <a:rPr lang="en-US" sz="2000" dirty="0">
                <a:solidFill>
                  <a:srgbClr val="E39304">
                    <a:lumMod val="50000"/>
                  </a:srgbClr>
                </a:solidFill>
                <a:latin typeface="Book Antiqua" pitchFamily="18" charset="0"/>
              </a:rPr>
              <a:t>Backwash water</a:t>
            </a:r>
          </a:p>
        </p:txBody>
      </p:sp>
      <p:cxnSp>
        <p:nvCxnSpPr>
          <p:cNvPr id="12316" name="AutoShape 28"/>
          <p:cNvCxnSpPr>
            <a:cxnSpLocks noChangeShapeType="1"/>
            <a:stCxn id="12295" idx="3"/>
            <a:endCxn id="12315" idx="0"/>
          </p:cNvCxnSpPr>
          <p:nvPr/>
        </p:nvCxnSpPr>
        <p:spPr bwMode="auto">
          <a:xfrm>
            <a:off x="9448801" y="2624138"/>
            <a:ext cx="367871" cy="358914"/>
          </a:xfrm>
          <a:prstGeom prst="curvedConnector2">
            <a:avLst/>
          </a:prstGeom>
          <a:noFill/>
          <a:ln w="50800">
            <a:solidFill>
              <a:schemeClr val="accent6">
                <a:lumMod val="50000"/>
              </a:schemeClr>
            </a:solidFill>
            <a:round/>
            <a:headEnd type="none" w="sm" len="sm"/>
            <a:tailEnd type="triangle" w="med" len="sm"/>
          </a:ln>
          <a:effectLst/>
        </p:spPr>
      </p:cxnSp>
      <p:cxnSp>
        <p:nvCxnSpPr>
          <p:cNvPr id="12317" name="AutoShape 29"/>
          <p:cNvCxnSpPr>
            <a:cxnSpLocks noChangeShapeType="1"/>
            <a:stCxn id="12291" idx="3"/>
            <a:endCxn id="12312" idx="0"/>
          </p:cNvCxnSpPr>
          <p:nvPr/>
        </p:nvCxnSpPr>
        <p:spPr bwMode="auto">
          <a:xfrm>
            <a:off x="4961238" y="2625726"/>
            <a:ext cx="161925" cy="346075"/>
          </a:xfrm>
          <a:prstGeom prst="curvedConnector2">
            <a:avLst/>
          </a:prstGeom>
          <a:noFill/>
          <a:ln w="50800">
            <a:solidFill>
              <a:schemeClr val="accent6">
                <a:lumMod val="50000"/>
              </a:schemeClr>
            </a:solidFill>
            <a:round/>
            <a:headEnd type="none" w="sm" len="sm"/>
            <a:tailEnd type="triangle" w="med" len="sm"/>
          </a:ln>
          <a:effectLst/>
        </p:spPr>
      </p:cxnSp>
      <p:sp>
        <p:nvSpPr>
          <p:cNvPr id="34" name="Rectangle 5"/>
          <p:cNvSpPr>
            <a:spLocks noChangeArrowheads="1"/>
          </p:cNvSpPr>
          <p:nvPr/>
        </p:nvSpPr>
        <p:spPr bwMode="auto">
          <a:xfrm>
            <a:off x="2713337" y="4432321"/>
            <a:ext cx="2247900" cy="552450"/>
          </a:xfrm>
          <a:prstGeom prst="rect">
            <a:avLst/>
          </a:prstGeom>
          <a:noFill/>
          <a:ln w="12700">
            <a:solidFill>
              <a:schemeClr val="tx1"/>
            </a:solidFill>
            <a:miter lim="800000"/>
            <a:headEnd type="none" w="sm" len="sm"/>
            <a:tailEnd type="none" w="sm" len="sm"/>
          </a:ln>
          <a:effectLst/>
        </p:spPr>
        <p:txBody>
          <a:bodyPr wrap="none" anchor="ctr"/>
          <a:lstStyle/>
          <a:p>
            <a:pPr algn="ctr" eaLnBrk="0" fontAlgn="base" hangingPunct="0">
              <a:spcBef>
                <a:spcPct val="0"/>
              </a:spcBef>
              <a:spcAft>
                <a:spcPct val="0"/>
              </a:spcAft>
            </a:pPr>
            <a:r>
              <a:rPr lang="en-US" sz="2400" dirty="0">
                <a:solidFill>
                  <a:srgbClr val="000000"/>
                </a:solidFill>
                <a:latin typeface="Book Antiqua" pitchFamily="18" charset="0"/>
              </a:rPr>
              <a:t>Floc Blanket</a:t>
            </a:r>
          </a:p>
        </p:txBody>
      </p:sp>
      <p:cxnSp>
        <p:nvCxnSpPr>
          <p:cNvPr id="35" name="AutoShape 14"/>
          <p:cNvCxnSpPr>
            <a:cxnSpLocks noChangeShapeType="1"/>
            <a:stCxn id="12293" idx="2"/>
            <a:endCxn id="34" idx="0"/>
          </p:cNvCxnSpPr>
          <p:nvPr/>
        </p:nvCxnSpPr>
        <p:spPr bwMode="auto">
          <a:xfrm>
            <a:off x="3837287" y="4007513"/>
            <a:ext cx="0" cy="424809"/>
          </a:xfrm>
          <a:prstGeom prst="straightConnector1">
            <a:avLst/>
          </a:prstGeom>
          <a:noFill/>
          <a:ln w="50800">
            <a:solidFill>
              <a:schemeClr val="accent1"/>
            </a:solidFill>
            <a:round/>
            <a:headEnd type="none" w="sm" len="sm"/>
            <a:tailEnd type="triangle" w="med" len="sm"/>
          </a:ln>
          <a:effectLst/>
        </p:spPr>
      </p:cxnSp>
      <p:sp>
        <p:nvSpPr>
          <p:cNvPr id="66" name="Rectangle 6"/>
          <p:cNvSpPr>
            <a:spLocks noChangeArrowheads="1"/>
          </p:cNvSpPr>
          <p:nvPr/>
        </p:nvSpPr>
        <p:spPr bwMode="auto">
          <a:xfrm>
            <a:off x="1727500" y="5592860"/>
            <a:ext cx="2247900" cy="552450"/>
          </a:xfrm>
          <a:prstGeom prst="rect">
            <a:avLst/>
          </a:prstGeom>
          <a:noFill/>
          <a:ln w="12700">
            <a:solidFill>
              <a:schemeClr val="tx2"/>
            </a:solidFill>
            <a:miter lim="800000"/>
            <a:headEnd type="none" w="sm" len="sm"/>
            <a:tailEnd type="none" w="sm" len="sm"/>
          </a:ln>
          <a:effectLst/>
        </p:spPr>
        <p:txBody>
          <a:bodyPr wrap="none" anchor="ctr"/>
          <a:lstStyle/>
          <a:p>
            <a:pPr algn="ctr" eaLnBrk="0" fontAlgn="base" hangingPunct="0">
              <a:spcBef>
                <a:spcPct val="0"/>
              </a:spcBef>
              <a:spcAft>
                <a:spcPct val="0"/>
              </a:spcAft>
            </a:pPr>
            <a:r>
              <a:rPr lang="en-US" sz="2400" dirty="0">
                <a:solidFill>
                  <a:srgbClr val="00005A"/>
                </a:solidFill>
                <a:latin typeface="Book Antiqua" pitchFamily="18" charset="0"/>
              </a:rPr>
              <a:t>Floc Hopper</a:t>
            </a:r>
          </a:p>
        </p:txBody>
      </p:sp>
      <p:cxnSp>
        <p:nvCxnSpPr>
          <p:cNvPr id="74" name="AutoShape 29"/>
          <p:cNvCxnSpPr>
            <a:cxnSpLocks noChangeShapeType="1"/>
            <a:stCxn id="66" idx="2"/>
            <a:endCxn id="12313" idx="0"/>
          </p:cNvCxnSpPr>
          <p:nvPr/>
        </p:nvCxnSpPr>
        <p:spPr bwMode="auto">
          <a:xfrm rot="5400000">
            <a:off x="2754663" y="6242098"/>
            <a:ext cx="193577" cy="12700"/>
          </a:xfrm>
          <a:prstGeom prst="curvedConnector3">
            <a:avLst>
              <a:gd name="adj1" fmla="val 50000"/>
            </a:avLst>
          </a:prstGeom>
          <a:noFill/>
          <a:ln w="50800">
            <a:solidFill>
              <a:schemeClr val="accent6">
                <a:lumMod val="50000"/>
              </a:schemeClr>
            </a:solidFill>
            <a:round/>
            <a:headEnd type="none" w="sm" len="sm"/>
            <a:tailEnd type="triangle" w="med" len="sm"/>
          </a:ln>
          <a:effectLst/>
        </p:spPr>
      </p:cxnSp>
    </p:spTree>
    <p:extLst>
      <p:ext uri="{BB962C8B-B14F-4D97-AF65-F5344CB8AC3E}">
        <p14:creationId xmlns:p14="http://schemas.microsoft.com/office/powerpoint/2010/main" val="2966742152"/>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Conventional Floc/</a:t>
            </a:r>
            <a:r>
              <a:rPr lang="en-US" dirty="0" err="1" smtClean="0"/>
              <a:t>sed</a:t>
            </a:r>
            <a:r>
              <a:rPr lang="en-US" dirty="0" smtClean="0"/>
              <a:t>/rapid sand</a:t>
            </a:r>
            <a:br>
              <a:rPr lang="en-US" dirty="0" smtClean="0"/>
            </a:br>
            <a:r>
              <a:rPr lang="en-US" dirty="0" smtClean="0"/>
              <a:t>used to treat turbidity &gt; 10 NTU</a:t>
            </a:r>
            <a:endParaRPr lang="en-US" dirty="0"/>
          </a:p>
        </p:txBody>
      </p:sp>
      <p:pic>
        <p:nvPicPr>
          <p:cNvPr id="3" name="Picture 2"/>
          <p:cNvPicPr>
            <a:picLocks noChangeAspect="1"/>
          </p:cNvPicPr>
          <p:nvPr/>
        </p:nvPicPr>
        <p:blipFill>
          <a:blip r:embed="rId2"/>
          <a:stretch>
            <a:fillRect/>
          </a:stretch>
        </p:blipFill>
        <p:spPr>
          <a:xfrm>
            <a:off x="44548" y="2019300"/>
            <a:ext cx="12044907" cy="3344552"/>
          </a:xfrm>
          <a:prstGeom prst="rect">
            <a:avLst/>
          </a:prstGeom>
        </p:spPr>
      </p:pic>
      <p:sp>
        <p:nvSpPr>
          <p:cNvPr id="4" name="Rectangle 3"/>
          <p:cNvSpPr/>
          <p:nvPr/>
        </p:nvSpPr>
        <p:spPr>
          <a:xfrm>
            <a:off x="7148660" y="6124673"/>
            <a:ext cx="4738540" cy="461665"/>
          </a:xfrm>
          <a:prstGeom prst="rect">
            <a:avLst/>
          </a:prstGeom>
        </p:spPr>
        <p:txBody>
          <a:bodyPr wrap="square">
            <a:spAutoFit/>
          </a:bodyPr>
          <a:lstStyle/>
          <a:p>
            <a:r>
              <a:rPr lang="en-US" sz="800" i="1" dirty="0">
                <a:latin typeface="Times New Roman" panose="02020603050405020304" pitchFamily="18" charset="0"/>
              </a:rPr>
              <a:t>MWH’s Water Treatment: Principles and Design, Third Edition</a:t>
            </a:r>
          </a:p>
          <a:p>
            <a:r>
              <a:rPr lang="en-US" sz="800" dirty="0">
                <a:latin typeface="Times-Roman"/>
              </a:rPr>
              <a:t>John C. Crittenden, R. Rhodes </a:t>
            </a:r>
            <a:r>
              <a:rPr lang="en-US" sz="800" dirty="0" err="1">
                <a:latin typeface="Times-Roman"/>
              </a:rPr>
              <a:t>Trussell</a:t>
            </a:r>
            <a:r>
              <a:rPr lang="en-US" sz="800" dirty="0">
                <a:latin typeface="Times-Roman"/>
              </a:rPr>
              <a:t>, David W. Hand, Kerry J. Howe and George </a:t>
            </a:r>
            <a:r>
              <a:rPr lang="en-US" sz="800" dirty="0" err="1">
                <a:latin typeface="Times-Roman"/>
              </a:rPr>
              <a:t>Tchobanoglous</a:t>
            </a:r>
            <a:endParaRPr lang="en-US" sz="800" dirty="0">
              <a:latin typeface="Times-Roman"/>
            </a:endParaRPr>
          </a:p>
          <a:p>
            <a:r>
              <a:rPr lang="en-US" sz="800" dirty="0">
                <a:latin typeface="Times-Roman"/>
              </a:rPr>
              <a:t>Copyright © 2012 John Wiley &amp; Sons, Inc.</a:t>
            </a:r>
            <a:endParaRPr lang="en-US" dirty="0"/>
          </a:p>
        </p:txBody>
      </p:sp>
    </p:spTree>
    <p:extLst>
      <p:ext uri="{BB962C8B-B14F-4D97-AF65-F5344CB8AC3E}">
        <p14:creationId xmlns:p14="http://schemas.microsoft.com/office/powerpoint/2010/main" val="2365699579"/>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Membrane filtration for &lt;10 NTU</a:t>
            </a:r>
            <a:endParaRPr lang="en-US" dirty="0"/>
          </a:p>
        </p:txBody>
      </p:sp>
      <p:pic>
        <p:nvPicPr>
          <p:cNvPr id="3" name="Picture 2"/>
          <p:cNvPicPr>
            <a:picLocks noChangeAspect="1"/>
          </p:cNvPicPr>
          <p:nvPr/>
        </p:nvPicPr>
        <p:blipFill>
          <a:blip r:embed="rId2"/>
          <a:stretch>
            <a:fillRect/>
          </a:stretch>
        </p:blipFill>
        <p:spPr>
          <a:xfrm>
            <a:off x="207389" y="1850648"/>
            <a:ext cx="11359761" cy="3541484"/>
          </a:xfrm>
          <a:prstGeom prst="rect">
            <a:avLst/>
          </a:prstGeom>
        </p:spPr>
      </p:pic>
      <p:sp>
        <p:nvSpPr>
          <p:cNvPr id="4" name="Rectangle 3"/>
          <p:cNvSpPr/>
          <p:nvPr/>
        </p:nvSpPr>
        <p:spPr>
          <a:xfrm>
            <a:off x="7148660" y="6124673"/>
            <a:ext cx="4738540" cy="461665"/>
          </a:xfrm>
          <a:prstGeom prst="rect">
            <a:avLst/>
          </a:prstGeom>
        </p:spPr>
        <p:txBody>
          <a:bodyPr wrap="square">
            <a:spAutoFit/>
          </a:bodyPr>
          <a:lstStyle/>
          <a:p>
            <a:r>
              <a:rPr lang="en-US" sz="800" i="1" dirty="0">
                <a:latin typeface="Times New Roman" panose="02020603050405020304" pitchFamily="18" charset="0"/>
              </a:rPr>
              <a:t>MWH’s Water Treatment: Principles and Design, Third Edition</a:t>
            </a:r>
          </a:p>
          <a:p>
            <a:r>
              <a:rPr lang="en-US" sz="800" dirty="0">
                <a:latin typeface="Times-Roman"/>
              </a:rPr>
              <a:t>John C. Crittenden, R. Rhodes </a:t>
            </a:r>
            <a:r>
              <a:rPr lang="en-US" sz="800" dirty="0" err="1">
                <a:latin typeface="Times-Roman"/>
              </a:rPr>
              <a:t>Trussell</a:t>
            </a:r>
            <a:r>
              <a:rPr lang="en-US" sz="800" dirty="0">
                <a:latin typeface="Times-Roman"/>
              </a:rPr>
              <a:t>, David W. Hand, Kerry J. Howe and George </a:t>
            </a:r>
            <a:r>
              <a:rPr lang="en-US" sz="800" dirty="0" err="1">
                <a:latin typeface="Times-Roman"/>
              </a:rPr>
              <a:t>Tchobanoglous</a:t>
            </a:r>
            <a:endParaRPr lang="en-US" sz="800" dirty="0">
              <a:latin typeface="Times-Roman"/>
            </a:endParaRPr>
          </a:p>
          <a:p>
            <a:r>
              <a:rPr lang="en-US" sz="800" dirty="0">
                <a:latin typeface="Times-Roman"/>
              </a:rPr>
              <a:t>Copyright © 2012 John Wiley &amp; Sons, Inc.</a:t>
            </a:r>
            <a:endParaRPr lang="en-US" dirty="0"/>
          </a:p>
        </p:txBody>
      </p:sp>
    </p:spTree>
    <p:extLst>
      <p:ext uri="{BB962C8B-B14F-4D97-AF65-F5344CB8AC3E}">
        <p14:creationId xmlns:p14="http://schemas.microsoft.com/office/powerpoint/2010/main" val="252666484"/>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More options!</a:t>
            </a:r>
            <a:endParaRPr lang="en-US" dirty="0"/>
          </a:p>
        </p:txBody>
      </p:sp>
      <p:pic>
        <p:nvPicPr>
          <p:cNvPr id="3" name="Picture 2"/>
          <p:cNvPicPr>
            <a:picLocks noChangeAspect="1"/>
          </p:cNvPicPr>
          <p:nvPr/>
        </p:nvPicPr>
        <p:blipFill>
          <a:blip r:embed="rId2"/>
          <a:stretch>
            <a:fillRect/>
          </a:stretch>
        </p:blipFill>
        <p:spPr>
          <a:xfrm>
            <a:off x="44548" y="2019300"/>
            <a:ext cx="12044907" cy="3344552"/>
          </a:xfrm>
          <a:prstGeom prst="rect">
            <a:avLst/>
          </a:prstGeom>
        </p:spPr>
      </p:pic>
      <p:grpSp>
        <p:nvGrpSpPr>
          <p:cNvPr id="7" name="Group 6"/>
          <p:cNvGrpSpPr/>
          <p:nvPr/>
        </p:nvGrpSpPr>
        <p:grpSpPr>
          <a:xfrm>
            <a:off x="5486400" y="2177592"/>
            <a:ext cx="2026763" cy="2988297"/>
            <a:chOff x="5486400" y="2177592"/>
            <a:chExt cx="2026763" cy="2988297"/>
          </a:xfrm>
        </p:grpSpPr>
        <p:sp>
          <p:nvSpPr>
            <p:cNvPr id="4" name="Rectangle 3"/>
            <p:cNvSpPr/>
            <p:nvPr/>
          </p:nvSpPr>
          <p:spPr>
            <a:xfrm>
              <a:off x="5542961" y="2177592"/>
              <a:ext cx="1300899" cy="298829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Arrow Connector 5"/>
            <p:cNvCxnSpPr/>
            <p:nvPr/>
          </p:nvCxnSpPr>
          <p:spPr>
            <a:xfrm>
              <a:off x="5486400" y="3280528"/>
              <a:ext cx="2026763"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0" name="Group 9"/>
          <p:cNvGrpSpPr/>
          <p:nvPr/>
        </p:nvGrpSpPr>
        <p:grpSpPr>
          <a:xfrm>
            <a:off x="6702458" y="1762812"/>
            <a:ext cx="3148171" cy="4345757"/>
            <a:chOff x="6702458" y="1762812"/>
            <a:chExt cx="3148171" cy="4345757"/>
          </a:xfrm>
        </p:grpSpPr>
        <p:sp>
          <p:nvSpPr>
            <p:cNvPr id="9" name="Rectangle 8"/>
            <p:cNvSpPr/>
            <p:nvPr/>
          </p:nvSpPr>
          <p:spPr>
            <a:xfrm>
              <a:off x="6702458" y="1762812"/>
              <a:ext cx="3148171" cy="434575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rotWithShape="1">
            <a:blip r:embed="rId3"/>
            <a:srcRect l="37669" r="28141"/>
            <a:stretch/>
          </p:blipFill>
          <p:spPr>
            <a:xfrm>
              <a:off x="6930679" y="2356699"/>
              <a:ext cx="2919950" cy="2662557"/>
            </a:xfrm>
            <a:prstGeom prst="rect">
              <a:avLst/>
            </a:prstGeom>
          </p:spPr>
        </p:pic>
      </p:grpSp>
    </p:spTree>
    <p:extLst>
      <p:ext uri="{BB962C8B-B14F-4D97-AF65-F5344CB8AC3E}">
        <p14:creationId xmlns:p14="http://schemas.microsoft.com/office/powerpoint/2010/main" val="7408796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0" presetClass="exit" presetSubtype="0" fill="hold" nodeType="clickEffect">
                                  <p:stCondLst>
                                    <p:cond delay="0"/>
                                  </p:stCondLst>
                                  <p:childTnLst>
                                    <p:animEffect transition="out" filter="fade">
                                      <p:cBhvr>
                                        <p:cTn id="15" dur="500"/>
                                        <p:tgtEl>
                                          <p:spTgt spid="7"/>
                                        </p:tgtEl>
                                      </p:cBhvr>
                                    </p:animEffect>
                                    <p:set>
                                      <p:cBhvr>
                                        <p:cTn id="16"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OUTPUTDPI" val="1200"/>
  <p:tag name="ORIGINALHEIGHT" val="273.7158"/>
  <p:tag name="ORIGINALWIDTH" val="590.1762"/>
  <p:tag name="LATEXADDIN" val="\documentclass{article}&#10;\usepackage{amsmath}&#10;\pagestyle{empty}&#10;\begin{document}&#10;&#10;$$\phi = \frac{\rlap{--} V_{water}}{\rlap{--} V_{total}}$$&#10;&#10;&#10;\end{document}"/>
  <p:tag name="IGUANATEXSIZE" val="20"/>
  <p:tag name="IGUANATEXCURSOR" val="127"/>
  <p:tag name="TRANSPARENCY" val="True"/>
  <p:tag name="FILENAME" val=""/>
  <p:tag name="LATEXENGINEID" val="0"/>
  <p:tag name="TEMPFOLDER" val="C:\Temp\"/>
  <p:tag name="LATEXFORMHEIGHT" val="312"/>
  <p:tag name="LATEXFORMWIDTH" val="384"/>
  <p:tag name="LATEXFORMWRAP" val="True"/>
  <p:tag name="BITMAPVECTOR" val="0"/>
</p:tagLst>
</file>

<file path=ppt/tags/tag10.xml><?xml version="1.0" encoding="utf-8"?>
<p:tagLst xmlns:a="http://schemas.openxmlformats.org/drawingml/2006/main" xmlns:r="http://schemas.openxmlformats.org/officeDocument/2006/relationships" xmlns:p="http://schemas.openxmlformats.org/presentationml/2006/main">
  <p:tag name="OUTPUTDPI" val="1200"/>
  <p:tag name="ORIGINALHEIGHT" val="254.9681"/>
  <p:tag name="ORIGINALWIDTH" val="617.1729"/>
  <p:tag name="LATEXADDIN" val="\documentclass{article}&#10;\usepackage{amsmath}&#10;\pagestyle{empty}&#10;\begin{document}&#10;&#10;$$ k_m=\frac{32\phi L}{ D^2} $$&#10;&#10;&#10;\end{document}"/>
  <p:tag name="IGUANATEXSIZE" val="23"/>
  <p:tag name="IGUANATEXCURSOR" val="87"/>
  <p:tag name="TRANSPARENCY" val="True"/>
  <p:tag name="FILENAME" val=""/>
  <p:tag name="LATEXENGINEID" val="0"/>
  <p:tag name="TEMPFOLDER" val="c:\temp\"/>
  <p:tag name="LATEXFORMHEIGHT" val="312"/>
  <p:tag name="LATEXFORMWIDTH" val="384"/>
  <p:tag name="LATEXFORMWRAP" val="True"/>
  <p:tag name="BITMAPVECTOR" val="0"/>
</p:tagLst>
</file>

<file path=ppt/tags/tag11.xml><?xml version="1.0" encoding="utf-8"?>
<p:tagLst xmlns:a="http://schemas.openxmlformats.org/drawingml/2006/main" xmlns:r="http://schemas.openxmlformats.org/officeDocument/2006/relationships" xmlns:p="http://schemas.openxmlformats.org/presentationml/2006/main">
  <p:tag name="OUTPUTDPI" val="1200"/>
  <p:tag name="ORIGINALHEIGHT" val="176.2746"/>
  <p:tag name="ORIGINALWIDTH" val="631.5881"/>
  <p:tag name="LATEXADDIN" val="\documentclass{article}&#10;\usepackage{amsmath}&#10;\pagestyle{empty}&#10;\begin{document}&#10;$   h_{\rm{f}} = \frac{32\mu LV_a}{\phi \rho gD^2}$&#10;&#10;&#10;\end{document}"/>
  <p:tag name="IGUANATEXSIZE" val="32"/>
  <p:tag name="IGUANATEXCURSOR" val="113"/>
  <p:tag name="TRANSPARENCY" val="True"/>
  <p:tag name="FILENAME" val=""/>
  <p:tag name="LATEXENGINEID" val="1"/>
  <p:tag name="TEMPFOLDER" val="c:\temp\"/>
  <p:tag name="LATEXFORMHEIGHT" val="312"/>
  <p:tag name="LATEXFORMWIDTH" val="384"/>
  <p:tag name="LATEXFORMWRAP" val="True"/>
  <p:tag name="BITMAPVECTOR" val="0"/>
</p:tagLst>
</file>

<file path=ppt/tags/tag2.xml><?xml version="1.0" encoding="utf-8"?>
<p:tagLst xmlns:a="http://schemas.openxmlformats.org/drawingml/2006/main" xmlns:r="http://schemas.openxmlformats.org/officeDocument/2006/relationships" xmlns:p="http://schemas.openxmlformats.org/presentationml/2006/main">
  <p:tag name="OUTPUTDPI" val="1200"/>
  <p:tag name="ORIGINALHEIGHT" val="281.2149"/>
  <p:tag name="ORIGINALWIDTH" val="605.9243"/>
  <p:tag name="LATEXADDIN" val="\documentclass{article}&#10;\usepackage{amsmath}&#10;\pagestyle{empty}&#10;\begin{document}&#10;&#10;$$\frac{h_{\rm f}}{L} = \frac{32 \nu V}{g D^2}$$&#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3.xml><?xml version="1.0" encoding="utf-8"?>
<p:tagLst xmlns:a="http://schemas.openxmlformats.org/drawingml/2006/main" xmlns:r="http://schemas.openxmlformats.org/officeDocument/2006/relationships" xmlns:p="http://schemas.openxmlformats.org/presentationml/2006/main">
  <p:tag name="OUTPUTDPI" val="1200"/>
  <p:tag name="ORIGINALHEIGHT" val="329.2088"/>
  <p:tag name="ORIGINALWIDTH" val="1939.258"/>
  <p:tag name="LATEXADDIN" val="\documentclass{article}&#10;\usepackage{amsmath}&#10;\pagestyle{empty}&#10;\begin{document}&#10;&#10;$$\frac{h_l}{H_{FiSand}} = 36 k \frac{\left( 1 - \phi_{FiSand} \right)^2}{\phi_{FiSand}^3} \frac{\nu V_{Fi}}{g D_{60}^2}$$&#10;&#10;&#10;\end{document}"/>
  <p:tag name="IGUANATEXSIZE" val="20"/>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4.xml><?xml version="1.0" encoding="utf-8"?>
<p:tagLst xmlns:a="http://schemas.openxmlformats.org/drawingml/2006/main" xmlns:r="http://schemas.openxmlformats.org/officeDocument/2006/relationships" xmlns:p="http://schemas.openxmlformats.org/presentationml/2006/main">
  <p:tag name="OUTPUTDPI" val="1200"/>
  <p:tag name="ORIGINALHEIGHT" val="254.2182"/>
  <p:tag name="ORIGINALWIDTH" val="723.6595"/>
  <p:tag name="LATEXADDIN" val="\documentclass{article}&#10;\usepackage{amsmath}&#10;\pagestyle{empty}&#10;\begin{document}&#10;&#10;$${\rm Re}  = \frac{D_{60} V_{Fi}}{\nu}$$&#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5.xml><?xml version="1.0" encoding="utf-8"?>
<p:tagLst xmlns:a="http://schemas.openxmlformats.org/drawingml/2006/main" xmlns:r="http://schemas.openxmlformats.org/officeDocument/2006/relationships" xmlns:p="http://schemas.openxmlformats.org/presentationml/2006/main">
  <p:tag name="OUTPUTDPI" val="1200"/>
  <p:tag name="ORIGINALHEIGHT" val="193.527"/>
  <p:tag name="ORIGINALWIDTH" val="614.3358"/>
  <p:tag name="LATEXADDIN" val="\documentclass{article}&#10;\usepackage{amsmath}&#10;\pagestyle{empty}&#10;\begin{document}&#10;$  R = 1 - \frac{C_p}{C_f}$&#10;&#10;&#10;\end{document}"/>
  <p:tag name="IGUANATEXSIZE" val="24"/>
  <p:tag name="IGUANATEXCURSOR" val="106"/>
  <p:tag name="TRANSPARENCY" val="True"/>
  <p:tag name="FILENAME" val=""/>
  <p:tag name="LATEXENGINEID" val="1"/>
  <p:tag name="TEMPFOLDER" val="c:\temp\"/>
  <p:tag name="LATEXFORMHEIGHT" val="312"/>
  <p:tag name="LATEXFORMWIDTH" val="384"/>
  <p:tag name="LATEXFORMWRAP" val="True"/>
  <p:tag name="BITMAPVECTOR" val="0"/>
</p:tagLst>
</file>

<file path=ppt/tags/tag6.xml><?xml version="1.0" encoding="utf-8"?>
<p:tagLst xmlns:a="http://schemas.openxmlformats.org/drawingml/2006/main" xmlns:r="http://schemas.openxmlformats.org/officeDocument/2006/relationships" xmlns:p="http://schemas.openxmlformats.org/presentationml/2006/main">
  <p:tag name="OUTPUTDPI" val="1200"/>
  <p:tag name="ORIGINALHEIGHT" val="284.2145"/>
  <p:tag name="ORIGINALWIDTH" val="1316.086"/>
  <p:tag name="LATEXADDIN" val="\documentclass{article}&#10;\usepackage{amsmath}&#10;\pagestyle{empty}&#10;\begin{document}&#10;&#10;$$ h_{\rm{f}} = \frac{32\mu LV}{\rho gD^2} = \frac{128\mu LQ}{\rho g\pi D^4}$$&#10;&#10;&#10;\end{document}"/>
  <p:tag name="IGUANATEXSIZE" val="23"/>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7.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855.6431"/>
  <p:tag name="LATEXADDIN" val="\documentclass{article}&#10;\usepackage{amsmath}&#10;\pagestyle{empty}&#10;\begin{document}&#10;&#10;$$V_{pore}= \frac{h_{\rm{f}}\rho gD^2}{32\mu L} $$&#10;&#10;&#10;\end{document}"/>
  <p:tag name="IGUANATEXSIZE" val="23"/>
  <p:tag name="IGUANATEXCURSOR" val="91"/>
  <p:tag name="TRANSPARENCY" val="True"/>
  <p:tag name="FILENAME" val=""/>
  <p:tag name="LATEXENGINEID" val="0"/>
  <p:tag name="TEMPFOLDER" val="c:\temp\"/>
  <p:tag name="LATEXFORMHEIGHT" val="312"/>
  <p:tag name="LATEXFORMWIDTH" val="384"/>
  <p:tag name="LATEXFORMWRAP" val="True"/>
  <p:tag name="BITMAPVECTOR" val="0"/>
</p:tagLst>
</file>

<file path=ppt/tags/tag8.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1743.532"/>
  <p:tag name="LATEXADDIN" val="\documentclass{article}&#10;\usepackage{amsmath}&#10;\pagestyle{empty}&#10;\begin{document}&#10;&#10;$$V_a = \frac{V_{pore}}{\phi}= \frac{h_{\rm{f}}\rho gD^2}{32\phi\mu L} = \frac{\Delta P D^2}{32\phi\mu L} $$&#10;&#10;&#10;\end{document}"/>
  <p:tag name="IGUANATEXSIZE" val="23"/>
  <p:tag name="IGUANATEXCURSOR" val="169"/>
  <p:tag name="TRANSPARENCY" val="True"/>
  <p:tag name="FILENAME" val=""/>
  <p:tag name="LATEXENGINEID" val="0"/>
  <p:tag name="TEMPFOLDER" val="c:\temp\"/>
  <p:tag name="LATEXFORMHEIGHT" val="312"/>
  <p:tag name="LATEXFORMWIDTH" val="384"/>
  <p:tag name="LATEXFORMWRAP" val="True"/>
  <p:tag name="BITMAPVECTOR" val="0"/>
</p:tagLst>
</file>

<file path=ppt/tags/tag9.xml><?xml version="1.0" encoding="utf-8"?>
<p:tagLst xmlns:a="http://schemas.openxmlformats.org/drawingml/2006/main" xmlns:r="http://schemas.openxmlformats.org/officeDocument/2006/relationships" xmlns:p="http://schemas.openxmlformats.org/presentationml/2006/main">
  <p:tag name="OUTPUTDPI" val="1200"/>
  <p:tag name="ORIGINALHEIGHT" val="285.7143"/>
  <p:tag name="ORIGINALWIDTH" val="542.1822"/>
  <p:tag name="LATEXADDIN" val="\documentclass{article}&#10;\usepackage{amsmath}&#10;\pagestyle{empty}&#10;\begin{document}&#10;&#10;$$V_a = \frac{\Delta P}{\mu k_m} $$&#10;&#10;&#10;\end{document}"/>
  <p:tag name="IGUANATEXSIZE" val="23"/>
  <p:tag name="IGUANATEXCURSOR" val="112"/>
  <p:tag name="TRANSPARENCY" val="True"/>
  <p:tag name="FILENAME" val=""/>
  <p:tag name="LATEXENGINEID" val="0"/>
  <p:tag name="TEMPFOLDER" val="c:\temp\"/>
  <p:tag name="LATEXFORMHEIGHT" val="312"/>
  <p:tag name="LATEXFORMWIDTH" val="384"/>
  <p:tag name="LATEXFORMWRAP" val="True"/>
  <p:tag name="BITMAPVECTOR" val="0"/>
</p:tagLst>
</file>

<file path=ppt/theme/theme1.xml><?xml version="1.0" encoding="utf-8"?>
<a:theme xmlns:a="http://schemas.openxmlformats.org/drawingml/2006/main" name="Lecture 4540 2017">
  <a:themeElements>
    <a:clrScheme name="present colors">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Lecture 4540 2017" id="{810B8684-B36C-4E9D-B451-29B9AF64FE2B}" vid="{17C6C898-45CB-4F7D-9C35-4AEA3E1ACC3B}"/>
    </a:ext>
  </a:extLst>
</a:theme>
</file>

<file path=ppt/theme/theme2.xml><?xml version="1.0" encoding="utf-8"?>
<a:theme xmlns:a="http://schemas.openxmlformats.org/drawingml/2006/main" name="1_Lecture 4540 2016">
  <a:themeElements>
    <a:clrScheme name="present colors">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2_Lecture 4540 2016">
  <a:themeElements>
    <a:clrScheme name="present">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Lectures">
  <a:themeElements>
    <a:clrScheme name="Classroom">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lg" len="med"/>
          <a:tailEnd type="none" w="lg" len="med"/>
        </a:ln>
        <a:effectLst/>
      </a:spPr>
      <a:bodyPr vert="horz" wrap="none" lIns="91440" tIns="45720" rIns="91440" bIns="45720" numCol="1" anchor="ctr" anchorCtr="0" compatLnSpc="1">
        <a:prstTxWarp prst="textNoShape">
          <a:avLst/>
        </a:prstTxWarp>
        <a:spAutoFit/>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Century Gothic" pitchFamily="34" charset="0"/>
            <a:cs typeface="Arial"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lg" len="med"/>
          <a:tailEnd type="none" w="lg" len="med"/>
        </a:ln>
        <a:effectLst/>
      </a:spPr>
      <a:bodyPr vert="horz" wrap="none" lIns="91440" tIns="45720" rIns="91440" bIns="45720" numCol="1" anchor="ctr" anchorCtr="0" compatLnSpc="1">
        <a:prstTxWarp prst="textNoShape">
          <a:avLst/>
        </a:prstTxWarp>
        <a:spAutoFit/>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Century Gothic" pitchFamily="34" charset="0"/>
            <a:cs typeface="Arial" charset="0"/>
          </a:defRPr>
        </a:defPPr>
      </a:lstStyle>
    </a:lnDef>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1_Lectures">
  <a:themeElements>
    <a:clrScheme name="Classroom">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lg" len="med"/>
          <a:tailEnd type="none" w="lg" len="med"/>
        </a:ln>
        <a:effectLst/>
      </a:spPr>
      <a:bodyPr vert="horz" wrap="none" lIns="91440" tIns="45720" rIns="91440" bIns="45720" numCol="1" anchor="ctr" anchorCtr="0" compatLnSpc="1">
        <a:prstTxWarp prst="textNoShape">
          <a:avLst/>
        </a:prstTxWarp>
        <a:spAutoFit/>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Century Gothic" pitchFamily="34" charset="0"/>
            <a:cs typeface="Arial"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lg" len="med"/>
          <a:tailEnd type="none" w="lg" len="med"/>
        </a:ln>
        <a:effectLst/>
      </a:spPr>
      <a:bodyPr vert="horz" wrap="none" lIns="91440" tIns="45720" rIns="91440" bIns="45720" numCol="1" anchor="ctr" anchorCtr="0" compatLnSpc="1">
        <a:prstTxWarp prst="textNoShape">
          <a:avLst/>
        </a:prstTxWarp>
        <a:spAutoFit/>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Century Gothic" pitchFamily="34" charset="0"/>
            <a:cs typeface="Arial" charset="0"/>
          </a:defRPr>
        </a:defPPr>
      </a:lstStyle>
    </a:lnDef>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2_Lectures">
  <a:themeElements>
    <a:clrScheme name="Classroom">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lg" len="med"/>
          <a:tailEnd type="none" w="lg" len="med"/>
        </a:ln>
        <a:effectLst/>
      </a:spPr>
      <a:bodyPr vert="horz" wrap="none" lIns="91440" tIns="45720" rIns="91440" bIns="45720" numCol="1" anchor="ctr" anchorCtr="0" compatLnSpc="1">
        <a:prstTxWarp prst="textNoShape">
          <a:avLst/>
        </a:prstTxWarp>
        <a:spAutoFit/>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Century Gothic" pitchFamily="34" charset="0"/>
            <a:cs typeface="Arial"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lg" len="med"/>
          <a:tailEnd type="none" w="lg" len="med"/>
        </a:ln>
        <a:effectLst/>
      </a:spPr>
      <a:bodyPr vert="horz" wrap="none" lIns="91440" tIns="45720" rIns="91440" bIns="45720" numCol="1" anchor="ctr" anchorCtr="0" compatLnSpc="1">
        <a:prstTxWarp prst="textNoShape">
          <a:avLst/>
        </a:prstTxWarp>
        <a:spAutoFit/>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Century Gothic" pitchFamily="34" charset="0"/>
            <a:cs typeface="Arial" charset="0"/>
          </a:defRPr>
        </a:defPPr>
      </a:lstStyle>
    </a:lnDef>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Lecture 4540 2017</Template>
  <TotalTime>9060</TotalTime>
  <Words>2597</Words>
  <Application>Microsoft Office PowerPoint</Application>
  <PresentationFormat>Widescreen</PresentationFormat>
  <Paragraphs>495</Paragraphs>
  <Slides>56</Slides>
  <Notes>25</Notes>
  <HiddenSlides>0</HiddenSlides>
  <MMClips>0</MMClips>
  <ScaleCrop>false</ScaleCrop>
  <HeadingPairs>
    <vt:vector size="6" baseType="variant">
      <vt:variant>
        <vt:lpstr>Fonts Used</vt:lpstr>
      </vt:variant>
      <vt:variant>
        <vt:i4>9</vt:i4>
      </vt:variant>
      <vt:variant>
        <vt:lpstr>Theme</vt:lpstr>
      </vt:variant>
      <vt:variant>
        <vt:i4>6</vt:i4>
      </vt:variant>
      <vt:variant>
        <vt:lpstr>Slide Titles</vt:lpstr>
      </vt:variant>
      <vt:variant>
        <vt:i4>56</vt:i4>
      </vt:variant>
    </vt:vector>
  </HeadingPairs>
  <TitlesOfParts>
    <vt:vector size="71" baseType="lpstr">
      <vt:lpstr>Arial</vt:lpstr>
      <vt:lpstr>Book Antiqua</vt:lpstr>
      <vt:lpstr>Calibri</vt:lpstr>
      <vt:lpstr>Candara</vt:lpstr>
      <vt:lpstr>Century Gothic</vt:lpstr>
      <vt:lpstr>Symbol</vt:lpstr>
      <vt:lpstr>Times New Roman</vt:lpstr>
      <vt:lpstr>Times-Roman</vt:lpstr>
      <vt:lpstr>Wingdings</vt:lpstr>
      <vt:lpstr>Lecture 4540 2017</vt:lpstr>
      <vt:lpstr>1_Lecture 4540 2016</vt:lpstr>
      <vt:lpstr>2_Lecture 4540 2016</vt:lpstr>
      <vt:lpstr>Lectures</vt:lpstr>
      <vt:lpstr>1_Lectures</vt:lpstr>
      <vt:lpstr>2_Lectures</vt:lpstr>
      <vt:lpstr>Particles and Pathogens</vt:lpstr>
      <vt:lpstr>Big picture of water treatment</vt:lpstr>
      <vt:lpstr>Water sources</vt:lpstr>
      <vt:lpstr>Conventional Water Treatment Processes (focus on particles and pathogens*)</vt:lpstr>
      <vt:lpstr>Conventional Surface Water Treatment</vt:lpstr>
      <vt:lpstr>AguaClara Surface Water Treatment</vt:lpstr>
      <vt:lpstr>Conventional Floc/sed/rapid sand used to treat turbidity &gt; 10 NTU</vt:lpstr>
      <vt:lpstr>Membrane filtration for &lt;10 NTU</vt:lpstr>
      <vt:lpstr>More options!</vt:lpstr>
      <vt:lpstr>Jargon for Confusion in Env. Eng.</vt:lpstr>
      <vt:lpstr>Guideline for choosing filtration technology</vt:lpstr>
      <vt:lpstr>How would you compare granular filtration vs membranes?</vt:lpstr>
      <vt:lpstr>Membrane Filtration at Ithaca Water Treatment Plant</vt:lpstr>
      <vt:lpstr>Tour questions</vt:lpstr>
      <vt:lpstr>Chemical feed system</vt:lpstr>
      <vt:lpstr>Sedimentation tank for 60 L/s Can you see the flocs???</vt:lpstr>
      <vt:lpstr>Plate settler hydraulics</vt:lpstr>
      <vt:lpstr>AguaClara Sedimentation Tank</vt:lpstr>
      <vt:lpstr>66 membrane modules to filter 44 L/s</vt:lpstr>
      <vt:lpstr>Pumps and controls for membranes</vt:lpstr>
      <vt:lpstr>Valves, Pumps, Flow Meters, Air Release</vt:lpstr>
      <vt:lpstr>4 30 Hp pumps</vt:lpstr>
      <vt:lpstr>Resilient Infrastructure</vt:lpstr>
      <vt:lpstr>More questions for the Tour?</vt:lpstr>
      <vt:lpstr>Filters with two completely different particle capture mechanisms</vt:lpstr>
      <vt:lpstr>Rapid Sand Filter  (Conventional US Treatment)</vt:lpstr>
      <vt:lpstr>Rapid Sand Filter Design</vt:lpstr>
      <vt:lpstr>Backwash (Fluidized Bed)</vt:lpstr>
      <vt:lpstr>Clean Bed Head Loss (Karmen Kozeny)</vt:lpstr>
      <vt:lpstr>Interception occurs where streamlines converge</vt:lpstr>
      <vt:lpstr>Active filtration zone slowly moves down through the filter</vt:lpstr>
      <vt:lpstr>Active Filtration zone</vt:lpstr>
      <vt:lpstr>Head loss in Rapid Sand Filters is close to linear before breakthrough</vt:lpstr>
      <vt:lpstr>PowerPoint Presentation</vt:lpstr>
      <vt:lpstr>Reflections on the field trip to City of Ithaca WTP</vt:lpstr>
      <vt:lpstr>Membrane Filtration</vt:lpstr>
      <vt:lpstr>Membrane Filtration for Drinking Water Treatment: Topics</vt:lpstr>
      <vt:lpstr>Pore sizes of membranes</vt:lpstr>
      <vt:lpstr>PowerPoint Presentation</vt:lpstr>
      <vt:lpstr>Why membranes?</vt:lpstr>
      <vt:lpstr>Definition of rejection for Membrane and Ultra Filtration</vt:lpstr>
      <vt:lpstr>Proposed particle capture mechanisms</vt:lpstr>
      <vt:lpstr>Membrane Hydraulics</vt:lpstr>
      <vt:lpstr>Head loss through membranes</vt:lpstr>
      <vt:lpstr>Head loss through membranes</vt:lpstr>
      <vt:lpstr>Head loss vs time for a membrane filter is nonlinear</vt:lpstr>
      <vt:lpstr>Membranes vs Slow Sand?</vt:lpstr>
      <vt:lpstr>Example product: MEMCOR XS submerged membrane system</vt:lpstr>
      <vt:lpstr>Floc/floc blanket/sed before membranes?</vt:lpstr>
      <vt:lpstr>Membrane fouling</vt:lpstr>
      <vt:lpstr>Membrane cleaning</vt:lpstr>
      <vt:lpstr>Membrane Story: Temple Texas</vt:lpstr>
      <vt:lpstr>PowerPoint Presentation</vt:lpstr>
      <vt:lpstr>What’s missing</vt:lpstr>
      <vt:lpstr>Assignment on unit process selection</vt:lpstr>
      <vt:lpstr>Part of a model for removal of dissolved species with membranes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dc:title>
  <dc:creator>Monroe Weber-Shirk</dc:creator>
  <cp:lastModifiedBy>mw24</cp:lastModifiedBy>
  <cp:revision>44</cp:revision>
  <dcterms:created xsi:type="dcterms:W3CDTF">2019-06-12T13:24:20Z</dcterms:created>
  <dcterms:modified xsi:type="dcterms:W3CDTF">2020-02-24T15:14:57Z</dcterms:modified>
</cp:coreProperties>
</file>